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0000"/>
    <a:srgbClr val="660066"/>
    <a:srgbClr val="66FF33"/>
    <a:srgbClr val="33CC33"/>
    <a:srgbClr val="6600CC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3FAB-09EF-4037-96E7-DC1162807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11F73-FB16-469C-813F-828C27592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B3545-E5A0-499F-A2CF-555DC514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6D6A2-F731-4FBD-8A19-33A41663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4D545-7156-487F-B994-C40E2FC8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23CE8-E109-44CE-A7C9-2CFEBE3A32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594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7A39-3613-463B-9DD2-7AFEE519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568B9-09D9-4281-8631-66D6E13B7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89295-C372-42C2-B447-793D98C5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88B2-96CF-4908-9E4E-DE182CD7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9CCA-B23C-434F-95C9-E422EC32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F83BC-E14E-4C17-92FE-F54475FF00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24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670A4-DBE6-4025-918F-C4A2D4A44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E00C2-D01B-4824-B2F7-47D22450B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8E983-18C1-4B48-9888-22684631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F5BD1-984E-445C-84C0-D3F45064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374C7-39BC-40B5-85F4-20F6FA52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FA619-6F05-4037-B891-6D20CE78D0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109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8E0D-92B3-404E-B30A-0255FF388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BE3A5-30F3-4C84-BCA2-CD7DB4733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E5DE9-C3E1-4200-9F17-87DB5C78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A73B7-58A2-436A-A506-E121DB4E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167F6-57AC-4CCB-BA5E-AFA3383A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21A1-7D4B-48A1-849C-E06F42EEEF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987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F629-E1C5-447E-A1C2-F9C088BB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CF97B-DECC-49F4-AAD0-B175B4F92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0A36-DD2E-421B-9944-1E16E15C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84F3E-3333-4BDB-BC9C-E250B6CC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C3DD-4AB6-4904-BE46-3768D01B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B2313-A433-4379-8C34-A25B5A4DE1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065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1F8D-44C6-4C80-AB85-2253D048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63133-533D-4B1F-89CA-5AA2EF849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20ADF-28FE-44E2-9DD6-3E43FB61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F195F-19E0-4082-9766-651D9B20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B884D-3554-4101-B8B1-FAA531DC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75A83-A0B5-41C3-AA22-7A37FFDD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ADB0E-98EC-4F8C-84DC-B81B587915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353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8108-A2B2-4065-BFF1-BB7F1A51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D88EF-1581-4958-8D2C-38A38F94A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5FC1A-9DE3-4E6F-A4B9-3DAF2C91B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D815A-9629-4D9F-9169-216144771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7DECC-195E-40FF-9793-7177BC747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5FAB0-504D-4323-9A58-E627B367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E3667-3FD6-4E67-B42D-BEC5BD1D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94F3A-D2F9-468E-B5FE-20752367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975B-0E5F-4343-8FBC-46BF5C3A12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134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952D-C339-47BC-BED8-8D147F57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6C9AE-7FC8-4342-ABDB-1C8A9762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EB21A-70E4-44DB-9A42-C07B2523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14104-DBC0-4B17-8E8C-492DD233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492D-784D-42C4-84DD-4287AF1331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3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C6B5D-50E6-4CF4-8C93-CD5444A9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466B7-4EB2-4B22-8F68-1DA8DA1B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212D-16D3-4A21-B21D-2711C9C3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F2AD4-93FF-45F4-B2F2-A82265655F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192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55B7-A4C2-4B38-B4E4-3110C226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28C25-B65F-485B-AD83-40B56A500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6F141-7174-46FF-93A9-B8D06AE81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FB6CF-9499-40D8-8FA9-D9D961D4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E34BE-6971-40F9-B2AF-1333171D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742E2-15D9-479F-BE4D-DF89CFBB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5D2F4-6044-422E-9040-EB09DB9F64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000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DF9F-6682-4957-B152-FF7C315B5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611DE-DBC2-48B5-AF82-C63DEA8B6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92D21-3544-4EC8-8308-AACC3BCDE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6DDE8-5FCA-4BEE-AC38-391C9B2D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A9DFB-A7F2-481F-8528-ACDCF87B2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407D2-1936-4AF9-85CD-0EC09BB1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58D1-9EBC-4156-BF6E-998C42AB3A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47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F88FE2-115A-47E1-87B9-4149938D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888C2A-77AD-41F0-86E4-1587D4900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4F7F4A-AA6B-4866-BA31-94802B2666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D9B114-FF32-4E40-A85E-4006C4990B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1233FC-8A75-4EA6-A057-FAB44C12D5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88EDE4-B205-46AC-90E8-9449555B55A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cunalnistvoCe3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>
            <a:extLst>
              <a:ext uri="{FF2B5EF4-FFF2-40B4-BE49-F238E27FC236}">
                <a16:creationId xmlns:a16="http://schemas.microsoft.com/office/drawing/2014/main" id="{7CFEA76A-195B-4D46-BE9E-7A4158049B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1052513"/>
            <a:ext cx="3382963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sl-SI" sz="3600" kern="10">
                <a:ln w="15875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CCFF">
                        <a:gamma/>
                        <a:shade val="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Arial Black" panose="020B0A04020102020204" pitchFamily="34" charset="0"/>
              </a:rPr>
              <a:t>RAČUNALNIŠTVO Ce3 </a:t>
            </a:r>
          </a:p>
        </p:txBody>
      </p:sp>
      <p:sp>
        <p:nvSpPr>
          <p:cNvPr id="3078" name="AutoShape 6">
            <a:extLst>
              <a:ext uri="{FF2B5EF4-FFF2-40B4-BE49-F238E27FC236}">
                <a16:creationId xmlns:a16="http://schemas.microsoft.com/office/drawing/2014/main" id="{E027C977-9F5B-4E3E-AE91-300983539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981075"/>
            <a:ext cx="2808287" cy="431800"/>
          </a:xfrm>
          <a:prstGeom prst="flowChartDecision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</a:srgbClr>
              </a:gs>
              <a:gs pos="50000">
                <a:srgbClr val="99CC00">
                  <a:alpha val="99001"/>
                </a:srgbClr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18900000" scaled="1"/>
          </a:gradFill>
          <a:ln w="1587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77" name="Arc 5">
            <a:extLst>
              <a:ext uri="{FF2B5EF4-FFF2-40B4-BE49-F238E27FC236}">
                <a16:creationId xmlns:a16="http://schemas.microsoft.com/office/drawing/2014/main" id="{8127E429-A38C-4C9E-9E04-5F8DCD465015}"/>
              </a:ext>
            </a:extLst>
          </p:cNvPr>
          <p:cNvSpPr>
            <a:spLocks/>
          </p:cNvSpPr>
          <p:nvPr/>
        </p:nvSpPr>
        <p:spPr bwMode="auto">
          <a:xfrm rot="-458903">
            <a:off x="2767013" y="522288"/>
            <a:ext cx="4291012" cy="1293812"/>
          </a:xfrm>
          <a:custGeom>
            <a:avLst/>
            <a:gdLst>
              <a:gd name="G0" fmla="+- 6568 0 0"/>
              <a:gd name="G1" fmla="+- 21600 0 0"/>
              <a:gd name="G2" fmla="+- 21600 0 0"/>
              <a:gd name="T0" fmla="*/ 0 w 28168"/>
              <a:gd name="T1" fmla="*/ 1023 h 29885"/>
              <a:gd name="T2" fmla="*/ 26516 w 28168"/>
              <a:gd name="T3" fmla="*/ 29885 h 29885"/>
              <a:gd name="T4" fmla="*/ 6568 w 28168"/>
              <a:gd name="T5" fmla="*/ 21600 h 29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68" h="29885" fill="none" extrusionOk="0">
                <a:moveTo>
                  <a:pt x="-1" y="1022"/>
                </a:moveTo>
                <a:cubicBezTo>
                  <a:pt x="2123" y="345"/>
                  <a:pt x="4338" y="0"/>
                  <a:pt x="6568" y="0"/>
                </a:cubicBezTo>
                <a:cubicBezTo>
                  <a:pt x="18497" y="0"/>
                  <a:pt x="28168" y="9670"/>
                  <a:pt x="28168" y="21600"/>
                </a:cubicBezTo>
                <a:cubicBezTo>
                  <a:pt x="28168" y="24443"/>
                  <a:pt x="27606" y="27258"/>
                  <a:pt x="26515" y="29884"/>
                </a:cubicBezTo>
              </a:path>
              <a:path w="28168" h="29885" stroke="0" extrusionOk="0">
                <a:moveTo>
                  <a:pt x="-1" y="1022"/>
                </a:moveTo>
                <a:cubicBezTo>
                  <a:pt x="2123" y="345"/>
                  <a:pt x="4338" y="0"/>
                  <a:pt x="6568" y="0"/>
                </a:cubicBezTo>
                <a:cubicBezTo>
                  <a:pt x="18497" y="0"/>
                  <a:pt x="28168" y="9670"/>
                  <a:pt x="28168" y="21600"/>
                </a:cubicBezTo>
                <a:cubicBezTo>
                  <a:pt x="28168" y="24443"/>
                  <a:pt x="27606" y="27258"/>
                  <a:pt x="26515" y="29884"/>
                </a:cubicBezTo>
                <a:lnTo>
                  <a:pt x="6568" y="21600"/>
                </a:lnTo>
                <a:close/>
              </a:path>
            </a:pathLst>
          </a:cu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8C695E4F-FD95-42B0-B416-DC543C72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39963"/>
            <a:ext cx="184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br>
              <a:rPr lang="sl-SI" altLang="sl-SI"/>
            </a:br>
            <a:endParaRPr lang="sl-SI" altLang="sl-SI"/>
          </a:p>
          <a:p>
            <a:pPr eaLnBrk="0" hangingPunct="0"/>
            <a:endParaRPr lang="sl-SI" altLang="sl-SI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4EF94EBA-9FC4-47F8-864D-CCC54A0A1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538" y="2268538"/>
            <a:ext cx="4241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sl-SI" altLang="sl-SI"/>
          </a:p>
          <a:p>
            <a:pPr algn="ctr" eaLnBrk="0" hangingPunct="0"/>
            <a:r>
              <a:rPr lang="sl-SI" altLang="sl-SI" b="1">
                <a:cs typeface="Times New Roman" panose="02020603050405020304" pitchFamily="18" charset="0"/>
              </a:rPr>
              <a:t>Bizeljska cesta 45, 8250 Brežice</a:t>
            </a:r>
            <a:endParaRPr lang="sl-SI" altLang="sl-SI" b="1"/>
          </a:p>
          <a:p>
            <a:pPr algn="ctr" eaLnBrk="0" hangingPunct="0"/>
            <a:r>
              <a:rPr lang="sl-SI" altLang="sl-SI" b="1">
                <a:cs typeface="Times New Roman" panose="02020603050405020304" pitchFamily="18" charset="0"/>
              </a:rPr>
              <a:t>Tel. 07/81-25-256</a:t>
            </a:r>
            <a:endParaRPr lang="sl-SI" altLang="sl-SI" b="1"/>
          </a:p>
          <a:p>
            <a:pPr algn="ctr" eaLnBrk="0" hangingPunct="0"/>
            <a:r>
              <a:rPr lang="sl-SI" altLang="sl-SI" b="1">
                <a:cs typeface="Times New Roman" panose="02020603050405020304" pitchFamily="18" charset="0"/>
              </a:rPr>
              <a:t>e-mail: </a:t>
            </a:r>
            <a:r>
              <a:rPr lang="sl-SI" altLang="sl-SI" b="1">
                <a:cs typeface="Times New Roman" panose="02020603050405020304" pitchFamily="18" charset="0"/>
                <a:hlinkClick r:id="rId2"/>
              </a:rPr>
              <a:t>racunalnistvoCe3@gmail.com</a:t>
            </a:r>
            <a:endParaRPr lang="sl-SI" altLang="sl-SI" b="1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3F72438B-415C-41BD-9EEA-BA8186B20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3903663"/>
            <a:ext cx="79962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l-SI" altLang="sl-SI" sz="3200" b="1">
                <a:solidFill>
                  <a:schemeClr val="accent2"/>
                </a:solidFill>
              </a:rPr>
              <a:t>POSLOVNI NAČRT ZA RAČUNALNIŠKO </a:t>
            </a:r>
          </a:p>
          <a:p>
            <a:pPr algn="ctr"/>
            <a:r>
              <a:rPr lang="sl-SI" altLang="sl-SI" sz="3200" b="1">
                <a:solidFill>
                  <a:schemeClr val="accent2"/>
                </a:solidFill>
              </a:rPr>
              <a:t>PODJETJE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8" presetClass="exit" presetSubtype="1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8" dur="2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xit" presetSubtype="1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20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42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build="allAtOnce"/>
      <p:bldP spid="308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>
            <a:extLst>
              <a:ext uri="{FF2B5EF4-FFF2-40B4-BE49-F238E27FC236}">
                <a16:creationId xmlns:a16="http://schemas.microsoft.com/office/drawing/2014/main" id="{4B4721A5-8D6B-4715-92F4-2A5A7F3AD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00FF"/>
                </a:solidFill>
              </a:rPr>
              <a:t>Seznam dobaviteljev: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C848B73-065F-4689-AFD8-2208052AA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rgbClr val="6600CC"/>
                </a:solidFill>
              </a:rPr>
              <a:t>Apple Computer, Inc</a:t>
            </a:r>
          </a:p>
          <a:p>
            <a:pPr algn="ctr">
              <a:lnSpc>
                <a:spcPct val="90000"/>
              </a:lnSpc>
            </a:pPr>
            <a:r>
              <a:rPr lang="sl-SI" altLang="sl-SI" sz="2800"/>
              <a:t>HP</a:t>
            </a:r>
          </a:p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rgbClr val="6600CC"/>
                </a:solidFill>
              </a:rPr>
              <a:t>Sony</a:t>
            </a:r>
          </a:p>
          <a:p>
            <a:pPr algn="ctr">
              <a:lnSpc>
                <a:spcPct val="90000"/>
              </a:lnSpc>
            </a:pPr>
            <a:r>
              <a:rPr lang="sl-SI" altLang="sl-SI" sz="2800"/>
              <a:t>Samsung</a:t>
            </a:r>
          </a:p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rgbClr val="6600CC"/>
                </a:solidFill>
              </a:rPr>
              <a:t>Epson</a:t>
            </a:r>
          </a:p>
          <a:p>
            <a:pPr algn="ctr">
              <a:lnSpc>
                <a:spcPct val="90000"/>
              </a:lnSpc>
            </a:pPr>
            <a:r>
              <a:rPr lang="sl-SI" altLang="sl-SI" sz="2800"/>
              <a:t>Nikon</a:t>
            </a:r>
          </a:p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rgbClr val="6600CC"/>
                </a:solidFill>
              </a:rPr>
              <a:t>Philips</a:t>
            </a:r>
          </a:p>
          <a:p>
            <a:pPr algn="ctr">
              <a:lnSpc>
                <a:spcPct val="90000"/>
              </a:lnSpc>
            </a:pPr>
            <a:r>
              <a:rPr lang="sl-SI" altLang="sl-SI" sz="2800"/>
              <a:t>Umax</a:t>
            </a:r>
          </a:p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rgbClr val="6600CC"/>
                </a:solidFill>
              </a:rPr>
              <a:t>IBM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2900"/>
                            </p:stCondLst>
                            <p:childTnLst>
                              <p:par>
                                <p:cTn id="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4900"/>
                            </p:stCondLst>
                            <p:childTnLst>
                              <p:par>
                                <p:cTn id="68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 tmFilter="0,0; .5, 0; 1, 1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 tmFilter="0,0; .5, 0; 1, 1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 tmFilter="0,0; .5, 0; 1, 1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 tmFilter="0,0; .5, 0; 1, 1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 tmFilter="0,0; .5, 0; 1, 1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 tmFilter="0,0; .5, 0; 1, 1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 tmFilter="0,0; .5, 0; 1, 1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 tmFilter="0,0; .5, 0; 1, 1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 tmFilter="0,0; .5, 0; 1, 1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40" presetID="54" presetClass="exit" presetSubtype="0" decel="10000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A0993B1-064F-4DB3-9F28-92FDC16E3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l"/>
            <a:r>
              <a:rPr lang="sl-SI" altLang="sl-SI" sz="2800" b="1">
                <a:solidFill>
                  <a:schemeClr val="accent2"/>
                </a:solidFill>
              </a:rPr>
              <a:t>8. ZAPOSLENI V PODJETJU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0CEE8FF-66B9-4026-8DBC-9C762867A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61658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sl-SI" altLang="sl-SI" sz="2800" i="1">
                <a:solidFill>
                  <a:srgbClr val="0000FF"/>
                </a:solidFill>
              </a:rPr>
              <a:t>TRGOVINA:</a:t>
            </a:r>
            <a:r>
              <a:rPr lang="sl-SI" altLang="sl-SI" i="1"/>
              <a:t> 		</a:t>
            </a:r>
            <a:r>
              <a:rPr lang="sl-SI" altLang="sl-SI"/>
              <a:t>- vodja prodaje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- </a:t>
            </a:r>
            <a:r>
              <a:rPr lang="sl-SI" altLang="sl-SI">
                <a:solidFill>
                  <a:srgbClr val="6600CC"/>
                </a:solidFill>
              </a:rPr>
              <a:t>vodja nabave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- komercialist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sl-SI" altLang="sl-SI" i="1"/>
          </a:p>
          <a:p>
            <a:pPr marL="609600" indent="-609600">
              <a:lnSpc>
                <a:spcPct val="90000"/>
              </a:lnSpc>
            </a:pPr>
            <a:r>
              <a:rPr lang="sl-SI" altLang="sl-SI" sz="2800" i="1">
                <a:solidFill>
                  <a:srgbClr val="0000FF"/>
                </a:solidFill>
              </a:rPr>
              <a:t>SERVIS:</a:t>
            </a:r>
            <a:r>
              <a:rPr lang="sl-SI" altLang="sl-SI"/>
              <a:t>		</a:t>
            </a:r>
            <a:r>
              <a:rPr lang="sl-SI" altLang="sl-SI">
                <a:solidFill>
                  <a:srgbClr val="6600CC"/>
                </a:solidFill>
              </a:rPr>
              <a:t>- vodja svetovanja 					  in servisa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- serviser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</a:t>
            </a:r>
            <a:r>
              <a:rPr lang="sl-SI" altLang="sl-SI">
                <a:solidFill>
                  <a:srgbClr val="6600CC"/>
                </a:solidFill>
              </a:rPr>
              <a:t>- programer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- svetovanje in 						  servisiranje na domu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/>
              <a:t>					</a:t>
            </a:r>
            <a:r>
              <a:rPr lang="sl-SI" altLang="sl-SI">
                <a:solidFill>
                  <a:srgbClr val="6600CC"/>
                </a:solidFill>
              </a:rPr>
              <a:t>- svetovanje</a:t>
            </a:r>
            <a:endParaRPr lang="sl-SI" altLang="sl-SI" i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9" presetClass="exit" presetSubtype="0" decel="10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63C85367-7AA1-4F50-BEFE-3BABCB61D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822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i="1">
                <a:solidFill>
                  <a:srgbClr val="0000FF"/>
                </a:solidFill>
              </a:rPr>
              <a:t>TRGOVINA:</a:t>
            </a:r>
            <a:endParaRPr lang="sl-SI" altLang="sl-SI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				</a:t>
            </a:r>
            <a:r>
              <a:rPr lang="sl-SI" altLang="sl-SI">
                <a:solidFill>
                  <a:srgbClr val="6600CC"/>
                </a:solidFill>
              </a:rPr>
              <a:t>	- </a:t>
            </a:r>
            <a:r>
              <a:rPr lang="sl-SI" altLang="sl-SI" sz="2800">
                <a:solidFill>
                  <a:srgbClr val="6600CC"/>
                </a:solidFill>
              </a:rPr>
              <a:t>prodajalec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					- prodajalec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					</a:t>
            </a:r>
            <a:r>
              <a:rPr lang="sl-SI" altLang="sl-SI" sz="2800">
                <a:solidFill>
                  <a:srgbClr val="6600CC"/>
                </a:solidFill>
              </a:rPr>
              <a:t>- spletna trgovina</a:t>
            </a:r>
            <a:endParaRPr lang="sl-SI" altLang="sl-SI" sz="2800" i="1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r>
              <a:rPr lang="sl-SI" altLang="sl-SI" i="1">
                <a:solidFill>
                  <a:srgbClr val="0000FF"/>
                </a:solidFill>
              </a:rPr>
              <a:t>SKLADIŠČE:</a:t>
            </a:r>
            <a:endParaRPr lang="sl-SI" altLang="sl-SI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					- </a:t>
            </a:r>
            <a:r>
              <a:rPr lang="sl-SI" altLang="sl-SI" sz="2800"/>
              <a:t>skladiščnik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800" i="1"/>
          </a:p>
          <a:p>
            <a:pPr>
              <a:lnSpc>
                <a:spcPct val="90000"/>
              </a:lnSpc>
            </a:pPr>
            <a:r>
              <a:rPr lang="sl-SI" altLang="sl-SI" i="1">
                <a:solidFill>
                  <a:srgbClr val="0000FF"/>
                </a:solidFill>
              </a:rPr>
              <a:t>FINANČNA SLUŽBA:</a:t>
            </a:r>
            <a:endParaRPr lang="sl-SI" altLang="sl-SI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					</a:t>
            </a:r>
            <a:r>
              <a:rPr lang="sl-SI" altLang="sl-SI" sz="2800">
                <a:solidFill>
                  <a:srgbClr val="6600CC"/>
                </a:solidFill>
              </a:rPr>
              <a:t>- finančnik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					- direktor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					</a:t>
            </a:r>
            <a:r>
              <a:rPr lang="sl-SI" altLang="sl-SI" sz="2800">
                <a:solidFill>
                  <a:srgbClr val="6600CC"/>
                </a:solidFill>
              </a:rPr>
              <a:t>- pomočnik direktorja</a:t>
            </a:r>
            <a:r>
              <a:rPr lang="sl-SI" altLang="sl-SI" sz="3600"/>
              <a:t> </a:t>
            </a:r>
          </a:p>
          <a:p>
            <a:pPr>
              <a:lnSpc>
                <a:spcPct val="90000"/>
              </a:lnSpc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 tmFilter="0,0; .5, 0; 1, 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3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 tmFilter="0,0; .5, 0; 1, 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1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36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 tmFilter="0,0; .5, 0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AB2EFD3-AB55-4015-859C-C8527E933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9. FINANČNI NAČRT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5FFBB06-EF3F-405F-8DE3-B88A506BC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Posojila bomo odplačali v roku dveh let. </a:t>
            </a:r>
          </a:p>
          <a:p>
            <a:endParaRPr lang="sl-SI" altLang="sl-SI" b="1"/>
          </a:p>
          <a:p>
            <a:r>
              <a:rPr lang="sl-SI" altLang="sl-SI" b="1">
                <a:solidFill>
                  <a:srgbClr val="0000FF"/>
                </a:solidFill>
              </a:rPr>
              <a:t>SKUPEN VLOŽEK : 6.333.990,00 SIT oz. 26.502 €. </a:t>
            </a:r>
          </a:p>
          <a:p>
            <a:pPr>
              <a:buFontTx/>
              <a:buNone/>
            </a:pPr>
            <a:endParaRPr lang="sl-SI" altLang="sl-SI" b="1">
              <a:solidFill>
                <a:srgbClr val="0000FF"/>
              </a:solidFill>
            </a:endParaRPr>
          </a:p>
          <a:p>
            <a:r>
              <a:rPr lang="sl-SI" altLang="sl-SI" b="1"/>
              <a:t>Upoštevali smo davek na dodano vrednost.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FF3D20A-1C00-4450-9B92-9725DD972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solidFill>
                  <a:schemeClr val="accent2"/>
                </a:solidFill>
                <a:latin typeface="Comic Sans MS" panose="030F0702030302020204" pitchFamily="66" charset="0"/>
              </a:rPr>
              <a:t>10. IZBRANE REŠITVE IN KRITIČNA TVEGANJA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AAEF314-F0DD-4A9E-B1BD-DAD667B50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Zavedamo se številčnosti konkurence.</a:t>
            </a:r>
          </a:p>
          <a:p>
            <a:endParaRPr lang="sl-SI" altLang="sl-SI" b="1"/>
          </a:p>
          <a:p>
            <a:r>
              <a:rPr lang="sl-SI" altLang="sl-SI" b="1"/>
              <a:t>Veliko bomo vlagali v oglaševalske kampanje, da se uveljavimo na trgu.</a:t>
            </a:r>
          </a:p>
          <a:p>
            <a:pPr>
              <a:buFontTx/>
              <a:buNone/>
            </a:pPr>
            <a:endParaRPr lang="sl-SI" altLang="sl-SI" b="1"/>
          </a:p>
          <a:p>
            <a:r>
              <a:rPr lang="sl-SI" altLang="sl-SI" b="1"/>
              <a:t>Ob ozaveščenosti tveganja našega podjetja zaradi višjih sil smo se zavarovali v ta namen.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7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DF193EB-28AF-4CA0-BE65-F8C08B051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11. TERMINSKI NAČRT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ED04FC5-FBD3-422D-B2E0-3ED5CF102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Oglaševalska akcija</a:t>
            </a:r>
          </a:p>
          <a:p>
            <a:r>
              <a:rPr lang="sl-SI" altLang="sl-SI">
                <a:solidFill>
                  <a:srgbClr val="0000FF"/>
                </a:solidFill>
              </a:rPr>
              <a:t>Tržna raziskava</a:t>
            </a:r>
          </a:p>
          <a:p>
            <a:r>
              <a:rPr lang="sl-SI" altLang="sl-SI"/>
              <a:t>Začetek poslovanja</a:t>
            </a:r>
          </a:p>
          <a:p>
            <a:r>
              <a:rPr lang="sl-SI" altLang="sl-SI">
                <a:solidFill>
                  <a:srgbClr val="0000FF"/>
                </a:solidFill>
              </a:rPr>
              <a:t>Oglaševalska kampanja </a:t>
            </a:r>
          </a:p>
          <a:p>
            <a:r>
              <a:rPr lang="sl-SI" altLang="sl-SI"/>
              <a:t>ISO certifikat</a:t>
            </a:r>
          </a:p>
          <a:p>
            <a:r>
              <a:rPr lang="sl-SI" altLang="sl-SI">
                <a:solidFill>
                  <a:srgbClr val="0000FF"/>
                </a:solidFill>
              </a:rPr>
              <a:t>Dodatno izobraževanje</a:t>
            </a:r>
            <a:r>
              <a:rPr lang="sl-SI" altLang="sl-SI"/>
              <a:t> </a:t>
            </a:r>
          </a:p>
          <a:p>
            <a:r>
              <a:rPr lang="sl-SI" altLang="sl-SI"/>
              <a:t>Sodelovanje na sejmih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4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98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82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89" presetID="50" presetClass="exit" presetSubtype="0" accel="10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05C25E-F0F3-4944-A4D7-1B308C8A3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1. OPIS POSLA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DC0623-A2B5-4C29-B80E-C4A448641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Ponujali bomo storitve s področja računalniške tehnologije:</a:t>
            </a:r>
          </a:p>
          <a:p>
            <a:r>
              <a:rPr lang="sl-SI" altLang="sl-SI" sz="3600" b="1">
                <a:solidFill>
                  <a:srgbClr val="0000FF"/>
                </a:solidFill>
              </a:rPr>
              <a:t>prodaja računalnikov in računalniške opreme</a:t>
            </a:r>
          </a:p>
          <a:p>
            <a:r>
              <a:rPr lang="sl-SI" altLang="sl-SI" sz="3600" b="1">
                <a:solidFill>
                  <a:srgbClr val="6600CC"/>
                </a:solidFill>
              </a:rPr>
              <a:t>servisiranje</a:t>
            </a:r>
          </a:p>
          <a:p>
            <a:r>
              <a:rPr lang="sl-SI" altLang="sl-SI" sz="3600" b="1">
                <a:solidFill>
                  <a:srgbClr val="0000FF"/>
                </a:solidFill>
              </a:rPr>
              <a:t>svetovanje</a:t>
            </a:r>
          </a:p>
          <a:p>
            <a:r>
              <a:rPr lang="sl-SI" altLang="sl-SI" sz="3600" b="1">
                <a:solidFill>
                  <a:srgbClr val="6600CC"/>
                </a:solidFill>
              </a:rPr>
              <a:t>spletna trgovina.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39" presetClass="exit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35EED5-987F-4719-ADD8-A8B4DE845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2. DEJAVNOST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F1ED48-79A1-414D-AB81-499D98920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/>
              <a:t>Z uspešnostjo poslovanja bomo širili poslovne in prodajne prostore na več lokacij.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b="1"/>
          </a:p>
          <a:p>
            <a:pPr>
              <a:lnSpc>
                <a:spcPct val="90000"/>
              </a:lnSpc>
            </a:pPr>
            <a:r>
              <a:rPr lang="sl-SI" altLang="sl-SI" b="1"/>
              <a:t>Ponujali bomo računalniško opremo različnih proizvajalcev.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b="1"/>
          </a:p>
          <a:p>
            <a:pPr>
              <a:lnSpc>
                <a:spcPct val="90000"/>
              </a:lnSpc>
            </a:pPr>
            <a:r>
              <a:rPr lang="sl-SI" altLang="sl-SI" b="1"/>
              <a:t>Naša posebnost je ažurnost poslovanja.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52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07A900-62B9-45A7-A188-7E2ACFEBB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3. ANALIZA PANOGE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A95553-6803-4F85-9F46-1C41ADFA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 Trg je zelo razširjen.</a:t>
            </a:r>
          </a:p>
          <a:p>
            <a:pPr>
              <a:buFontTx/>
              <a:buNone/>
            </a:pPr>
            <a:r>
              <a:rPr lang="sl-SI" altLang="sl-SI" b="1"/>
              <a:t> </a:t>
            </a:r>
          </a:p>
          <a:p>
            <a:r>
              <a:rPr lang="sl-SI" altLang="sl-SI" b="1"/>
              <a:t>Sledili bomo svetovnim trendom in smernicam razvoja na področju informacijske tehnologije.</a:t>
            </a:r>
          </a:p>
          <a:p>
            <a:pPr>
              <a:buFontTx/>
              <a:buNone/>
            </a:pPr>
            <a:endParaRPr lang="sl-SI" altLang="sl-SI" b="1"/>
          </a:p>
          <a:p>
            <a:r>
              <a:rPr lang="sl-SI" altLang="sl-SI" b="1"/>
              <a:t>Potrebno se bo prilagajati trgu.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876DCD-13E3-4931-A8B2-F13CD12E0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4. KONKURENCA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DE49E4E-41A2-4181-B2C9-804C0F9D7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Naši največji tekmeci so podjetja:</a:t>
            </a:r>
          </a:p>
          <a:p>
            <a:pPr>
              <a:buFontTx/>
              <a:buNone/>
            </a:pPr>
            <a:endParaRPr lang="sl-SI" altLang="sl-SI"/>
          </a:p>
          <a:p>
            <a:pPr algn="ctr"/>
            <a:r>
              <a:rPr lang="sl-SI" altLang="sl-SI"/>
              <a:t> </a:t>
            </a:r>
            <a:r>
              <a:rPr lang="sl-SI" altLang="sl-SI" b="1">
                <a:solidFill>
                  <a:srgbClr val="0000FF"/>
                </a:solidFill>
              </a:rPr>
              <a:t>Roland d.o.o.,</a:t>
            </a:r>
          </a:p>
          <a:p>
            <a:endParaRPr lang="sl-SI" altLang="sl-SI" b="1">
              <a:solidFill>
                <a:srgbClr val="0000FF"/>
              </a:solidFill>
            </a:endParaRPr>
          </a:p>
          <a:p>
            <a:pPr algn="ctr"/>
            <a:r>
              <a:rPr lang="sl-SI" altLang="sl-SI" b="1">
                <a:solidFill>
                  <a:srgbClr val="0000FF"/>
                </a:solidFill>
              </a:rPr>
              <a:t> Sigma d.o.o. in </a:t>
            </a:r>
          </a:p>
          <a:p>
            <a:pPr>
              <a:buFontTx/>
              <a:buNone/>
            </a:pPr>
            <a:endParaRPr lang="sl-SI" altLang="sl-SI" b="1">
              <a:solidFill>
                <a:srgbClr val="0000FF"/>
              </a:solidFill>
            </a:endParaRPr>
          </a:p>
          <a:p>
            <a:pPr algn="ctr"/>
            <a:r>
              <a:rPr lang="sl-SI" altLang="sl-SI" b="1">
                <a:solidFill>
                  <a:srgbClr val="0000FF"/>
                </a:solidFill>
              </a:rPr>
              <a:t> Nikir d.o.o.</a:t>
            </a:r>
            <a:r>
              <a:rPr lang="sl-SI" altLang="sl-SI"/>
              <a:t> 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6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9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0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9EE85DD-4F27-4085-AEA8-40D2A8E21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012825"/>
          </a:xfrm>
        </p:spPr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5. PSPN ANALIZA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E1B3B52-50B7-431A-A9DB-5311B622D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b="1"/>
              <a:t>PREDNOSTI:</a:t>
            </a:r>
            <a:r>
              <a:rPr lang="sl-SI" altLang="sl-SI" sz="2800"/>
              <a:t>			</a:t>
            </a:r>
            <a:r>
              <a:rPr lang="sl-SI" altLang="sl-SI" sz="2800" b="1"/>
              <a:t>PRILOŽNOSTI: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FF"/>
                </a:solidFill>
              </a:rPr>
              <a:t>visoka kakovost	</a:t>
            </a:r>
            <a:r>
              <a:rPr lang="sl-SI" altLang="sl-SI" sz="2400"/>
              <a:t>		</a:t>
            </a:r>
            <a:r>
              <a:rPr lang="sl-SI" altLang="sl-SI" sz="2400">
                <a:solidFill>
                  <a:srgbClr val="6600CC"/>
                </a:solidFill>
              </a:rPr>
              <a:t>- novi trgi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FF"/>
                </a:solidFill>
              </a:rPr>
              <a:t>usposobljeni zaposleni</a:t>
            </a:r>
            <a:r>
              <a:rPr lang="sl-SI" altLang="sl-SI" sz="2400"/>
              <a:t>		</a:t>
            </a:r>
            <a:r>
              <a:rPr lang="sl-SI" altLang="sl-SI" sz="2400">
                <a:solidFill>
                  <a:srgbClr val="6600CC"/>
                </a:solidFill>
              </a:rPr>
              <a:t>- izvozni potencial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FF"/>
                </a:solidFill>
              </a:rPr>
              <a:t>servisiranje in strokovna</a:t>
            </a:r>
            <a:r>
              <a:rPr lang="sl-SI" altLang="sl-SI" sz="2400"/>
              <a:t>		</a:t>
            </a:r>
            <a:r>
              <a:rPr lang="sl-SI" altLang="sl-SI" sz="2400">
                <a:solidFill>
                  <a:srgbClr val="6600CC"/>
                </a:solidFill>
              </a:rPr>
              <a:t>- širitev podjetja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0000FF"/>
                </a:solidFill>
              </a:rPr>
              <a:t>	 pomoč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00FF"/>
                </a:solidFill>
              </a:rPr>
              <a:t>raznolikost ponudbe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b="1"/>
              <a:t>SLABOSTI:			NEVARNOSTI: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00CC"/>
                </a:solidFill>
              </a:rPr>
              <a:t>poslovanje na majhnem</a:t>
            </a:r>
            <a:r>
              <a:rPr lang="sl-SI" altLang="sl-SI" sz="2400"/>
              <a:t>	 	</a:t>
            </a:r>
            <a:r>
              <a:rPr lang="sl-SI" altLang="sl-SI" sz="2400">
                <a:solidFill>
                  <a:srgbClr val="0000FF"/>
                </a:solidFill>
              </a:rPr>
              <a:t>- pojav novih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	</a:t>
            </a:r>
            <a:r>
              <a:rPr lang="sl-SI" altLang="sl-SI" sz="2400">
                <a:solidFill>
                  <a:srgbClr val="6600CC"/>
                </a:solidFill>
              </a:rPr>
              <a:t>področju	</a:t>
            </a:r>
            <a:r>
              <a:rPr lang="sl-SI" altLang="sl-SI" sz="2400"/>
              <a:t>			  </a:t>
            </a:r>
            <a:r>
              <a:rPr lang="sl-SI" altLang="sl-SI" sz="2400">
                <a:solidFill>
                  <a:srgbClr val="0000FF"/>
                </a:solidFill>
              </a:rPr>
              <a:t>konkurentov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00CC"/>
                </a:solidFill>
              </a:rPr>
              <a:t>veliko konkurentov</a:t>
            </a:r>
            <a:r>
              <a:rPr lang="sl-SI" altLang="sl-SI" sz="2400"/>
              <a:t>		</a:t>
            </a:r>
            <a:r>
              <a:rPr lang="sl-SI" altLang="sl-SI" sz="2400">
                <a:solidFill>
                  <a:srgbClr val="0000FF"/>
                </a:solidFill>
              </a:rPr>
              <a:t>- uvoženi proizvodi	</a:t>
            </a:r>
            <a:r>
              <a:rPr lang="sl-SI" altLang="sl-SI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3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xit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7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3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3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6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19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0820C5-7560-4F20-AA75-2176152DD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solidFill>
                  <a:schemeClr val="accent2"/>
                </a:solidFill>
                <a:latin typeface="Comic Sans MS" panose="030F0702030302020204" pitchFamily="66" charset="0"/>
              </a:rPr>
              <a:t>6. NAČRT TRŽENJA IN PRODAJE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F7CA88C-9DDB-45C9-BFAE-5E5F12BFE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3600"/>
              <a:t>  Potrudili se bomo za izboljšanje kvalitete iz visoke na vrhunsko, še bolj sledili razvoju tehnologije in ustvarjali novo programsko opremo za računalnike.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xit" presetSubtype="0" fill="hold" nodeType="clickEffect">
                                  <p:stCondLst>
                                    <p:cond delay="2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711037EE-4457-4AE5-88FC-8D51488A3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b="1"/>
              <a:t>Naše ciljne skupine so:</a:t>
            </a:r>
          </a:p>
          <a:p>
            <a:pPr>
              <a:buFontTx/>
              <a:buNone/>
            </a:pPr>
            <a:endParaRPr lang="sl-SI" altLang="sl-SI"/>
          </a:p>
          <a:p>
            <a:r>
              <a:rPr lang="sl-SI" altLang="sl-SI">
                <a:solidFill>
                  <a:srgbClr val="0000FF"/>
                </a:solidFill>
              </a:rPr>
              <a:t>druga podjetja, ki bi uporabljala naše storitve</a:t>
            </a:r>
          </a:p>
          <a:p>
            <a:r>
              <a:rPr lang="sl-SI" altLang="sl-SI"/>
              <a:t>šolarji</a:t>
            </a:r>
          </a:p>
          <a:p>
            <a:r>
              <a:rPr lang="sl-SI" altLang="sl-SI">
                <a:solidFill>
                  <a:srgbClr val="0000FF"/>
                </a:solidFill>
              </a:rPr>
              <a:t>šole</a:t>
            </a:r>
          </a:p>
          <a:p>
            <a:r>
              <a:rPr lang="sl-SI" altLang="sl-SI"/>
              <a:t>trgovine, ki bi uporabljale naše programe</a:t>
            </a:r>
          </a:p>
          <a:p>
            <a:r>
              <a:rPr lang="sl-SI" altLang="sl-SI">
                <a:solidFill>
                  <a:srgbClr val="0000FF"/>
                </a:solidFill>
              </a:rPr>
              <a:t>posamezniki za osebno uporabo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01DA8FA-F5A5-49AB-BC1A-7E6466B45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solidFill>
                  <a:schemeClr val="accent2"/>
                </a:solidFill>
                <a:latin typeface="Comic Sans MS" panose="030F0702030302020204" pitchFamily="66" charset="0"/>
              </a:rPr>
              <a:t>7. NAČRT OPRAVLJANJA STORITEV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D2762C-8D69-48BB-81E1-11968B467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6600CC"/>
                </a:solidFill>
              </a:rPr>
              <a:t>poslovni prostori na Bizeljski c. 45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6600CC"/>
                </a:solidFill>
              </a:rPr>
              <a:t>lokacija lahko dostopna kupcem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Za naše poslovanje bomo potrebovali: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0000FF"/>
                </a:solidFill>
              </a:rPr>
              <a:t>poslovni inventar,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0000FF"/>
                </a:solidFill>
              </a:rPr>
              <a:t>računalniško opremo</a:t>
            </a:r>
            <a:r>
              <a:rPr lang="sl-SI" altLang="sl-SI"/>
              <a:t> 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rgbClr val="0000FF"/>
                </a:solidFill>
              </a:rPr>
              <a:t>službeno vozilo za dostavo in servisiranje na domu.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5" dur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xit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5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Comic Sans MS</vt:lpstr>
      <vt:lpstr>Privzeti načrt</vt:lpstr>
      <vt:lpstr>PowerPoint Presentation</vt:lpstr>
      <vt:lpstr>1. OPIS POSLA</vt:lpstr>
      <vt:lpstr>2. DEJAVNOST</vt:lpstr>
      <vt:lpstr>3. ANALIZA PANOGE</vt:lpstr>
      <vt:lpstr>4. KONKURENCA</vt:lpstr>
      <vt:lpstr>5. PSPN ANALIZA</vt:lpstr>
      <vt:lpstr>6. NAČRT TRŽENJA IN PRODAJE</vt:lpstr>
      <vt:lpstr>PowerPoint Presentation</vt:lpstr>
      <vt:lpstr>7. NAČRT OPRAVLJANJA STORITEV</vt:lpstr>
      <vt:lpstr>Seznam dobaviteljev:</vt:lpstr>
      <vt:lpstr>8. ZAPOSLENI V PODJETJU</vt:lpstr>
      <vt:lpstr>PowerPoint Presentation</vt:lpstr>
      <vt:lpstr>9. FINANČNI NAČRT</vt:lpstr>
      <vt:lpstr>10. IZBRANE REŠITVE IN KRITIČNA TVEGANJA</vt:lpstr>
      <vt:lpstr>11. TERMINSKI NAČRT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2019-05-30T09:37:58Z</dcterms:created>
  <dcterms:modified xsi:type="dcterms:W3CDTF">2019-05-30T09:37:58Z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