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8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7B101-17E3-4216-89EC-F8C1A3F2606A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7AA47-2CD3-4D5E-9DE4-F33A5B2344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469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7AA47-2CD3-4D5E-9DE4-F33A5B23449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56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30345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87533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3913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50223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3329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2601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9043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20390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739073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86913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52830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838C-74FC-43B0-B443-DF6DBF337840}" type="datetimeFigureOut">
              <a:rPr lang="sl-SI" smtClean="0"/>
              <a:t>30. 05. 2019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24C4-A20D-448A-A2F2-C652416C6C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785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irtrade.net/access-to-finance.html" TargetMode="External"/><Relationship Id="rId13" Type="http://schemas.openxmlformats.org/officeDocument/2006/relationships/hyperlink" Target="http://www.starbucks.co.uk/menu/beverage-list/bottled-drinks/starbucks-bottled-coffee-frappuccino-coffee-drink" TargetMode="External"/><Relationship Id="rId18" Type="http://schemas.openxmlformats.org/officeDocument/2006/relationships/hyperlink" Target="http://dk.fdv.uni-lj.si/diplomska/pdfs/Petrovic-Katarina.PDF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://www.humanitas.si/" TargetMode="External"/><Relationship Id="rId7" Type="http://schemas.openxmlformats.org/officeDocument/2006/relationships/hyperlink" Target="http://www.fairtrade.net/producer-services-and-relations.html" TargetMode="External"/><Relationship Id="rId12" Type="http://schemas.openxmlformats.org/officeDocument/2006/relationships/hyperlink" Target="http://www.theguardian.com/global-development/2012/feb/27/aid-fair-trade" TargetMode="External"/><Relationship Id="rId17" Type="http://schemas.openxmlformats.org/officeDocument/2006/relationships/hyperlink" Target="http://www.umanotera.org/index.php?node=79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3muhe.si/?subpageid=86&amp;id=84" TargetMode="External"/><Relationship Id="rId20" Type="http://schemas.openxmlformats.org/officeDocument/2006/relationships/hyperlink" Target="http://www.umanotera.si/index.php?node=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irtrade.net/producer-certification-fund.html" TargetMode="External"/><Relationship Id="rId11" Type="http://schemas.openxmlformats.org/officeDocument/2006/relationships/hyperlink" Target="http://www.fdin.org.uk/2010/07/ben-and-jerrys-fudge-brownie-ice-cream-is-now-fairtrade/" TargetMode="External"/><Relationship Id="rId24" Type="http://schemas.openxmlformats.org/officeDocument/2006/relationships/hyperlink" Target="http://www.odjuga.si/fair_trade.php" TargetMode="External"/><Relationship Id="rId5" Type="http://schemas.openxmlformats.org/officeDocument/2006/relationships/hyperlink" Target="http://feo-english.weebly.com/fair-trade.html" TargetMode="External"/><Relationship Id="rId15" Type="http://schemas.openxmlformats.org/officeDocument/2006/relationships/hyperlink" Target="http://www.yorkcoffeesystems.com/fairtrade-products/fair-trade-tagged-tea-bags/" TargetMode="External"/><Relationship Id="rId23" Type="http://schemas.openxmlformats.org/officeDocument/2006/relationships/hyperlink" Target="http://sl.wikipedia.org/wiki/Pravi%C4%8Dna_trgovina" TargetMode="External"/><Relationship Id="rId10" Type="http://schemas.openxmlformats.org/officeDocument/2006/relationships/hyperlink" Target="http://online.wsj.com/news/articles/SB10001424052748704825504574581842838721578" TargetMode="External"/><Relationship Id="rId19" Type="http://schemas.openxmlformats.org/officeDocument/2006/relationships/hyperlink" Target="http://www.fairtrade.net/" TargetMode="External"/><Relationship Id="rId4" Type="http://schemas.openxmlformats.org/officeDocument/2006/relationships/hyperlink" Target="http://www.suhaibwebb.com/society/international/islam-and-fair-trade/" TargetMode="External"/><Relationship Id="rId9" Type="http://schemas.openxmlformats.org/officeDocument/2006/relationships/hyperlink" Target="http://www.fairtrade.net/workers-rights.html" TargetMode="External"/><Relationship Id="rId14" Type="http://schemas.openxmlformats.org/officeDocument/2006/relationships/hyperlink" Target="http://www.rediff.com/money/report/slide-show-1-worst-forms-of-child-labour-in-asia/20121122.htm" TargetMode="External"/><Relationship Id="rId22" Type="http://schemas.openxmlformats.org/officeDocument/2006/relationships/hyperlink" Target="http://www.3muhe.si/?subpageid=9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eo-english.weebly.com/fair-trad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rediff.com/money/report/slide-show-1-worst-forms-of-child-labour-in-asia/20121122.ht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theguardian.com/global-development/2012/feb/27/aid-fair-tra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theguardian.com/starbucks-fairtrade/fairtrade-mark-turns-15" TargetMode="External"/><Relationship Id="rId3" Type="http://schemas.openxmlformats.org/officeDocument/2006/relationships/hyperlink" Target="https://www.google.si/url?sa=i&amp;rct=j&amp;q=&amp;esrc=s&amp;source=images&amp;cd=&amp;docid=PkkAeIxwmGIrIM&amp;tbnid=Ld07cy9D1c_tIM:&amp;ved=0CAUQjRw&amp;url=http%3A%2F%2Fwww.fdin.org.uk%2F2010%2F07%2Fben-and-jerrys-fudge-brownie-ice-cream-is-now-fairtrade%2F&amp;ei=I6ZBU-CzK8WJtQbuoIC4Aw&amp;bvm=bv.64367178,d.Yms&amp;psig=AFQjCNEJanCcKnesK3bcN_5nMP9sqaGb4A&amp;ust=1396897689478391" TargetMode="External"/><Relationship Id="rId7" Type="http://schemas.openxmlformats.org/officeDocument/2006/relationships/hyperlink" Target="http://www.starbucks.co.uk/menu/beverage-list/bottled-drinks/starbucks-bottled-coffee-frappuccino-coffee-drink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www.yorkcoffeesystems.com/fairtrade-products/fair-trade-tagged-tea-bags/" TargetMode="External"/><Relationship Id="rId5" Type="http://schemas.openxmlformats.org/officeDocument/2006/relationships/hyperlink" Target="http://fairtrade.ie/business_services/fairtrade_products.html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online.wsj.com/news/articles/SB10001424052748704825504574581842838721578" TargetMode="External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67544" y="908720"/>
            <a:ext cx="7772400" cy="1470025"/>
          </a:xfrm>
        </p:spPr>
        <p:txBody>
          <a:bodyPr>
            <a:noAutofit/>
          </a:bodyPr>
          <a:lstStyle/>
          <a:p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PRAVIČNA TRGOVINA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49275" y="5941464"/>
            <a:ext cx="5000600" cy="910952"/>
          </a:xfrm>
        </p:spPr>
        <p:txBody>
          <a:bodyPr>
            <a:normAutofit/>
          </a:bodyPr>
          <a:lstStyle/>
          <a:p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Fair Trade Logo - Click to return to home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17401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615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Viri: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1100" dirty="0"/>
              <a:t>Slike:</a:t>
            </a:r>
          </a:p>
          <a:p>
            <a:r>
              <a:rPr lang="sl-SI" sz="1100" dirty="0">
                <a:hlinkClick r:id="rId4"/>
              </a:rPr>
              <a:t>http://www.suhaibwebb.com/society/international/islam-and-fair-trade/</a:t>
            </a:r>
            <a:r>
              <a:rPr lang="sl-SI" sz="1100" dirty="0"/>
              <a:t> </a:t>
            </a:r>
          </a:p>
          <a:p>
            <a:r>
              <a:rPr lang="sl-SI" sz="1100" dirty="0">
                <a:hlinkClick r:id="rId5"/>
              </a:rPr>
              <a:t>http://feo-english.weebly.com/fair-trade.html</a:t>
            </a:r>
            <a:endParaRPr lang="sl-SI" sz="1100" dirty="0"/>
          </a:p>
          <a:p>
            <a:r>
              <a:rPr lang="sl-SI" sz="1100" dirty="0">
                <a:hlinkClick r:id="rId6"/>
              </a:rPr>
              <a:t>http://www.fairtrade.net/producer-certification-fund.html</a:t>
            </a:r>
            <a:endParaRPr lang="sl-SI" sz="1100" dirty="0"/>
          </a:p>
          <a:p>
            <a:r>
              <a:rPr lang="sl-SI" sz="1100" dirty="0">
                <a:hlinkClick r:id="rId7"/>
              </a:rPr>
              <a:t>http://www.fairtrade.net/producer-services-and-relations.html</a:t>
            </a:r>
            <a:endParaRPr lang="sl-SI" sz="1100" dirty="0"/>
          </a:p>
          <a:p>
            <a:r>
              <a:rPr lang="sl-SI" sz="1100" dirty="0">
                <a:hlinkClick r:id="rId8"/>
              </a:rPr>
              <a:t>http://www.fairtrade.net/access-to-finance.html</a:t>
            </a:r>
            <a:endParaRPr lang="sl-SI" sz="1100" dirty="0"/>
          </a:p>
          <a:p>
            <a:r>
              <a:rPr lang="sl-SI" sz="1100" dirty="0">
                <a:hlinkClick r:id="rId9"/>
              </a:rPr>
              <a:t>http://www.fairtrade.net/workers-rights.html</a:t>
            </a:r>
            <a:endParaRPr lang="sl-SI" sz="1100" dirty="0"/>
          </a:p>
          <a:p>
            <a:r>
              <a:rPr lang="sl-SI" sz="1100" dirty="0">
                <a:hlinkClick r:id="rId10"/>
              </a:rPr>
              <a:t>http://online.wsj.com/news/articles/SB10001424052748704825504574581842838721578</a:t>
            </a:r>
            <a:endParaRPr lang="sl-SI" sz="1100" dirty="0"/>
          </a:p>
          <a:p>
            <a:r>
              <a:rPr lang="sl-SI" sz="1100" dirty="0">
                <a:hlinkClick r:id="rId11"/>
              </a:rPr>
              <a:t>http://www.fdin.org.uk/2010/07/ben-and-jerrys-fudge-brownie-ice-cream-is-now-fairtrade/</a:t>
            </a:r>
            <a:endParaRPr lang="sl-SI" sz="1100" dirty="0"/>
          </a:p>
          <a:p>
            <a:r>
              <a:rPr lang="sl-SI" sz="1100" dirty="0">
                <a:hlinkClick r:id="rId12"/>
              </a:rPr>
              <a:t>http://www.theguardian.com/global-development/2012/feb/27/aid-fair-trade</a:t>
            </a:r>
            <a:endParaRPr lang="sl-SI" sz="1100" dirty="0"/>
          </a:p>
          <a:p>
            <a:r>
              <a:rPr lang="sl-SI" sz="1100" dirty="0">
                <a:hlinkClick r:id="rId13"/>
              </a:rPr>
              <a:t>http://www.starbucks.co.uk/menu/beverage-list/bottled-drinks/starbucks-bottled-coffee-frappuccino-coffee-drink</a:t>
            </a:r>
            <a:endParaRPr lang="sl-SI" sz="1100" dirty="0"/>
          </a:p>
          <a:p>
            <a:r>
              <a:rPr lang="sl-SI" sz="1100" dirty="0">
                <a:hlinkClick r:id="rId14"/>
              </a:rPr>
              <a:t>http://www.rediff.com/money/report/slide-show-1-worst-forms-of-child-labour-in-asia/20121122.htm</a:t>
            </a:r>
            <a:r>
              <a:rPr lang="sl-SI" sz="1100" dirty="0"/>
              <a:t>   </a:t>
            </a:r>
          </a:p>
          <a:p>
            <a:r>
              <a:rPr lang="sl-SI" sz="1100" dirty="0">
                <a:hlinkClick r:id="rId15"/>
              </a:rPr>
              <a:t>http://www.yorkcoffeesystems.com/fairtrade-products/fair-trade-tagged-tea-bags/</a:t>
            </a:r>
            <a:r>
              <a:rPr lang="sl-SI" sz="1100" dirty="0"/>
              <a:t> </a:t>
            </a:r>
          </a:p>
          <a:p>
            <a:r>
              <a:rPr lang="sl-SI" sz="1100" dirty="0">
                <a:hlinkClick r:id="rId16"/>
              </a:rPr>
              <a:t>http://www.3muhe.si/?subpageid=86&amp;id=84</a:t>
            </a:r>
            <a:r>
              <a:rPr lang="sl-SI" sz="1100" dirty="0"/>
              <a:t> </a:t>
            </a:r>
          </a:p>
          <a:p>
            <a:r>
              <a:rPr lang="sl-SI" sz="1100" dirty="0">
                <a:hlinkClick r:id="rId17"/>
              </a:rPr>
              <a:t>http://www.umanotera.org/index.php?node=79</a:t>
            </a:r>
            <a:r>
              <a:rPr lang="sl-SI" sz="1100" dirty="0"/>
              <a:t> </a:t>
            </a:r>
          </a:p>
          <a:p>
            <a:pPr marL="0" indent="0">
              <a:buNone/>
            </a:pPr>
            <a:r>
              <a:rPr lang="sl-SI" sz="1100" dirty="0"/>
              <a:t>Podatki:</a:t>
            </a:r>
          </a:p>
          <a:p>
            <a:r>
              <a:rPr lang="sl-SI" sz="1100" dirty="0">
                <a:hlinkClick r:id="rId18"/>
              </a:rPr>
              <a:t>http://dk.fdv.uni-lj.si/diplomska/pdfs/Petrovic-Katarina.PDF</a:t>
            </a:r>
            <a:r>
              <a:rPr lang="sl-SI" sz="1100" dirty="0"/>
              <a:t>  </a:t>
            </a:r>
          </a:p>
          <a:p>
            <a:r>
              <a:rPr lang="sl-SI" sz="1100" dirty="0">
                <a:hlinkClick r:id="rId19"/>
              </a:rPr>
              <a:t>http://www.fairtrade.net/</a:t>
            </a:r>
            <a:r>
              <a:rPr lang="sl-SI" sz="1100" dirty="0"/>
              <a:t> </a:t>
            </a:r>
          </a:p>
          <a:p>
            <a:r>
              <a:rPr lang="sl-SI" sz="1100" dirty="0">
                <a:hlinkClick r:id="rId20"/>
              </a:rPr>
              <a:t>http://www.umanotera.si/index.php?node=79</a:t>
            </a:r>
            <a:endParaRPr lang="sl-SI" sz="1100" dirty="0"/>
          </a:p>
          <a:p>
            <a:r>
              <a:rPr lang="sl-SI" sz="1100" dirty="0">
                <a:hlinkClick r:id="rId21"/>
              </a:rPr>
              <a:t>http://www.humanitas.si/</a:t>
            </a:r>
            <a:r>
              <a:rPr lang="sl-SI" sz="1100" dirty="0"/>
              <a:t> </a:t>
            </a:r>
          </a:p>
          <a:p>
            <a:r>
              <a:rPr lang="sl-SI" sz="1100" dirty="0">
                <a:hlinkClick r:id="rId22"/>
              </a:rPr>
              <a:t>http://www.3muhe.si/?subpageid=94</a:t>
            </a:r>
            <a:r>
              <a:rPr lang="sl-SI" sz="1100" dirty="0"/>
              <a:t> </a:t>
            </a:r>
          </a:p>
          <a:p>
            <a:r>
              <a:rPr lang="sl-SI" sz="1100" dirty="0">
                <a:hlinkClick r:id="rId23"/>
              </a:rPr>
              <a:t>http://sl.wikipedia.org/wiki/Pravi%C4%8Dna_trgovina</a:t>
            </a:r>
            <a:r>
              <a:rPr lang="sl-SI" sz="1100" dirty="0"/>
              <a:t> </a:t>
            </a:r>
          </a:p>
          <a:p>
            <a:r>
              <a:rPr lang="sl-SI" sz="1100" dirty="0">
                <a:hlinkClick r:id="rId24"/>
              </a:rPr>
              <a:t>http://www.odjuga.si/fair_trade.php</a:t>
            </a:r>
            <a:r>
              <a:rPr lang="sl-SI" sz="11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564055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Autofit/>
          </a:bodyPr>
          <a:lstStyle/>
          <a:p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Hvala!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8944" y="116601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213600" dirty="0">
                <a:sym typeface="Wingdings" pitchFamily="2" charset="2"/>
              </a:rPr>
              <a:t> </a:t>
            </a:r>
            <a:r>
              <a:rPr lang="sl-SI" sz="178000" dirty="0">
                <a:sym typeface="Wingdings" pitchFamily="2" charset="2"/>
              </a:rPr>
              <a:t></a:t>
            </a:r>
            <a:r>
              <a:rPr lang="sl-SI" dirty="0">
                <a:sym typeface="Wingdings" pitchFamily="2" charset="2"/>
              </a:rPr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82171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>
                <a:latin typeface="Century Gothic" pitchFamily="34" charset="0"/>
              </a:rPr>
              <a:t>Kaj je?</a:t>
            </a:r>
            <a:endParaRPr lang="sl-SI" dirty="0">
              <a:latin typeface="Century Gothic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"trgovinsko partnerstvo”</a:t>
            </a:r>
          </a:p>
          <a:p>
            <a:r>
              <a:rPr lang="sl-SI" sz="1800" dirty="0"/>
              <a:t>prizadeva za večjo enakopravnost v mednarodni trgovini</a:t>
            </a:r>
          </a:p>
          <a:p>
            <a:r>
              <a:rPr lang="sl-SI" sz="1800" dirty="0"/>
              <a:t>trajnostni razvoj - ponuja boljše pogoje prodaje, zagotavlja pravice</a:t>
            </a:r>
          </a:p>
          <a:p>
            <a:r>
              <a:rPr lang="sl-SI" sz="1800" dirty="0"/>
              <a:t>ime za gibanje</a:t>
            </a:r>
          </a:p>
          <a:p>
            <a:r>
              <a:rPr lang="sl-SI" sz="1800" dirty="0"/>
              <a:t>Princip - manjši ponudniki in proizvajalci dostopajo do trga brez posrednikov , dobijo pošteno plačilo</a:t>
            </a:r>
          </a:p>
          <a:p>
            <a:r>
              <a:rPr lang="sl-SI" sz="1800" dirty="0"/>
              <a:t>prepovedana suženjstvo in otroško delo</a:t>
            </a:r>
          </a:p>
          <a:p>
            <a:endParaRPr lang="sl-SI" sz="2000" dirty="0"/>
          </a:p>
        </p:txBody>
      </p:sp>
      <p:pic>
        <p:nvPicPr>
          <p:cNvPr id="2050" name="Picture 2" descr="http://feo-english.weebly.com/uploads/1/3/2/6/13269550/992161324.jpg?5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5550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.rediff.com/business/2012/nov/22child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524863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/>
          <p:cNvCxnSpPr/>
          <p:nvPr/>
        </p:nvCxnSpPr>
        <p:spPr>
          <a:xfrm flipV="1">
            <a:off x="5148064" y="3933056"/>
            <a:ext cx="3672408" cy="23762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 flipV="1">
            <a:off x="5148064" y="3933056"/>
            <a:ext cx="3672408" cy="23762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401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Zgodovina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800" dirty="0"/>
              <a:t>prelom dvajsetega stoletja – v poznih štiridesetih in petdesetih letih </a:t>
            </a:r>
          </a:p>
          <a:p>
            <a:r>
              <a:rPr lang="sl-SI" sz="1800" dirty="0"/>
              <a:t>nevladne organizacije  začele prodajati izdelke od proizvajalcev z Juga</a:t>
            </a:r>
          </a:p>
          <a:p>
            <a:r>
              <a:rPr lang="sl-SI" sz="1800" dirty="0"/>
              <a:t>Prva uradna - ZDA 1958 </a:t>
            </a:r>
          </a:p>
          <a:p>
            <a:r>
              <a:rPr lang="sl-SI" sz="1800" dirty="0"/>
              <a:t>trgovale v glavnem z rokodelci in obrtniki </a:t>
            </a:r>
          </a:p>
          <a:p>
            <a:r>
              <a:rPr lang="sl-SI" sz="1800" dirty="0"/>
              <a:t>ponujale ročna dela</a:t>
            </a:r>
          </a:p>
          <a:p>
            <a:endParaRPr lang="sl-SI" sz="1600" dirty="0"/>
          </a:p>
        </p:txBody>
      </p:sp>
      <p:pic>
        <p:nvPicPr>
          <p:cNvPr id="12" name="Picture 4" descr="http://www.fairtrade.net/uploads/pics/quinoa_516px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447249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fairtrade.net/uploads/pics/certification_fund_516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701929" cy="19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055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Cilji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povečati dohodek in možnost izbire revnih proizvajalcev</a:t>
            </a:r>
          </a:p>
          <a:p>
            <a:r>
              <a:rPr lang="sl-SI" sz="1800" dirty="0"/>
              <a:t>zmanjševanje lakote na Jugu </a:t>
            </a:r>
          </a:p>
          <a:p>
            <a:r>
              <a:rPr lang="sl-SI" sz="1800" dirty="0"/>
              <a:t>vračanje dostojanstva nerazvitim družbam </a:t>
            </a:r>
          </a:p>
          <a:p>
            <a:r>
              <a:rPr lang="sl-SI" sz="1800" dirty="0"/>
              <a:t>Zapostavljenim proizvajalcem omogoča dostop do razvitih trgov </a:t>
            </a:r>
          </a:p>
          <a:p>
            <a:r>
              <a:rPr lang="sl-SI" sz="1800" dirty="0"/>
              <a:t>Šibkejše proizvajalcem ščiti pred izkoriščanjem </a:t>
            </a:r>
          </a:p>
          <a:p>
            <a:r>
              <a:rPr lang="sl-SI" sz="1800" dirty="0"/>
              <a:t>Prizadeva si  za večjo enakost v mednarodni trgovini</a:t>
            </a:r>
          </a:p>
          <a:p>
            <a:endParaRPr lang="sl-SI" sz="1800" dirty="0"/>
          </a:p>
        </p:txBody>
      </p:sp>
      <p:pic>
        <p:nvPicPr>
          <p:cNvPr id="5" name="Picture 6" descr="http://www.fairtrade.net/uploads/pics/banana_simon_rowles_516px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65367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055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Zakaj jo potrebujemo?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Ker je velik del obstoječe mednarodne trgovine nepravičen</a:t>
            </a:r>
          </a:p>
          <a:p>
            <a:r>
              <a:rPr lang="sl-SI" sz="1800" dirty="0"/>
              <a:t>Številni proizvajalci surovin ne prejmejo plačila</a:t>
            </a:r>
          </a:p>
          <a:p>
            <a:r>
              <a:rPr lang="sl-SI" sz="1800" dirty="0"/>
              <a:t>ne zaslužijo dovolj za dostojno preživetje</a:t>
            </a:r>
          </a:p>
        </p:txBody>
      </p:sp>
      <p:pic>
        <p:nvPicPr>
          <p:cNvPr id="5" name="Picture 2" descr="http://www.fairtrade.net/uploads/pics/producer_profiles_51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88" y="2708920"/>
            <a:ext cx="39564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tatic.guim.co.uk/sys-images/Guardian/About/General/2012/2/26/1330296208773/Fairtrade-coffee-farmer-U-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0657"/>
            <a:ext cx="4176464" cy="25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055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Century Gothic" pitchFamily="34" charset="0"/>
              </a:rPr>
              <a:t>V čem se razlikuje od navadne trgovine?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ščiti proizvajalci pred velikimi nihanji tržnih cen</a:t>
            </a:r>
          </a:p>
          <a:p>
            <a:r>
              <a:rPr lang="sl-SI" sz="1800" dirty="0"/>
              <a:t> zagotavlja, da je odkupna cena izdelkov vedno višja od proizvodnih stroškov</a:t>
            </a:r>
          </a:p>
          <a:p>
            <a:r>
              <a:rPr lang="sl-SI" sz="1800" dirty="0"/>
              <a:t>zagotavlja, da proizvajalci prejmejo bistveno višji delež od prodane cene izdelka</a:t>
            </a:r>
          </a:p>
          <a:p>
            <a:r>
              <a:rPr lang="sl-SI" sz="1800" dirty="0"/>
              <a:t>spodbuja pridelavo iz certificiranega ekološkega kmetijstva</a:t>
            </a:r>
            <a:br>
              <a:rPr lang="sl-SI" sz="1800" dirty="0"/>
            </a:br>
            <a:br>
              <a:rPr lang="sl-SI" sz="1800" dirty="0"/>
            </a:br>
            <a:endParaRPr lang="sl-SI" sz="1800" dirty="0"/>
          </a:p>
        </p:txBody>
      </p:sp>
      <p:pic>
        <p:nvPicPr>
          <p:cNvPr id="5" name="Picture 2" descr="http://www.fairtrade.net/uploads/pics/producer_business_unit_516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51605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fairtrade.net/uploads/pics/tea-pick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3226507" cy="21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055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Kako prepoznati izdelke?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1800" dirty="0"/>
          </a:p>
        </p:txBody>
      </p:sp>
      <p:pic>
        <p:nvPicPr>
          <p:cNvPr id="6148" name="Picture 4" descr="http://www.fdin.org.uk/wordpress/wp-content/uploads/baj_fairTrade_ChocFudge-e127783165351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r="8322" b="2462"/>
          <a:stretch/>
        </p:blipFill>
        <p:spPr bwMode="auto">
          <a:xfrm>
            <a:off x="5076056" y="3104880"/>
            <a:ext cx="21457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irtrade.ie/assets/images/Bananas_big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r="29927" b="26200"/>
          <a:stretch/>
        </p:blipFill>
        <p:spPr bwMode="auto">
          <a:xfrm>
            <a:off x="347516" y="2008857"/>
            <a:ext cx="2102265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globalassets.starbucks.com/assets/13841e5726364c8ea087865d81265d80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2" t="10059" r="24333" b="6153"/>
          <a:stretch/>
        </p:blipFill>
        <p:spPr bwMode="auto">
          <a:xfrm>
            <a:off x="7651462" y="3098131"/>
            <a:ext cx="1381894" cy="36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i.wsj.net/public/resources/images/MK-AZ921_B1SKY3_G_20091207172457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4426" r="21854" b="30412"/>
          <a:stretch/>
        </p:blipFill>
        <p:spPr bwMode="auto">
          <a:xfrm>
            <a:off x="742271" y="4091128"/>
            <a:ext cx="3367044" cy="22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yorkcoffeesystems.com/fairtrade-products/fair-trade-tagged-tea-bags/images/product/fair-trade-tagged-tea-bag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84" y="1484784"/>
            <a:ext cx="2129340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static.guim.co.uk/sys-images/Travel/Pix/pictures/2009/10/8/1255018189634/The-Fairtrade-mark-003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2719422" cy="16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055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V sloveniji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Odjuga</a:t>
            </a:r>
          </a:p>
          <a:p>
            <a:r>
              <a:rPr lang="sl-SI" sz="1800" dirty="0"/>
              <a:t>3muhe</a:t>
            </a:r>
          </a:p>
        </p:txBody>
      </p:sp>
      <p:pic>
        <p:nvPicPr>
          <p:cNvPr id="1026" name="Picture 2" descr="http://www.humanitas.si/data/useruploads/images/1353501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8589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3muhe.si/subpages/image.php?imgwidth=502&amp;imgheight=502&amp;upscale=false&amp;usecrop=false&amp;cancreatethumb=1&amp;isthumb=1&amp;imgfn=data/images/1391882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98700"/>
            <a:ext cx="4639399" cy="31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055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EZA\fairtradecofe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23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Danes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globalno gibanje</a:t>
            </a:r>
          </a:p>
          <a:p>
            <a:r>
              <a:rPr lang="sl-SI" sz="1800" dirty="0"/>
              <a:t>3000 lokalnih organizacij, v več kot 50 državah z Juga</a:t>
            </a:r>
          </a:p>
          <a:p>
            <a:r>
              <a:rPr lang="sl-SI" sz="1800" dirty="0"/>
              <a:t>izdelki se prodajajo v tisočih svetovnih ali pravičnih trgovinah, supermarketih in na mnogi drugih prodajnih mestih držav s Severa</a:t>
            </a:r>
          </a:p>
          <a:p>
            <a:r>
              <a:rPr lang="sl-SI" sz="1800" dirty="0"/>
              <a:t>postaja čedalje uspešnejša</a:t>
            </a:r>
          </a:p>
        </p:txBody>
      </p:sp>
      <p:pic>
        <p:nvPicPr>
          <p:cNvPr id="9" name="Picture 10" descr="http://www.fairtrade.net/typo3temp/pics/3589afb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5" y="4221088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300_3MUHE___fot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68637"/>
            <a:ext cx="2143125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300_3MUHE___foto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6860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055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Officeova tema</vt:lpstr>
      <vt:lpstr>PRAVIČNA TRGOVINA</vt:lpstr>
      <vt:lpstr>Kaj je?</vt:lpstr>
      <vt:lpstr>Zgodovina</vt:lpstr>
      <vt:lpstr>Cilji</vt:lpstr>
      <vt:lpstr>Zakaj jo potrebujemo?</vt:lpstr>
      <vt:lpstr>V čem se razlikuje od navadne trgovine?</vt:lpstr>
      <vt:lpstr>Kako prepoznati izdelke?</vt:lpstr>
      <vt:lpstr>V sloveniji</vt:lpstr>
      <vt:lpstr>Danes</vt:lpstr>
      <vt:lpstr>Viri: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2019-05-30T09:38:05Z</dcterms:created>
  <dcterms:modified xsi:type="dcterms:W3CDTF">2019-05-30T09:38:05Z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