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9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8" r:id="rId8"/>
    <p:sldId id="261" r:id="rId9"/>
    <p:sldId id="269" r:id="rId10"/>
    <p:sldId id="266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3333FF"/>
    <a:srgbClr val="FF3300"/>
    <a:srgbClr val="85D6F3"/>
    <a:srgbClr val="F385D4"/>
    <a:srgbClr val="8E9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Click to edit Master subtitle style</a:t>
            </a:r>
            <a:endParaRPr lang="ja-JP" altLang="en-US" dirty="0"/>
          </a:p>
        </p:txBody>
      </p:sp>
      <p:sp>
        <p:nvSpPr>
          <p:cNvPr id="4" name="正方形/長方形 28">
            <a:extLst>
              <a:ext uri="{FF2B5EF4-FFF2-40B4-BE49-F238E27FC236}">
                <a16:creationId xmlns:a16="http://schemas.microsoft.com/office/drawing/2014/main" id="{2AFAE6B2-CFD9-42C5-88D4-3BBA0E22B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C85C6-1369-4FEB-9642-03C06946DC2F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正方形/長方形 3">
            <a:extLst>
              <a:ext uri="{FF2B5EF4-FFF2-40B4-BE49-F238E27FC236}">
                <a16:creationId xmlns:a16="http://schemas.microsoft.com/office/drawing/2014/main" id="{F1A4B8E4-FB60-4462-A84D-403FE20AE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正方形/長方形 9">
            <a:extLst>
              <a:ext uri="{FF2B5EF4-FFF2-40B4-BE49-F238E27FC236}">
                <a16:creationId xmlns:a16="http://schemas.microsoft.com/office/drawing/2014/main" id="{4F802B95-223F-462C-899F-B0051D9F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BE645-2E80-4905-9F39-BB31FE2C2C8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51518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 dirty="0"/>
          </a:p>
        </p:txBody>
      </p:sp>
      <p:sp>
        <p:nvSpPr>
          <p:cNvPr id="4" name="図形 3">
            <a:extLst>
              <a:ext uri="{FF2B5EF4-FFF2-40B4-BE49-F238E27FC236}">
                <a16:creationId xmlns:a16="http://schemas.microsoft.com/office/drawing/2014/main" id="{82704F76-E0D6-4BD4-9EA1-E64C1925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CC065-86D9-4865-999D-690ADE6D3C14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図形 4">
            <a:extLst>
              <a:ext uri="{FF2B5EF4-FFF2-40B4-BE49-F238E27FC236}">
                <a16:creationId xmlns:a16="http://schemas.microsoft.com/office/drawing/2014/main" id="{AB7CC94A-D7F1-49E0-8D8D-FA8411D49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図形 5">
            <a:extLst>
              <a:ext uri="{FF2B5EF4-FFF2-40B4-BE49-F238E27FC236}">
                <a16:creationId xmlns:a16="http://schemas.microsoft.com/office/drawing/2014/main" id="{C5924FED-6141-4DD9-A04E-E6906387B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45A80-EDBB-4725-A7CF-87A50B2D000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9489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 dirty="0"/>
          </a:p>
        </p:txBody>
      </p:sp>
      <p:sp>
        <p:nvSpPr>
          <p:cNvPr id="4" name="図形 3">
            <a:extLst>
              <a:ext uri="{FF2B5EF4-FFF2-40B4-BE49-F238E27FC236}">
                <a16:creationId xmlns:a16="http://schemas.microsoft.com/office/drawing/2014/main" id="{8538A204-CB08-4550-9047-5834E7C4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24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2332D-288D-44D1-B6F8-217E427CF04C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図形 4">
            <a:extLst>
              <a:ext uri="{FF2B5EF4-FFF2-40B4-BE49-F238E27FC236}">
                <a16:creationId xmlns:a16="http://schemas.microsoft.com/office/drawing/2014/main" id="{D618CC50-A9F9-4758-B5DC-01561F9E8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図形 5">
            <a:extLst>
              <a:ext uri="{FF2B5EF4-FFF2-40B4-BE49-F238E27FC236}">
                <a16:creationId xmlns:a16="http://schemas.microsoft.com/office/drawing/2014/main" id="{9C79BB88-FEB7-462D-8A21-B0D1B3FE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13BE54C8-9B2F-4B82-A65F-9E266A895E8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2121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正方形/長方形 28">
            <a:extLst>
              <a:ext uri="{FF2B5EF4-FFF2-40B4-BE49-F238E27FC236}">
                <a16:creationId xmlns:a16="http://schemas.microsoft.com/office/drawing/2014/main" id="{0D8AB2F5-7A6A-4340-9B27-F6CF3C867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53106-B6EC-4C28-A9DC-E6973CCAD90D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正方形/長方形 3">
            <a:extLst>
              <a:ext uri="{FF2B5EF4-FFF2-40B4-BE49-F238E27FC236}">
                <a16:creationId xmlns:a16="http://schemas.microsoft.com/office/drawing/2014/main" id="{2847BA8C-4421-4BE5-86FE-8E411ADA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正方形/長方形 9">
            <a:extLst>
              <a:ext uri="{FF2B5EF4-FFF2-40B4-BE49-F238E27FC236}">
                <a16:creationId xmlns:a16="http://schemas.microsoft.com/office/drawing/2014/main" id="{58CB5FD4-069B-4DD2-A34B-0133BC8B8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BE27F-78DA-4E75-9BB3-BEB1FEB299A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49499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dirty="0"/>
          </a:p>
        </p:txBody>
      </p:sp>
      <p:sp>
        <p:nvSpPr>
          <p:cNvPr id="4" name="図形 3">
            <a:extLst>
              <a:ext uri="{FF2B5EF4-FFF2-40B4-BE49-F238E27FC236}">
                <a16:creationId xmlns:a16="http://schemas.microsoft.com/office/drawing/2014/main" id="{B7E9E2A1-B611-4A2C-A3DE-19DF93A6E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016F9FA-0D06-44F5-AAF7-E65FAD07CBC4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5" name="図形 4">
            <a:extLst>
              <a:ext uri="{FF2B5EF4-FFF2-40B4-BE49-F238E27FC236}">
                <a16:creationId xmlns:a16="http://schemas.microsoft.com/office/drawing/2014/main" id="{A15E4BA0-7A3C-4E0E-8312-51B9299A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図形 5">
            <a:extLst>
              <a:ext uri="{FF2B5EF4-FFF2-40B4-BE49-F238E27FC236}">
                <a16:creationId xmlns:a16="http://schemas.microsoft.com/office/drawing/2014/main" id="{756148BE-56BD-4626-A706-AE206915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9E48FD79-4097-4D3E-85B1-CC47F519CC9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8498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正方形/長方形 28">
            <a:extLst>
              <a:ext uri="{FF2B5EF4-FFF2-40B4-BE49-F238E27FC236}">
                <a16:creationId xmlns:a16="http://schemas.microsoft.com/office/drawing/2014/main" id="{C4BB264A-D96F-4034-8761-532DB84B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09AAF-08A6-43D5-8BA9-B5123A89D400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正方形/長方形 3">
            <a:extLst>
              <a:ext uri="{FF2B5EF4-FFF2-40B4-BE49-F238E27FC236}">
                <a16:creationId xmlns:a16="http://schemas.microsoft.com/office/drawing/2014/main" id="{028A27C5-800B-4F2A-9B4A-48D485B09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正方形/長方形 9">
            <a:extLst>
              <a:ext uri="{FF2B5EF4-FFF2-40B4-BE49-F238E27FC236}">
                <a16:creationId xmlns:a16="http://schemas.microsoft.com/office/drawing/2014/main" id="{D335B92B-D78C-4940-8D10-A6331D40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059FC-440A-426E-AC90-58F2FE80CDF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8741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7" name="正方形/長方形 28">
            <a:extLst>
              <a:ext uri="{FF2B5EF4-FFF2-40B4-BE49-F238E27FC236}">
                <a16:creationId xmlns:a16="http://schemas.microsoft.com/office/drawing/2014/main" id="{38845684-C7FE-44C2-9BEB-B54C37D74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E9355-139B-4CB1-BB92-B6C29D5C537A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8" name="正方形/長方形 3">
            <a:extLst>
              <a:ext uri="{FF2B5EF4-FFF2-40B4-BE49-F238E27FC236}">
                <a16:creationId xmlns:a16="http://schemas.microsoft.com/office/drawing/2014/main" id="{AEA07A25-A2B2-4A01-AFFF-9D6E748D2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正方形/長方形 9">
            <a:extLst>
              <a:ext uri="{FF2B5EF4-FFF2-40B4-BE49-F238E27FC236}">
                <a16:creationId xmlns:a16="http://schemas.microsoft.com/office/drawing/2014/main" id="{2C0218CD-6AE4-441A-9A94-FDC87176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03E89-9388-41E8-AB78-E948D385119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5272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3" name="正方形/長方形 28">
            <a:extLst>
              <a:ext uri="{FF2B5EF4-FFF2-40B4-BE49-F238E27FC236}">
                <a16:creationId xmlns:a16="http://schemas.microsoft.com/office/drawing/2014/main" id="{0C52175B-CBD5-4FBE-96A4-EC2794080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E0687-7796-47C8-9BE3-3C0357B2E811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97D7CA-6CA3-493B-9395-E21D4C42D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正方形/長方形 9">
            <a:extLst>
              <a:ext uri="{FF2B5EF4-FFF2-40B4-BE49-F238E27FC236}">
                <a16:creationId xmlns:a16="http://schemas.microsoft.com/office/drawing/2014/main" id="{491837EF-87E0-4DC6-9028-37A4D115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67FA0-3C5B-4248-98E2-6DFE5478F87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32462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28">
            <a:extLst>
              <a:ext uri="{FF2B5EF4-FFF2-40B4-BE49-F238E27FC236}">
                <a16:creationId xmlns:a16="http://schemas.microsoft.com/office/drawing/2014/main" id="{AA6C5FB0-E74F-4BC9-9782-4828BF65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8C158-E824-4E57-B481-FD95254EAA91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FC14DFC8-DD27-4415-A520-3CD0887FF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正方形/長方形 9">
            <a:extLst>
              <a:ext uri="{FF2B5EF4-FFF2-40B4-BE49-F238E27FC236}">
                <a16:creationId xmlns:a16="http://schemas.microsoft.com/office/drawing/2014/main" id="{1F7DF434-DFEF-4BC6-85E6-C60AB70B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3241A-81D9-4C2D-8C99-0A97CC22EE8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6821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/>
          </a:p>
        </p:txBody>
      </p:sp>
      <p:sp>
        <p:nvSpPr>
          <p:cNvPr id="5" name="正方形/長方形 28">
            <a:extLst>
              <a:ext uri="{FF2B5EF4-FFF2-40B4-BE49-F238E27FC236}">
                <a16:creationId xmlns:a16="http://schemas.microsoft.com/office/drawing/2014/main" id="{2BF134FE-18F6-4866-87D7-E4BB2EE81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BE2A6-B186-4159-B80D-92517A14B47C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正方形/長方形 3">
            <a:extLst>
              <a:ext uri="{FF2B5EF4-FFF2-40B4-BE49-F238E27FC236}">
                <a16:creationId xmlns:a16="http://schemas.microsoft.com/office/drawing/2014/main" id="{0598C68C-FAC5-4952-9DBD-30799778A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正方形/長方形 9">
            <a:extLst>
              <a:ext uri="{FF2B5EF4-FFF2-40B4-BE49-F238E27FC236}">
                <a16:creationId xmlns:a16="http://schemas.microsoft.com/office/drawing/2014/main" id="{46784DA2-8F97-4754-B0AE-AA9C35E6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79567-1BD4-4804-829D-A1E6B0F1C2D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975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dirty="0"/>
          </a:p>
        </p:txBody>
      </p:sp>
      <p:sp>
        <p:nvSpPr>
          <p:cNvPr id="5" name="図形 4">
            <a:extLst>
              <a:ext uri="{FF2B5EF4-FFF2-40B4-BE49-F238E27FC236}">
                <a16:creationId xmlns:a16="http://schemas.microsoft.com/office/drawing/2014/main" id="{DFC5B795-4EC4-496C-A236-72402076D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8DBDA-FF39-4629-AE9A-D89144E089BB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6" name="図形 5">
            <a:extLst>
              <a:ext uri="{FF2B5EF4-FFF2-40B4-BE49-F238E27FC236}">
                <a16:creationId xmlns:a16="http://schemas.microsoft.com/office/drawing/2014/main" id="{CBA46CAE-B5A7-4404-BF7B-4EE375547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図形 6">
            <a:extLst>
              <a:ext uri="{FF2B5EF4-FFF2-40B4-BE49-F238E27FC236}">
                <a16:creationId xmlns:a16="http://schemas.microsoft.com/office/drawing/2014/main" id="{F187AE99-1B1A-4191-9C7B-72EC945D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0F09E-225F-44ED-89E1-DF84C5B6A0C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51730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正方形/長方形 17">
            <a:extLst>
              <a:ext uri="{FF2B5EF4-FFF2-40B4-BE49-F238E27FC236}">
                <a16:creationId xmlns:a16="http://schemas.microsoft.com/office/drawing/2014/main" id="{222EC93F-2EFD-44DF-916F-C3DC26DAC6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19C97DD-919D-4BDA-8624-12BE456E3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 smtClean="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605E40-1AC8-40B4-AC7F-BD5E87AD152E}" type="datetimeFigureOut">
              <a:rPr lang="en-US"/>
              <a:pPr>
                <a:defRPr/>
              </a:pPr>
              <a:t>5/30/2019</a:t>
            </a:fld>
            <a:endParaRPr 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1E7226-BDA4-431F-87ED-462F687514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34B752D-27C4-4658-BCBC-053ACF65E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5FA7148-524C-467A-BA4A-864CE3E3DA18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76C0792-8BA9-44CD-8C85-B2386CFD8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51" r:id="rId3"/>
    <p:sldLayoutId id="2147483748" r:id="rId4"/>
    <p:sldLayoutId id="2147483747" r:id="rId5"/>
    <p:sldLayoutId id="2147483746" r:id="rId6"/>
    <p:sldLayoutId id="2147483745" r:id="rId7"/>
    <p:sldLayoutId id="2147483744" r:id="rId8"/>
    <p:sldLayoutId id="2147483752" r:id="rId9"/>
    <p:sldLayoutId id="2147483753" r:id="rId10"/>
    <p:sldLayoutId id="214748375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n"/>
        <a:defRPr kumimoji="1"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6262B"/>
        </a:buClr>
        <a:buSzPct val="85000"/>
        <a:buFont typeface="Wingdings" panose="05000000000000000000" pitchFamily="2" charset="2"/>
        <a:buChar char="n"/>
        <a:defRPr kumimoji="1" sz="28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6C4C61"/>
        </a:buClr>
        <a:buSzPct val="75000"/>
        <a:buFont typeface="Wingdings" panose="05000000000000000000" pitchFamily="2" charset="2"/>
        <a:buChar char="n"/>
        <a:defRPr kumimoji="1" sz="24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66611A"/>
        </a:buClr>
        <a:buSzPct val="75000"/>
        <a:buFont typeface="Wingdings" panose="05000000000000000000" pitchFamily="2" charset="2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94461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42691-8B17-45A3-9B5A-F549CAE1E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00108"/>
            <a:ext cx="6172200" cy="1894362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PREMOŽENJSKA ZAVAROVANJA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0E347E3-1E35-43AA-9EAA-EE6D38CD5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0250" y="4643438"/>
            <a:ext cx="8062913" cy="71437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endParaRPr lang="sl-SI" altLang="sl-SI">
              <a:solidFill>
                <a:srgbClr val="262626"/>
              </a:solidFill>
            </a:endParaRPr>
          </a:p>
        </p:txBody>
      </p:sp>
      <p:pic>
        <p:nvPicPr>
          <p:cNvPr id="13317" name="Picture 5" descr="F02PP_ilus_zavarovalnice_tn">
            <a:extLst>
              <a:ext uri="{FF2B5EF4-FFF2-40B4-BE49-F238E27FC236}">
                <a16:creationId xmlns:a16="http://schemas.microsoft.com/office/drawing/2014/main" id="{7C249EF6-D3C1-45E7-8EAB-E3C4EB712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141663"/>
            <a:ext cx="2879725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5153E-2D3C-4FDD-BBD9-51B5423A6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8" y="928688"/>
            <a:ext cx="8229600" cy="5114925"/>
          </a:xfrm>
        </p:spPr>
        <p:txBody>
          <a:bodyPr rtlCol="0">
            <a:normAutofit fontScale="40000" lnSpcReduction="20000"/>
          </a:bodyPr>
          <a:lstStyle/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sl-SI" sz="3400" dirty="0">
              <a:solidFill>
                <a:srgbClr val="3333FF"/>
              </a:solidFill>
            </a:endParaRP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7400" b="1" dirty="0">
                <a:solidFill>
                  <a:srgbClr val="0099CC"/>
                </a:solidFill>
              </a:rPr>
              <a:t>VZAJEMNOST IN IZRAVNAVANJE NEVARNOSTI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sl-SI" sz="6000" b="1" dirty="0">
              <a:solidFill>
                <a:srgbClr val="0099CC"/>
              </a:solidFill>
            </a:endParaRP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Vzajemnost je </a:t>
            </a:r>
            <a:r>
              <a:rPr lang="sl-SI" sz="6000" b="1" dirty="0">
                <a:solidFill>
                  <a:srgbClr val="0099CC"/>
                </a:solidFill>
              </a:rPr>
              <a:t>temeljno načelo </a:t>
            </a: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premoženjskega zavarovanja.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To lahko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ponazorimo z naslednjim primerom: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sl-SI" sz="6000" b="1" dirty="0">
              <a:solidFill>
                <a:schemeClr val="tx2">
                  <a:lumMod val="75000"/>
                </a:schemeClr>
              </a:solidFill>
            </a:endParaRP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Verjetno je, da bo v nekem časovnem obdobju določeno število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stanovanjskih hiš izpostavljeno požaru, ne vemo pa, katere.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Zatorej se zavarovanci(v tem primeru lastniki stanovanjskih hiš)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združijo in že v naprej zberejo sredstva za obnovo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premoženja. Tako bodo škode razporejene-razpršene med vse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zavarovance. Ta razpršitev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omogoča izravnavanje nevarnosti med vse zavarovance, tudi 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tiste, ki v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tem zavarovalnem obdobju niso imeli škode, pač pa lahko v</a:t>
            </a:r>
          </a:p>
          <a:p>
            <a:pPr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6000" b="1" dirty="0">
                <a:solidFill>
                  <a:schemeClr val="tx2">
                    <a:lumMod val="75000"/>
                  </a:schemeClr>
                </a:solidFill>
              </a:rPr>
              <a:t>prihodnosti pričakujemo, da jo bodo imeli. </a:t>
            </a:r>
            <a:endParaRPr lang="en-US" sz="6000" b="1" dirty="0">
              <a:solidFill>
                <a:schemeClr val="tx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/>
              <a:buChar char="n"/>
              <a:defRPr/>
            </a:pPr>
            <a:endParaRPr lang="en-US" sz="5100" b="1" dirty="0"/>
          </a:p>
        </p:txBody>
      </p:sp>
      <p:pic>
        <p:nvPicPr>
          <p:cNvPr id="20483" name="Picture 3" descr="fotogalerija_34">
            <a:extLst>
              <a:ext uri="{FF2B5EF4-FFF2-40B4-BE49-F238E27FC236}">
                <a16:creationId xmlns:a16="http://schemas.microsoft.com/office/drawing/2014/main" id="{7770EFCF-8E33-4868-BABC-89F8BE827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724400"/>
            <a:ext cx="3527425" cy="1844675"/>
          </a:xfrm>
          <a:prstGeom prst="rect">
            <a:avLst/>
          </a:prstGeom>
          <a:solidFill>
            <a:schemeClr val="bg1">
              <a:alpha val="44000"/>
            </a:schemeClr>
          </a:solidFill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CA45F-DF16-4DEE-B47E-3903440D9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4429125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0099CC"/>
                </a:solidFill>
              </a:rPr>
              <a:t>VLOGA VAROVANJA PREMOŽENJA IN PREVENTIVNEGA DELOVANJA</a:t>
            </a:r>
          </a:p>
          <a:p>
            <a:pPr marL="0" indent="0">
              <a:lnSpc>
                <a:spcPct val="7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500" b="1">
                <a:solidFill>
                  <a:srgbClr val="262626"/>
                </a:solidFill>
              </a:rPr>
              <a:t>Z neposrednim varovanjem premoženja razumemo vse ukrepe, s katerimi posameznik ali gospodarski subjekt poskuša preprečiti škodne dogodke (npr. inštaliranje alarmne naprave, kamer,varnostniki, varnost na delovnem mestu,itd.)</a:t>
            </a:r>
          </a:p>
          <a:p>
            <a:pPr marL="0" indent="0">
              <a:lnSpc>
                <a:spcPct val="7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sl-SI" altLang="sl-SI" sz="2500" b="1">
              <a:solidFill>
                <a:srgbClr val="262626"/>
              </a:solidFill>
            </a:endParaRPr>
          </a:p>
          <a:p>
            <a:pPr marL="0" indent="0">
              <a:lnSpc>
                <a:spcPct val="7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500" b="1">
                <a:solidFill>
                  <a:srgbClr val="262626"/>
                </a:solidFill>
              </a:rPr>
              <a:t>Eden izmed pomembnih ukrepov je sklenitev zavarovalne pogodbe, prav tako pomembno pa je, da  zavarovanec kot razumen gospodar ob nastopu škodnega dogodka škodo čim bolj zmanjša(gašenje požara).</a:t>
            </a:r>
          </a:p>
          <a:p>
            <a:pPr marL="0" indent="0">
              <a:lnSpc>
                <a:spcPct val="7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sl-SI" altLang="sl-SI" sz="2500" b="1">
              <a:solidFill>
                <a:srgbClr val="262626"/>
              </a:solidFill>
            </a:endParaRPr>
          </a:p>
          <a:p>
            <a:pPr marL="0" indent="0">
              <a:lnSpc>
                <a:spcPct val="7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500" b="1">
                <a:solidFill>
                  <a:srgbClr val="262626"/>
                </a:solidFill>
              </a:rPr>
              <a:t>Nadomestilo-odškodnina oz. zavarovalnina opravlja nalogo posrednega varovanja in predstavlja element gotovosti in stabilnosti. </a:t>
            </a:r>
            <a:endParaRPr lang="en-US" altLang="sl-SI" sz="2500" b="1">
              <a:solidFill>
                <a:srgbClr val="262626"/>
              </a:solidFill>
            </a:endParaRPr>
          </a:p>
        </p:txBody>
      </p:sp>
      <p:pic>
        <p:nvPicPr>
          <p:cNvPr id="19459" name="Picture 3" descr="al_10_large">
            <a:extLst>
              <a:ext uri="{FF2B5EF4-FFF2-40B4-BE49-F238E27FC236}">
                <a16:creationId xmlns:a16="http://schemas.microsoft.com/office/drawing/2014/main" id="{EE996793-C470-4941-B239-5081444C4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4572000"/>
            <a:ext cx="2592388" cy="187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472F6-2D66-4073-A0A2-1996F8056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Omembe vreden je </a:t>
            </a:r>
            <a:r>
              <a:rPr lang="sl-SI" altLang="sl-SI" sz="2400" b="1">
                <a:solidFill>
                  <a:srgbClr val="0099CC"/>
                </a:solidFill>
              </a:rPr>
              <a:t>sistem sankcij</a:t>
            </a:r>
            <a:r>
              <a:rPr lang="sl-SI" altLang="sl-SI" sz="2400" b="1">
                <a:solidFill>
                  <a:srgbClr val="262626"/>
                </a:solidFill>
              </a:rPr>
              <a:t>, ki ga zavarovalnice uvajajo pri  premoženjskih zavarovalnih vrstah, pri katerih se kaže večji vpliv človekovega ravnanja na nastanek škode(zavarovanje avtomobilske odgovornosti, zavarovanje avtomobilskega kaska, zavarovanje splošne odgovornosti idr.)</a:t>
            </a:r>
            <a:endParaRPr lang="sl-SI" altLang="sl-SI" sz="24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Gre za </a:t>
            </a:r>
            <a:r>
              <a:rPr lang="sl-SI" altLang="sl-SI" sz="2400" b="1">
                <a:solidFill>
                  <a:srgbClr val="0099CC"/>
                </a:solidFill>
              </a:rPr>
              <a:t>zvišanje ali znižanje premije</a:t>
            </a:r>
            <a:r>
              <a:rPr lang="sl-SI" altLang="sl-SI" sz="2400" b="1">
                <a:solidFill>
                  <a:srgbClr val="262626"/>
                </a:solidFill>
              </a:rPr>
              <a:t> glede na število ali</a:t>
            </a:r>
            <a:endParaRPr lang="sl-SI" altLang="sl-SI" sz="24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višino(največ 4 prijavljene škode v istem zavarovalnem letu)</a:t>
            </a:r>
            <a:endParaRPr lang="sl-SI" altLang="sl-SI" sz="24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izplačanih škod posameznemu zavarovancu v preteklih</a:t>
            </a:r>
            <a:endParaRPr lang="sl-SI" altLang="sl-SI" sz="24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zavarovalnih letih v obliki </a:t>
            </a:r>
            <a:r>
              <a:rPr lang="sl-SI" altLang="sl-SI" sz="2400" b="1">
                <a:solidFill>
                  <a:srgbClr val="0099CC"/>
                </a:solidFill>
              </a:rPr>
              <a:t>bonusa in malusa</a:t>
            </a:r>
            <a:r>
              <a:rPr lang="sl-SI" altLang="sl-SI" sz="2400" b="1">
                <a:solidFill>
                  <a:srgbClr val="262626"/>
                </a:solidFill>
              </a:rPr>
              <a:t>.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sl-SI" altLang="sl-SI" sz="24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sl-SI" altLang="sl-SI" sz="2400" b="1">
              <a:solidFill>
                <a:srgbClr val="262626"/>
              </a:solidFill>
            </a:endParaRP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sl-SI" altLang="sl-SI" sz="2400" b="1">
              <a:solidFill>
                <a:srgbClr val="262626"/>
              </a:solidFill>
            </a:endParaRP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sl-SI" altLang="sl-SI" sz="2400" b="1">
              <a:solidFill>
                <a:srgbClr val="262626"/>
              </a:solidFill>
            </a:endParaRPr>
          </a:p>
        </p:txBody>
      </p:sp>
      <p:pic>
        <p:nvPicPr>
          <p:cNvPr id="22532" name="Picture 4" descr="dossiers_pratiques bonus_malus_buzz_assurance">
            <a:extLst>
              <a:ext uri="{FF2B5EF4-FFF2-40B4-BE49-F238E27FC236}">
                <a16:creationId xmlns:a16="http://schemas.microsoft.com/office/drawing/2014/main" id="{120F6827-65D9-4BE5-A1F0-DA6A58D6B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221163"/>
            <a:ext cx="6697663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8117CE7E-F3EC-4C31-A00C-7D8AA6C84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V načelu velja, da se zavarovancu, ki v določenem</a:t>
            </a:r>
            <a:endParaRPr lang="sl-SI" altLang="sl-SI" sz="24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zavarovalnem obdobju ni uveljavljal škod, osnovna premija</a:t>
            </a:r>
            <a:endParaRPr lang="sl-SI" altLang="sl-SI" sz="24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zniža(bonus).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Nasprotno od tega bo zavarovanec plačal v naslednjem</a:t>
            </a:r>
            <a:endParaRPr lang="sl-SI" altLang="sl-SI" sz="24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62626"/>
                </a:solidFill>
              </a:rPr>
              <a:t>zavarovalnem letu višjo premijo(malus</a:t>
            </a:r>
            <a:r>
              <a:rPr lang="sl-SI" altLang="sl-SI" sz="2400" b="1">
                <a:solidFill>
                  <a:srgbClr val="262626"/>
                </a:solidFill>
                <a:latin typeface="Arial" panose="020B0604020202020204" pitchFamily="34" charset="0"/>
              </a:rPr>
              <a:t>).</a:t>
            </a:r>
            <a:endParaRPr lang="en-US" altLang="sl-SI" sz="2400" b="1">
              <a:solidFill>
                <a:srgbClr val="262626"/>
              </a:solidFill>
              <a:latin typeface="Arial" panose="020B0604020202020204" pitchFamily="34" charset="0"/>
            </a:endParaRPr>
          </a:p>
        </p:txBody>
      </p:sp>
      <p:pic>
        <p:nvPicPr>
          <p:cNvPr id="27652" name="Picture 4" descr="decryptage_bonus_malus">
            <a:extLst>
              <a:ext uri="{FF2B5EF4-FFF2-40B4-BE49-F238E27FC236}">
                <a16:creationId xmlns:a16="http://schemas.microsoft.com/office/drawing/2014/main" id="{69FA582A-DD23-4D88-B9BA-44110F668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141663"/>
            <a:ext cx="6119813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DA05F-76D5-420F-8391-0F491BE1F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80253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Vrste premoženjskih zavarovanj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59EE4-75D6-4640-BA14-734A1F676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563" y="1357313"/>
            <a:ext cx="7467600" cy="307181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Delimo jih na </a:t>
            </a:r>
            <a:r>
              <a:rPr lang="sl-SI" altLang="sl-SI" sz="2000" b="1">
                <a:solidFill>
                  <a:srgbClr val="0099CC"/>
                </a:solidFill>
              </a:rPr>
              <a:t>obvezna zavarovanja</a:t>
            </a:r>
            <a:r>
              <a:rPr lang="sl-SI" altLang="sl-SI" sz="2000" b="1">
                <a:solidFill>
                  <a:srgbClr val="1F1619"/>
                </a:solidFill>
              </a:rPr>
              <a:t>, </a:t>
            </a:r>
            <a:r>
              <a:rPr lang="sl-SI" altLang="sl-SI" sz="2000" b="1">
                <a:solidFill>
                  <a:srgbClr val="262626"/>
                </a:solidFill>
              </a:rPr>
              <a:t>ki jih morajo</a:t>
            </a:r>
            <a:r>
              <a:rPr lang="sl-SI" altLang="sl-SI" sz="2000" b="1">
                <a:solidFill>
                  <a:srgbClr val="262626"/>
                </a:solidFill>
                <a:latin typeface="Arial" panose="020B0604020202020204" pitchFamily="34" charset="0"/>
              </a:rPr>
              <a:t> </a:t>
            </a:r>
            <a:r>
              <a:rPr lang="sl-SI" altLang="sl-SI" sz="2000" b="1">
                <a:solidFill>
                  <a:srgbClr val="262626"/>
                </a:solidFill>
              </a:rPr>
              <a:t>pogodbene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stranke skleniti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0099CC"/>
                </a:solidFill>
              </a:rPr>
              <a:t>po zakonu </a:t>
            </a:r>
            <a:r>
              <a:rPr lang="sl-SI" altLang="sl-SI" sz="2000" b="1">
                <a:solidFill>
                  <a:srgbClr val="1F1619"/>
                </a:solidFill>
              </a:rPr>
              <a:t>(zavarovanje avtomobilske odgovornosti-s tem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1F1619"/>
                </a:solidFill>
              </a:rPr>
              <a:t>zavarovanjem se pokrivajo škode, ki jih mi povzročimo z motornim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1F1619"/>
                </a:solidFill>
              </a:rPr>
              <a:t>vozilom drugim. Motorno vozilo lahko registriramo </a:t>
            </a:r>
            <a:r>
              <a:rPr lang="sl-SI" altLang="sl-SI" sz="2000" b="1">
                <a:solidFill>
                  <a:srgbClr val="0099CC"/>
                </a:solidFill>
              </a:rPr>
              <a:t>le, če imamo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0099CC"/>
                </a:solidFill>
              </a:rPr>
              <a:t>sklenjeno zavarovanje) </a:t>
            </a:r>
            <a:r>
              <a:rPr lang="sl-SI" altLang="sl-SI" sz="2000" b="1">
                <a:solidFill>
                  <a:srgbClr val="262626"/>
                </a:solidFill>
              </a:rPr>
              <a:t>in</a:t>
            </a:r>
            <a:r>
              <a:rPr lang="sl-SI" altLang="sl-SI" sz="2000" b="1">
                <a:solidFill>
                  <a:srgbClr val="0099CC"/>
                </a:solidFill>
                <a:latin typeface="Arial" panose="020B0604020202020204" pitchFamily="34" charset="0"/>
              </a:rPr>
              <a:t> </a:t>
            </a:r>
            <a:r>
              <a:rPr lang="sl-SI" altLang="sl-SI" sz="2000" b="1">
                <a:solidFill>
                  <a:srgbClr val="0099CC"/>
                </a:solidFill>
              </a:rPr>
              <a:t>prostovoljna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0099CC"/>
                </a:solidFill>
              </a:rPr>
              <a:t>zavarovanja</a:t>
            </a:r>
            <a:r>
              <a:rPr lang="sl-SI" altLang="sl-SI" sz="2000" b="1">
                <a:solidFill>
                  <a:srgbClr val="1F1619"/>
                </a:solidFill>
              </a:rPr>
              <a:t>(zavarovanje stanovanjskih hiš in opreme,</a:t>
            </a:r>
            <a:r>
              <a:rPr lang="sl-SI" altLang="sl-SI" sz="2000" b="1">
                <a:solidFill>
                  <a:srgbClr val="1F1619"/>
                </a:solidFill>
                <a:latin typeface="Arial" panose="020B0604020202020204" pitchFamily="34" charset="0"/>
              </a:rPr>
              <a:t> </a:t>
            </a:r>
            <a:r>
              <a:rPr lang="sl-SI" altLang="sl-SI" sz="2000" b="1">
                <a:solidFill>
                  <a:srgbClr val="1F1619"/>
                </a:solidFill>
              </a:rPr>
              <a:t>zavarovanje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1F1619"/>
                </a:solidFill>
              </a:rPr>
              <a:t>avtomobilskega kaska, zavarovanje splošne</a:t>
            </a:r>
            <a:r>
              <a:rPr lang="sl-SI" altLang="sl-SI" sz="2000" b="1">
                <a:solidFill>
                  <a:srgbClr val="1F1619"/>
                </a:solidFill>
                <a:latin typeface="Arial" panose="020B0604020202020204" pitchFamily="34" charset="0"/>
              </a:rPr>
              <a:t> </a:t>
            </a:r>
            <a:r>
              <a:rPr lang="sl-SI" altLang="sl-SI" sz="2000" b="1">
                <a:solidFill>
                  <a:srgbClr val="1F1619"/>
                </a:solidFill>
              </a:rPr>
              <a:t>odgovornosti-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1F1619"/>
                </a:solidFill>
              </a:rPr>
              <a:t>zavarovanje pred povzročeno škodo, ki jo ti povzročiš</a:t>
            </a:r>
            <a:r>
              <a:rPr lang="sl-SI" altLang="sl-SI" sz="2000" b="1">
                <a:solidFill>
                  <a:srgbClr val="1F1619"/>
                </a:solidFill>
                <a:latin typeface="Arial" panose="020B0604020202020204" pitchFamily="34" charset="0"/>
              </a:rPr>
              <a:t> </a:t>
            </a:r>
            <a:r>
              <a:rPr lang="sl-SI" altLang="sl-SI" sz="2000" b="1">
                <a:solidFill>
                  <a:srgbClr val="1F1619"/>
                </a:solidFill>
              </a:rPr>
              <a:t>nekomu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1F1619"/>
                </a:solidFill>
              </a:rPr>
              <a:t>drugem</a:t>
            </a:r>
            <a:r>
              <a:rPr lang="sl-SI" altLang="sl-SI" sz="2000" b="1">
                <a:solidFill>
                  <a:srgbClr val="1F1619"/>
                </a:solidFill>
                <a:latin typeface="Arial" panose="020B0604020202020204" pitchFamily="34" charset="0"/>
              </a:rPr>
              <a:t>u</a:t>
            </a:r>
            <a:r>
              <a:rPr lang="sl-SI" altLang="sl-SI" sz="2000" b="1">
                <a:solidFill>
                  <a:srgbClr val="1F1619"/>
                </a:solidFill>
              </a:rPr>
              <a:t>.)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9ED457FC-F97E-451D-ADB8-19A367D2A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8" y="428625"/>
            <a:ext cx="8229600" cy="4610100"/>
          </a:xfrm>
        </p:spPr>
        <p:txBody>
          <a:bodyPr rtlCol="0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sl-SI" sz="2000" b="1" dirty="0">
              <a:solidFill>
                <a:schemeClr val="bg1"/>
              </a:solidFill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Zavarovanje premoženja pa lahko delimo tudi na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rgbClr val="0099CC"/>
                </a:solidFill>
              </a:rPr>
              <a:t>zavarovanje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rgbClr val="0099CC"/>
                </a:solidFill>
              </a:rPr>
              <a:t>stvari</a:t>
            </a: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(nepremičnine in premičnine) in </a:t>
            </a:r>
            <a:r>
              <a:rPr lang="sl-SI" sz="2800" b="1" dirty="0">
                <a:solidFill>
                  <a:srgbClr val="0099CC"/>
                </a:solidFill>
              </a:rPr>
              <a:t>zavarovanje</a:t>
            </a:r>
            <a:endParaRPr lang="sl-SI" sz="2800" b="1" dirty="0">
              <a:solidFill>
                <a:srgbClr val="0099CC"/>
              </a:solidFill>
              <a:latin typeface="Arial" charset="0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rgbClr val="0099CC"/>
                </a:solidFill>
              </a:rPr>
              <a:t>premoženjskih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rgbClr val="0099CC"/>
                </a:solidFill>
              </a:rPr>
              <a:t>interesov </a:t>
            </a: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(predmet zavarovanja je nesnoven,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zavarovanje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odgovornosti, licenc, pravic, naložb v sklade,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posojil,…)</a:t>
            </a:r>
          </a:p>
          <a:p>
            <a:pPr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>
              <a:solidFill>
                <a:srgbClr val="3333FF"/>
              </a:solidFill>
            </a:endParaRPr>
          </a:p>
        </p:txBody>
      </p:sp>
      <p:pic>
        <p:nvPicPr>
          <p:cNvPr id="15363" name="Picture 3" descr="aparati">
            <a:extLst>
              <a:ext uri="{FF2B5EF4-FFF2-40B4-BE49-F238E27FC236}">
                <a16:creationId xmlns:a16="http://schemas.microsoft.com/office/drawing/2014/main" id="{67186834-B47D-446F-9E2D-337E9AD7B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860800"/>
            <a:ext cx="3683000" cy="276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F4762-B55D-4DF3-BBF8-60850E6BD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500688"/>
          </a:xfrm>
        </p:spPr>
        <p:txBody>
          <a:bodyPr rtlCol="0">
            <a:normAutofit/>
          </a:bodyPr>
          <a:lstStyle/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Zavarovanja po </a:t>
            </a:r>
            <a:r>
              <a:rPr lang="sl-SI" sz="2800" b="1" dirty="0">
                <a:solidFill>
                  <a:srgbClr val="0099CC"/>
                </a:solidFill>
              </a:rPr>
              <a:t>Zakonu o zavarovalništvu </a:t>
            </a: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uvrščamo v</a:t>
            </a: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zavarovalne vrste in</a:t>
            </a: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zavarovalne skupine:</a:t>
            </a: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sl-SI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zavarovanje stanovanjskih nepremičnin</a:t>
            </a: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zavarovanje splošne odgovornosti</a:t>
            </a: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zavarovanje stanovanjskih objektov</a:t>
            </a: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avtomobilsko zavarovanje</a:t>
            </a: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800" b="1" dirty="0">
                <a:solidFill>
                  <a:srgbClr val="0099CC"/>
                </a:solidFill>
              </a:rPr>
              <a:t>zavarovanje pravne zaščite</a:t>
            </a: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800" b="1" dirty="0">
                <a:solidFill>
                  <a:srgbClr val="0099CC"/>
                </a:solidFill>
              </a:rPr>
              <a:t>zavarovanje asistence</a:t>
            </a: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/>
              <a:buChar char="n"/>
              <a:defRPr/>
            </a:pPr>
            <a:endParaRPr lang="sl-SI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/>
              <a:buChar char="n"/>
              <a:defRPr/>
            </a:pPr>
            <a:endParaRPr lang="sl-SI" sz="2000" dirty="0">
              <a:solidFill>
                <a:srgbClr val="FF3300"/>
              </a:solidFill>
            </a:endParaRPr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/>
              <a:buChar char="n"/>
              <a:defRPr/>
            </a:pPr>
            <a:endParaRPr lang="sl-SI" sz="2000" dirty="0"/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"/>
              <a:buChar char="n"/>
              <a:defRPr/>
            </a:pPr>
            <a:endParaRPr lang="sl-SI" sz="2000" dirty="0"/>
          </a:p>
          <a:p>
            <a:pPr marL="636588" indent="-571500"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sl-SI" sz="1600" dirty="0"/>
          </a:p>
        </p:txBody>
      </p:sp>
      <p:pic>
        <p:nvPicPr>
          <p:cNvPr id="16387" name="Picture 3" descr="zavarovanje_diagnoza">
            <a:extLst>
              <a:ext uri="{FF2B5EF4-FFF2-40B4-BE49-F238E27FC236}">
                <a16:creationId xmlns:a16="http://schemas.microsoft.com/office/drawing/2014/main" id="{D4AB8FB0-1530-4333-8CBD-0600FC6C0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292600"/>
            <a:ext cx="23526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47D99E-9D2E-4544-A67E-CD04838C9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875" y="5556"/>
            <a:ext cx="8229600" cy="139903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ZAVAROVANJE ASISTENCE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08B6-58E2-4122-B568-CB59547D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981075"/>
            <a:ext cx="4038600" cy="5688013"/>
          </a:xfrm>
        </p:spPr>
        <p:txBody>
          <a:bodyPr rtlCol="0">
            <a:normAutofit fontScale="92500" lnSpcReduction="10000"/>
          </a:bodyPr>
          <a:lstStyle/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Zavarovanje asistence se pojavlja v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okviru</a:t>
            </a:r>
            <a:r>
              <a:rPr lang="sl-SI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l-SI" sz="2200" b="1" dirty="0">
                <a:solidFill>
                  <a:srgbClr val="0099CC"/>
                </a:solidFill>
              </a:rPr>
              <a:t>stanovanjskega zavarovanja,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rgbClr val="0099CC"/>
                </a:solidFill>
              </a:rPr>
              <a:t>nezgodnega zavarovanja in zavarovanja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rgbClr val="0099CC"/>
                </a:solidFill>
              </a:rPr>
              <a:t>odpovedi turističnih potovanj</a:t>
            </a:r>
            <a:r>
              <a:rPr lang="sl-SI" sz="22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rgbClr val="0099CC"/>
                </a:solidFill>
              </a:rPr>
              <a:t>Zavarovalnica</a:t>
            </a: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preko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asistenčnega</a:t>
            </a: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centra in njenih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pooblaščenih 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izvajalcev </a:t>
            </a:r>
            <a:r>
              <a:rPr lang="sl-SI" sz="2200" b="1" dirty="0">
                <a:solidFill>
                  <a:srgbClr val="0099CC"/>
                </a:solidFill>
              </a:rPr>
              <a:t>zagotavlja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zavarovancu različne </a:t>
            </a:r>
            <a:r>
              <a:rPr lang="sl-SI" sz="2200" b="1" dirty="0">
                <a:solidFill>
                  <a:srgbClr val="0099CC"/>
                </a:solidFill>
              </a:rPr>
              <a:t>oblike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rgbClr val="0099CC"/>
                </a:solidFill>
              </a:rPr>
              <a:t>pomoči in kritja stroškov</a:t>
            </a: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npr. 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vleko in popravilo vozila,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sanacijo škode na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stanovanjski opremi, stroške 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vrnitve domov, stroške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prenočišča, organizacijo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prevoza zavarovanca v</a:t>
            </a:r>
          </a:p>
          <a:p>
            <a:pPr marL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l-SI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bolnišnico ipd.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sl-SI" sz="2000" b="1" dirty="0">
              <a:solidFill>
                <a:srgbClr val="3333FF"/>
              </a:solidFill>
              <a:latin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/>
              <a:buChar char="n"/>
              <a:defRPr/>
            </a:pPr>
            <a:endParaRPr lang="sl-SI" sz="1600" dirty="0">
              <a:solidFill>
                <a:srgbClr val="3333FF"/>
              </a:solidFill>
              <a:latin typeface="Forte" pitchFamily="66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600" dirty="0">
              <a:solidFill>
                <a:srgbClr val="3333FF"/>
              </a:solidFill>
              <a:latin typeface="Forte" pitchFamily="66" charset="0"/>
            </a:endParaRPr>
          </a:p>
        </p:txBody>
      </p:sp>
      <p:pic>
        <p:nvPicPr>
          <p:cNvPr id="6" name="Content Placeholder 5" descr="090525_avto_vleka_1.jpg">
            <a:extLst>
              <a:ext uri="{FF2B5EF4-FFF2-40B4-BE49-F238E27FC236}">
                <a16:creationId xmlns:a16="http://schemas.microsoft.com/office/drawing/2014/main" id="{EAFA645C-01B7-4331-A973-2AE97CB5BB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9190" y="1428736"/>
            <a:ext cx="3567138" cy="2143140"/>
          </a:xfrm>
          <a:effectLst>
            <a:softEdge rad="112500"/>
          </a:effectLst>
        </p:spPr>
      </p:pic>
      <p:pic>
        <p:nvPicPr>
          <p:cNvPr id="5" name="Picture 4" descr="avto_asistenca_v1_01.jpg">
            <a:extLst>
              <a:ext uri="{FF2B5EF4-FFF2-40B4-BE49-F238E27FC236}">
                <a16:creationId xmlns:a16="http://schemas.microsoft.com/office/drawing/2014/main" id="{CCA438FB-2F29-434A-B8A1-79FF0FD28C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3857628"/>
            <a:ext cx="2495550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9ADA3-1F1C-4CA6-9463-F9B9B9D0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4294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br>
              <a:rPr lang="sl-SI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sl-SI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ZAVAROVANJE PRAVNE ZAŠČITE</a:t>
            </a:r>
            <a:b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81F13-6778-4C8B-A188-B3B31DE5F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Poznamo pa tudi zavarovanje pravne zaščite, ki je v tujini zelo </a:t>
            </a:r>
            <a:r>
              <a:rPr lang="sl-SI" altLang="sl-SI" sz="2000" b="1">
                <a:solidFill>
                  <a:srgbClr val="0099CC"/>
                </a:solidFill>
              </a:rPr>
              <a:t>razširjena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zavarovalna vrsta z </a:t>
            </a:r>
            <a:r>
              <a:rPr lang="sl-SI" altLang="sl-SI" sz="2000" b="1">
                <a:solidFill>
                  <a:srgbClr val="0099CC"/>
                </a:solidFill>
              </a:rPr>
              <a:t>dolgo tradicijo</a:t>
            </a:r>
            <a:r>
              <a:rPr lang="sl-SI" altLang="sl-SI" sz="2000" b="1">
                <a:solidFill>
                  <a:srgbClr val="262626"/>
                </a:solidFill>
              </a:rPr>
              <a:t>. To zavarovanje krije stroške, ki jih ima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zavarovanec z uveljavljanjem in ščitenjem svojih pravic na različnih pravnih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področjih( npr. prepiri in pravde pri avtomobilskih nesrečah, glede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najemnin, pri kazenskih obravnavah, itd.)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sl-SI" altLang="sl-SI" sz="2000" b="1">
              <a:solidFill>
                <a:srgbClr val="262626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 Ti stroški so povezani z: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sl-SI" altLang="sl-SI" sz="2000" b="1">
                <a:solidFill>
                  <a:srgbClr val="262626"/>
                </a:solidFill>
              </a:rPr>
              <a:t>delom odvetnika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sl-SI" altLang="sl-SI" sz="2000" b="1">
                <a:solidFill>
                  <a:srgbClr val="262626"/>
                </a:solidFill>
              </a:rPr>
              <a:t>stroški prič in predvsem v tujini stroški tolmača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sl-SI" altLang="sl-SI" sz="2000" b="1">
                <a:solidFill>
                  <a:srgbClr val="262626"/>
                </a:solidFill>
              </a:rPr>
              <a:t>sodni stroški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sl-SI" altLang="sl-SI" sz="2000" b="1">
              <a:solidFill>
                <a:srgbClr val="262626"/>
              </a:solidFill>
            </a:endParaRPr>
          </a:p>
        </p:txBody>
      </p:sp>
      <p:pic>
        <p:nvPicPr>
          <p:cNvPr id="18438" name="Picture 6" descr="4b2229c9aa69142737d4ae03ed6cf91c">
            <a:extLst>
              <a:ext uri="{FF2B5EF4-FFF2-40B4-BE49-F238E27FC236}">
                <a16:creationId xmlns:a16="http://schemas.microsoft.com/office/drawing/2014/main" id="{5C1237D1-0D98-436C-987F-B60E51DEC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644900"/>
            <a:ext cx="3629025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730D340E-4DB6-4974-8400-ABF6A4E3C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V Sloveniji se zavarovanje pravne zaščite najpogosteje pojavlja na </a:t>
            </a:r>
            <a:r>
              <a:rPr lang="sl-SI" altLang="sl-SI" sz="2000" b="1">
                <a:solidFill>
                  <a:srgbClr val="0099CC"/>
                </a:solidFill>
              </a:rPr>
              <a:t>področju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0099CC"/>
                </a:solidFill>
              </a:rPr>
              <a:t>zavarovanja avtomobilov</a:t>
            </a:r>
            <a:r>
              <a:rPr lang="sl-SI" altLang="sl-SI" sz="2000" b="1">
                <a:solidFill>
                  <a:srgbClr val="262626"/>
                </a:solidFill>
              </a:rPr>
              <a:t>, namenjeno pa je tudi drugim ciljnim skupinam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zavarovancev: zdravnikom, serviserjem in prodajalcem vozil, občinam,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društvom, sindikatom,… </a:t>
            </a:r>
            <a:endParaRPr lang="en-US" altLang="sl-SI" sz="2000" b="1">
              <a:solidFill>
                <a:srgbClr val="262626"/>
              </a:solidFill>
            </a:endParaRPr>
          </a:p>
          <a:p>
            <a:endParaRPr lang="en-US" altLang="sl-SI"/>
          </a:p>
        </p:txBody>
      </p:sp>
      <p:pic>
        <p:nvPicPr>
          <p:cNvPr id="28677" name="Picture 5" descr="zavarovanje-facebook">
            <a:extLst>
              <a:ext uri="{FF2B5EF4-FFF2-40B4-BE49-F238E27FC236}">
                <a16:creationId xmlns:a16="http://schemas.microsoft.com/office/drawing/2014/main" id="{5385F28F-4101-47E6-BD10-1CE540BDA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492375"/>
            <a:ext cx="3457575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AFC900-D59A-46A7-B731-D1D492121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10" y="357166"/>
            <a:ext cx="7704947" cy="1031847"/>
          </a:xfrm>
        </p:spPr>
        <p:txBody>
          <a:bodyPr>
            <a:no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Osnovna načela premoženjskih zavarovanj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D132161-2B01-493E-B4A7-5D2E1F383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844675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0099CC"/>
                </a:solidFill>
              </a:rPr>
              <a:t>SMISEL ZAVAROVANJA PREMOŽENJA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Zaradi različnih vzrokov nastajajo v družbi premoženjske škode, s čimer se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>
                <a:solidFill>
                  <a:srgbClr val="262626"/>
                </a:solidFill>
              </a:rPr>
              <a:t>p</a:t>
            </a:r>
            <a:r>
              <a:rPr lang="sl-SI" altLang="sl-SI" sz="2000" b="1">
                <a:solidFill>
                  <a:srgbClr val="262626"/>
                </a:solidFill>
              </a:rPr>
              <a:t>oslabšajo</a:t>
            </a:r>
            <a:r>
              <a:rPr lang="sl-SI" altLang="sl-SI" sz="2000" b="1">
                <a:solidFill>
                  <a:srgbClr val="262626"/>
                </a:solidFill>
                <a:latin typeface="Arial" panose="020B0604020202020204" pitchFamily="34" charset="0"/>
              </a:rPr>
              <a:t> </a:t>
            </a:r>
            <a:r>
              <a:rPr lang="sl-SI" altLang="sl-SI" sz="2000" b="1">
                <a:solidFill>
                  <a:srgbClr val="262626"/>
                </a:solidFill>
              </a:rPr>
              <a:t>ekonomske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možnosti za človekovo življenje. Človek se za to poskuša zaščititi pred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nevarnostmi, ki mu</a:t>
            </a:r>
            <a:r>
              <a:rPr lang="sl-SI" altLang="sl-SI" sz="2000" b="1">
                <a:solidFill>
                  <a:srgbClr val="262626"/>
                </a:solidFill>
                <a:latin typeface="Arial" panose="020B0604020202020204" pitchFamily="34" charset="0"/>
              </a:rPr>
              <a:t> </a:t>
            </a:r>
            <a:r>
              <a:rPr lang="sl-SI" altLang="sl-SI" sz="2000" b="1">
                <a:solidFill>
                  <a:srgbClr val="262626"/>
                </a:solidFill>
              </a:rPr>
              <a:t>pretijo,vendar kljub temu </a:t>
            </a:r>
            <a:r>
              <a:rPr lang="sl-SI" altLang="sl-SI" sz="2000" b="1">
                <a:solidFill>
                  <a:srgbClr val="0099CC"/>
                </a:solidFill>
              </a:rPr>
              <a:t>ne more preprečiti vse škode</a:t>
            </a:r>
            <a:r>
              <a:rPr lang="sl-SI" altLang="sl-SI" sz="2000" b="1">
                <a:solidFill>
                  <a:srgbClr val="262626"/>
                </a:solidFill>
              </a:rPr>
              <a:t>.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Ekonomske posledice takšnih rušenj in nesreč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000" b="1">
                <a:solidFill>
                  <a:srgbClr val="262626"/>
                </a:solidFill>
              </a:rPr>
              <a:t>uspešno odpravljamo </a:t>
            </a:r>
            <a:r>
              <a:rPr lang="sl-SI" altLang="sl-SI" sz="2000" b="1">
                <a:solidFill>
                  <a:srgbClr val="0099CC"/>
                </a:solidFill>
              </a:rPr>
              <a:t>z zavarovanjem</a:t>
            </a:r>
            <a:r>
              <a:rPr lang="sl-SI" altLang="sl-SI" sz="2000" b="1">
                <a:solidFill>
                  <a:srgbClr val="262626"/>
                </a:solidFill>
              </a:rPr>
              <a:t>.</a:t>
            </a:r>
            <a:endParaRPr lang="sl-SI" altLang="sl-SI" sz="20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sl-SI" altLang="sl-SI" sz="2000" b="1">
              <a:solidFill>
                <a:srgbClr val="262626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altLang="sl-SI" sz="1800" b="1"/>
          </a:p>
        </p:txBody>
      </p:sp>
      <p:pic>
        <p:nvPicPr>
          <p:cNvPr id="19460" name="Picture 4" descr="tornado">
            <a:extLst>
              <a:ext uri="{FF2B5EF4-FFF2-40B4-BE49-F238E27FC236}">
                <a16:creationId xmlns:a16="http://schemas.microsoft.com/office/drawing/2014/main" id="{70374DA4-6692-481A-BA96-49300513C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284538"/>
            <a:ext cx="2936875" cy="338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26E4E6F2-C375-4511-BFF0-E44FFC45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F2226"/>
                </a:solidFill>
              </a:rPr>
              <a:t>Premoženjsko zavarovanje je </a:t>
            </a:r>
            <a:r>
              <a:rPr lang="sl-SI" altLang="sl-SI" sz="2400" b="1">
                <a:solidFill>
                  <a:srgbClr val="0099CC"/>
                </a:solidFill>
              </a:rPr>
              <a:t>institut, ki daje nadomestilo za</a:t>
            </a:r>
            <a:endParaRPr lang="sl-SI" altLang="sl-SI" sz="2400" b="1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0099CC"/>
                </a:solidFill>
              </a:rPr>
              <a:t>škodo</a:t>
            </a:r>
            <a:r>
              <a:rPr lang="sl-SI" altLang="sl-SI" sz="2400" b="1">
                <a:solidFill>
                  <a:srgbClr val="2F2226"/>
                </a:solidFill>
              </a:rPr>
              <a:t>, nastalo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F2226"/>
                </a:solidFill>
              </a:rPr>
              <a:t>v</a:t>
            </a:r>
            <a:r>
              <a:rPr lang="sl-SI" altLang="sl-SI" sz="2400" b="1">
                <a:solidFill>
                  <a:srgbClr val="2F2226"/>
                </a:solidFill>
                <a:latin typeface="Arial" panose="020B0604020202020204" pitchFamily="34" charset="0"/>
              </a:rPr>
              <a:t> </a:t>
            </a:r>
            <a:r>
              <a:rPr lang="sl-SI" altLang="sl-SI" sz="2400" b="1">
                <a:solidFill>
                  <a:srgbClr val="2F2226"/>
                </a:solidFill>
              </a:rPr>
              <a:t>gospodarstvu in pri posamezniku, zaradi rušilnega delovanja</a:t>
            </a:r>
            <a:endParaRPr lang="sl-SI" altLang="sl-SI" sz="2400" b="1">
              <a:solidFill>
                <a:srgbClr val="2F2226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F2226"/>
                </a:solidFill>
              </a:rPr>
              <a:t>naravnih si</a:t>
            </a:r>
            <a:r>
              <a:rPr lang="sl-SI" altLang="sl-SI" sz="2400" b="1">
                <a:solidFill>
                  <a:srgbClr val="2F2226"/>
                </a:solidFill>
                <a:latin typeface="Arial" panose="020B0604020202020204" pitchFamily="34" charset="0"/>
              </a:rPr>
              <a:t>l </a:t>
            </a:r>
            <a:r>
              <a:rPr lang="sl-SI" altLang="sl-SI" sz="2400" b="1">
                <a:solidFill>
                  <a:srgbClr val="2F2226"/>
                </a:solidFill>
              </a:rPr>
              <a:t>in nesrečnih primerov.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2F2226"/>
                </a:solidFill>
              </a:rPr>
              <a:t>Zavarovanje torej omogoča </a:t>
            </a:r>
            <a:r>
              <a:rPr lang="sl-SI" altLang="sl-SI" sz="2400" b="1">
                <a:solidFill>
                  <a:srgbClr val="0099CC"/>
                </a:solidFill>
              </a:rPr>
              <a:t>obnovo uničenega ali</a:t>
            </a:r>
            <a:r>
              <a:rPr lang="sl-SI" altLang="sl-SI" sz="2400" b="1">
                <a:solidFill>
                  <a:srgbClr val="0099CC"/>
                </a:solidFill>
                <a:latin typeface="Arial" panose="020B0604020202020204" pitchFamily="34" charset="0"/>
              </a:rPr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sl-SI" altLang="sl-SI" sz="2400" b="1">
                <a:solidFill>
                  <a:srgbClr val="0099CC"/>
                </a:solidFill>
                <a:latin typeface="Arial" panose="020B0604020202020204" pitchFamily="34" charset="0"/>
              </a:rPr>
              <a:t>p</a:t>
            </a:r>
            <a:r>
              <a:rPr lang="sl-SI" altLang="sl-SI" sz="2400" b="1">
                <a:solidFill>
                  <a:srgbClr val="0099CC"/>
                </a:solidFill>
              </a:rPr>
              <a:t>oškodovanega</a:t>
            </a:r>
            <a:r>
              <a:rPr lang="sl-SI" altLang="sl-SI" sz="2400" b="1">
                <a:solidFill>
                  <a:srgbClr val="0099CC"/>
                </a:solidFill>
                <a:latin typeface="Arial" panose="020B0604020202020204" pitchFamily="34" charset="0"/>
              </a:rPr>
              <a:t> </a:t>
            </a:r>
            <a:r>
              <a:rPr lang="sl-SI" altLang="sl-SI" sz="2400" b="1">
                <a:solidFill>
                  <a:srgbClr val="0099CC"/>
                </a:solidFill>
              </a:rPr>
              <a:t>premoženja.</a:t>
            </a:r>
            <a:endParaRPr lang="sl-SI" altLang="sl-SI" sz="2400" b="1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sl-SI" altLang="sl-SI" sz="2400" b="1">
              <a:solidFill>
                <a:srgbClr val="3333FF"/>
              </a:solidFill>
            </a:endParaRPr>
          </a:p>
          <a:p>
            <a:endParaRPr lang="en-US" altLang="sl-SI"/>
          </a:p>
        </p:txBody>
      </p:sp>
      <p:pic>
        <p:nvPicPr>
          <p:cNvPr id="30724" name="Picture 4" descr="pozar_hise">
            <a:extLst>
              <a:ext uri="{FF2B5EF4-FFF2-40B4-BE49-F238E27FC236}">
                <a16:creationId xmlns:a16="http://schemas.microsoft.com/office/drawing/2014/main" id="{74918C06-CA5D-448C-A249-963C3C4F3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5040312" cy="345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Yamato Painting">
      <a:dk1>
        <a:sysClr val="windowText" lastClr="000000"/>
      </a:dk1>
      <a:lt1>
        <a:sysClr val="window" lastClr="FFFFFF"/>
      </a:lt1>
      <a:dk2>
        <a:srgbClr val="3F2D32"/>
      </a:dk2>
      <a:lt2>
        <a:srgbClr val="FEDD00"/>
      </a:lt2>
      <a:accent1>
        <a:srgbClr val="C24400"/>
      </a:accent1>
      <a:accent2>
        <a:srgbClr val="3F7228"/>
      </a:accent2>
      <a:accent3>
        <a:srgbClr val="516086"/>
      </a:accent3>
      <a:accent4>
        <a:srgbClr val="956A86"/>
      </a:accent4>
      <a:accent5>
        <a:srgbClr val="E87981"/>
      </a:accent5>
      <a:accent6>
        <a:srgbClr val="8D8628"/>
      </a:accent6>
      <a:hlink>
        <a:srgbClr val="0000FF"/>
      </a:hlink>
      <a:folHlink>
        <a:srgbClr val="800080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718</Words>
  <Application>Microsoft Office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Forte</vt:lpstr>
      <vt:lpstr>Times New Roman</vt:lpstr>
      <vt:lpstr>Wingdings</vt:lpstr>
      <vt:lpstr>Wingdings 2</vt:lpstr>
      <vt:lpstr>YamatoPainting</vt:lpstr>
      <vt:lpstr>PREMOŽENJSKA ZAVAROVANJA</vt:lpstr>
      <vt:lpstr>Vrste premoženjskih zavarovanj</vt:lpstr>
      <vt:lpstr>PowerPoint Presentation</vt:lpstr>
      <vt:lpstr>PowerPoint Presentation</vt:lpstr>
      <vt:lpstr>ZAVAROVANJE ASISTENCE</vt:lpstr>
      <vt:lpstr> ZAVAROVANJE PRAVNE ZAŠČITE </vt:lpstr>
      <vt:lpstr>PowerPoint Presentation</vt:lpstr>
      <vt:lpstr>Osnovna načela premoženjskih zavarovanj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2019-05-30T09:38:07Z</dcterms:created>
  <dcterms:modified xsi:type="dcterms:W3CDTF">2019-05-30T09:38:07Z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