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72" r:id="rId12"/>
    <p:sldId id="273" r:id="rId13"/>
    <p:sldId id="274" r:id="rId14"/>
    <p:sldId id="266" r:id="rId15"/>
    <p:sldId id="276" r:id="rId16"/>
    <p:sldId id="277" r:id="rId17"/>
    <p:sldId id="267" r:id="rId18"/>
    <p:sldId id="279" r:id="rId19"/>
    <p:sldId id="280" r:id="rId20"/>
    <p:sldId id="281" r:id="rId21"/>
    <p:sldId id="268" r:id="rId22"/>
    <p:sldId id="269" r:id="rId23"/>
    <p:sldId id="271" r:id="rId24"/>
  </p:sldIdLst>
  <p:sldSz cx="9144000" cy="6858000" type="screen4x3"/>
  <p:notesSz cx="6858000" cy="9144000"/>
  <p:defaultTextStyle>
    <a:defPPr>
      <a:defRPr lang="en-GB"/>
    </a:defPPr>
    <a:lvl1pPr algn="l" defTabSz="457200"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mn-cs"/>
      </a:defRPr>
    </a:lvl1pPr>
    <a:lvl2pPr marL="742950" indent="-285750" algn="l" defTabSz="457200"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mn-cs"/>
      </a:defRPr>
    </a:lvl2pPr>
    <a:lvl3pPr marL="1143000" indent="-228600" algn="l" defTabSz="457200"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mn-cs"/>
      </a:defRPr>
    </a:lvl3pPr>
    <a:lvl4pPr marL="1600200" indent="-228600" algn="l" defTabSz="457200"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mn-cs"/>
      </a:defRPr>
    </a:lvl4pPr>
    <a:lvl5pPr marL="2057400" indent="-228600" algn="l" defTabSz="457200"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mn-cs"/>
      </a:defRPr>
    </a:lvl5pPr>
    <a:lvl6pPr marL="2286000" algn="l" defTabSz="914400" rtl="0" eaLnBrk="1" latinLnBrk="0" hangingPunct="1">
      <a:defRPr kern="1200">
        <a:solidFill>
          <a:schemeClr val="bg1"/>
        </a:solidFill>
        <a:latin typeface="Arial" panose="020B0604020202020204" pitchFamily="34" charset="0"/>
        <a:ea typeface="+mn-ea"/>
        <a:cs typeface="+mn-cs"/>
      </a:defRPr>
    </a:lvl6pPr>
    <a:lvl7pPr marL="2743200" algn="l" defTabSz="914400" rtl="0" eaLnBrk="1" latinLnBrk="0" hangingPunct="1">
      <a:defRPr kern="1200">
        <a:solidFill>
          <a:schemeClr val="bg1"/>
        </a:solidFill>
        <a:latin typeface="Arial" panose="020B0604020202020204" pitchFamily="34" charset="0"/>
        <a:ea typeface="+mn-ea"/>
        <a:cs typeface="+mn-cs"/>
      </a:defRPr>
    </a:lvl7pPr>
    <a:lvl8pPr marL="3200400" algn="l" defTabSz="914400" rtl="0" eaLnBrk="1" latinLnBrk="0" hangingPunct="1">
      <a:defRPr kern="1200">
        <a:solidFill>
          <a:schemeClr val="bg1"/>
        </a:solidFill>
        <a:latin typeface="Arial" panose="020B0604020202020204" pitchFamily="34" charset="0"/>
        <a:ea typeface="+mn-ea"/>
        <a:cs typeface="+mn-cs"/>
      </a:defRPr>
    </a:lvl8pPr>
    <a:lvl9pPr marL="3657600" algn="l" defTabSz="914400" rtl="0" eaLnBrk="1" latinLnBrk="0" hangingPunct="1">
      <a:defRPr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 y="11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1BC7DB7D-A89C-4E77-BB3E-286AD978B9FF}"/>
              </a:ext>
            </a:extLst>
          </p:cNvPr>
          <p:cNvSpPr>
            <a:spLocks noGrp="1" noRot="1" noChangeAspect="1" noChangeArrowheads="1"/>
          </p:cNvSpPr>
          <p:nvPr>
            <p:ph type="sldImg"/>
          </p:nvPr>
        </p:nvSpPr>
        <p:spPr bwMode="auto">
          <a:xfrm>
            <a:off x="0" y="69532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5122" name="Rectangle 2">
            <a:extLst>
              <a:ext uri="{FF2B5EF4-FFF2-40B4-BE49-F238E27FC236}">
                <a16:creationId xmlns:a16="http://schemas.microsoft.com/office/drawing/2014/main" id="{C280EED3-8316-418A-8C99-39F93DF923B6}"/>
              </a:ext>
            </a:extLst>
          </p:cNvPr>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E3BB4113-13A0-4ECE-AE80-CC4CA05C05CE}"/>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6627" name="Rectangle 2">
            <a:extLst>
              <a:ext uri="{FF2B5EF4-FFF2-40B4-BE49-F238E27FC236}">
                <a16:creationId xmlns:a16="http://schemas.microsoft.com/office/drawing/2014/main" id="{19CA8DB2-8136-49EA-803B-E3D696E3B938}"/>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sl-SI">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667977AE-BD9B-4884-B3FC-E5D6C7C82850}"/>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5843" name="Rectangle 2">
            <a:extLst>
              <a:ext uri="{FF2B5EF4-FFF2-40B4-BE49-F238E27FC236}">
                <a16:creationId xmlns:a16="http://schemas.microsoft.com/office/drawing/2014/main" id="{7AC6FE49-69F8-44B9-ABD5-892F2017C418}"/>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sl-SI">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FAC2AF5D-FF34-46FD-B594-B0B7929ED11A}"/>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6867" name="Rectangle 2">
            <a:extLst>
              <a:ext uri="{FF2B5EF4-FFF2-40B4-BE49-F238E27FC236}">
                <a16:creationId xmlns:a16="http://schemas.microsoft.com/office/drawing/2014/main" id="{8EF7A1A8-6DB9-4A34-A2F5-2AFD748E15C4}"/>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sl-SI">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0CE6C361-AC42-4E92-95CA-1F0482DD4A42}"/>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7891" name="Rectangle 2">
            <a:extLst>
              <a:ext uri="{FF2B5EF4-FFF2-40B4-BE49-F238E27FC236}">
                <a16:creationId xmlns:a16="http://schemas.microsoft.com/office/drawing/2014/main" id="{71B7B086-1E7C-4D3B-BF58-11543FD4FF4A}"/>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sl-SI">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BC6E3132-AA4B-4514-A6DA-6ACA187712B7}"/>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8915" name="Rectangle 2">
            <a:extLst>
              <a:ext uri="{FF2B5EF4-FFF2-40B4-BE49-F238E27FC236}">
                <a16:creationId xmlns:a16="http://schemas.microsoft.com/office/drawing/2014/main" id="{A622F492-BE36-4374-9109-62AA7C45C902}"/>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sl-SI">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D51DBD63-DDEC-458D-8C81-82BF96B9998E}"/>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9939" name="Rectangle 2">
            <a:extLst>
              <a:ext uri="{FF2B5EF4-FFF2-40B4-BE49-F238E27FC236}">
                <a16:creationId xmlns:a16="http://schemas.microsoft.com/office/drawing/2014/main" id="{2DB76E4B-3A4A-419A-A2EE-643C951E7D40}"/>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sl-SI">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a:extLst>
              <a:ext uri="{FF2B5EF4-FFF2-40B4-BE49-F238E27FC236}">
                <a16:creationId xmlns:a16="http://schemas.microsoft.com/office/drawing/2014/main" id="{CD4AD5F2-4AA9-4301-B673-4B003AFA0FF9}"/>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0963" name="Rectangle 2">
            <a:extLst>
              <a:ext uri="{FF2B5EF4-FFF2-40B4-BE49-F238E27FC236}">
                <a16:creationId xmlns:a16="http://schemas.microsoft.com/office/drawing/2014/main" id="{2E481C2F-4856-4706-857A-E8778A193000}"/>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sl-SI">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4A7B648B-ECD1-4F8E-8F21-BF7A0D2A1C77}"/>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7651" name="Rectangle 2">
            <a:extLst>
              <a:ext uri="{FF2B5EF4-FFF2-40B4-BE49-F238E27FC236}">
                <a16:creationId xmlns:a16="http://schemas.microsoft.com/office/drawing/2014/main" id="{9F9AEE85-7181-4A5B-B6AB-E22265E17976}"/>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sl-SI">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F87A733F-E311-4CB8-943A-25D838831F4D}"/>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8675" name="Rectangle 2">
            <a:extLst>
              <a:ext uri="{FF2B5EF4-FFF2-40B4-BE49-F238E27FC236}">
                <a16:creationId xmlns:a16="http://schemas.microsoft.com/office/drawing/2014/main" id="{96B7E159-3719-45E1-8500-B6164842F546}"/>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sl-SI">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09911B5C-202F-4EEF-9E92-AC48FC29456B}"/>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9699" name="Rectangle 2">
            <a:extLst>
              <a:ext uri="{FF2B5EF4-FFF2-40B4-BE49-F238E27FC236}">
                <a16:creationId xmlns:a16="http://schemas.microsoft.com/office/drawing/2014/main" id="{EF227AAD-1B94-4979-8FC1-1ABC08A478CA}"/>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sl-SI">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id="{8CB71742-E56D-4119-99A8-762AF7DFF991}"/>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0723" name="Rectangle 2">
            <a:extLst>
              <a:ext uri="{FF2B5EF4-FFF2-40B4-BE49-F238E27FC236}">
                <a16:creationId xmlns:a16="http://schemas.microsoft.com/office/drawing/2014/main" id="{8603EA31-B3EF-4CF6-8261-C4D9DB41DB1B}"/>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sl-SI">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E5E8E8BE-3741-446B-838D-AA0B88663C84}"/>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31747" name="Rectangle 2">
            <a:extLst>
              <a:ext uri="{FF2B5EF4-FFF2-40B4-BE49-F238E27FC236}">
                <a16:creationId xmlns:a16="http://schemas.microsoft.com/office/drawing/2014/main" id="{1C14DC77-C222-4941-B2E3-2676E98E9E77}"/>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sl-SI">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28A5389F-0294-4425-9EC9-44552EA75FE9}"/>
              </a:ext>
            </a:extLst>
          </p:cNvPr>
          <p:cNvSpPr>
            <a:spLocks noGrp="1" noRot="1" noChangeAspect="1" noChangeArrowheads="1" noTextEdit="1"/>
          </p:cNvSpPr>
          <p:nvPr>
            <p:ph type="sldImg"/>
          </p:nvPr>
        </p:nvSpPr>
        <p:spPr>
          <a:xfrm>
            <a:off x="1588" y="0"/>
            <a:ext cx="1587" cy="1588"/>
          </a:xfrm>
          <a:solidFill>
            <a:srgbClr val="FFFFFF"/>
          </a:solidFill>
          <a:ln>
            <a:solidFill>
              <a:srgbClr val="000000"/>
            </a:solidFill>
            <a:miter lim="800000"/>
            <a:headEnd/>
            <a:tailEnd/>
          </a:ln>
        </p:spPr>
      </p:sp>
      <p:sp>
        <p:nvSpPr>
          <p:cNvPr id="32771" name="Rectangle 2">
            <a:extLst>
              <a:ext uri="{FF2B5EF4-FFF2-40B4-BE49-F238E27FC236}">
                <a16:creationId xmlns:a16="http://schemas.microsoft.com/office/drawing/2014/main" id="{C300B674-7EA3-494F-96CE-53D88C708695}"/>
              </a:ext>
            </a:extLst>
          </p:cNvPr>
          <p:cNvSpPr>
            <a:spLocks noGrp="1" noChangeArrowheads="1"/>
          </p:cNvSpPr>
          <p:nvPr>
            <p:ph type="body" idx="1"/>
          </p:nvPr>
        </p:nvSpPr>
        <p:spPr>
          <a:xfrm>
            <a:off x="685800" y="4343400"/>
            <a:ext cx="5486400" cy="4024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sl-SI">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4D8E3A2D-4B95-44D7-838F-C63DCE018AD7}"/>
              </a:ext>
            </a:extLst>
          </p:cNvPr>
          <p:cNvSpPr>
            <a:spLocks noGrp="1" noRot="1" noChangeAspect="1" noChangeArrowheads="1" noTextEdit="1"/>
          </p:cNvSpPr>
          <p:nvPr>
            <p:ph type="sldImg"/>
          </p:nvPr>
        </p:nvSpPr>
        <p:spPr>
          <a:xfrm>
            <a:off x="1588" y="0"/>
            <a:ext cx="1587" cy="1588"/>
          </a:xfrm>
          <a:solidFill>
            <a:srgbClr val="FFFFFF"/>
          </a:solidFill>
          <a:ln>
            <a:solidFill>
              <a:srgbClr val="000000"/>
            </a:solidFill>
            <a:miter lim="800000"/>
            <a:headEnd/>
            <a:tailEnd/>
          </a:ln>
        </p:spPr>
      </p:sp>
      <p:sp>
        <p:nvSpPr>
          <p:cNvPr id="33795" name="Rectangle 2">
            <a:extLst>
              <a:ext uri="{FF2B5EF4-FFF2-40B4-BE49-F238E27FC236}">
                <a16:creationId xmlns:a16="http://schemas.microsoft.com/office/drawing/2014/main" id="{D2E02250-491C-4CC5-BFD5-DA725B74B3F9}"/>
              </a:ext>
            </a:extLst>
          </p:cNvPr>
          <p:cNvSpPr>
            <a:spLocks noGrp="1" noChangeArrowheads="1"/>
          </p:cNvSpPr>
          <p:nvPr>
            <p:ph type="body" idx="1"/>
          </p:nvPr>
        </p:nvSpPr>
        <p:spPr>
          <a:xfrm>
            <a:off x="685800" y="4343400"/>
            <a:ext cx="5486400" cy="4024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sl-SI">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17E70EDA-F852-494B-BA4D-DB4736EBC596}"/>
              </a:ext>
            </a:extLst>
          </p:cNvPr>
          <p:cNvSpPr>
            <a:spLocks noGrp="1" noRot="1" noChangeAspect="1" noChangeArrowheads="1" noTextEdit="1"/>
          </p:cNvSpPr>
          <p:nvPr>
            <p:ph type="sldImg"/>
          </p:nvPr>
        </p:nvSpPr>
        <p:spPr>
          <a:xfrm>
            <a:off x="1588" y="0"/>
            <a:ext cx="1587" cy="1588"/>
          </a:xfrm>
          <a:solidFill>
            <a:srgbClr val="FFFFFF"/>
          </a:solidFill>
          <a:ln>
            <a:solidFill>
              <a:srgbClr val="000000"/>
            </a:solidFill>
            <a:miter lim="800000"/>
            <a:headEnd/>
            <a:tailEnd/>
          </a:ln>
        </p:spPr>
      </p:sp>
      <p:sp>
        <p:nvSpPr>
          <p:cNvPr id="34819" name="Rectangle 2">
            <a:extLst>
              <a:ext uri="{FF2B5EF4-FFF2-40B4-BE49-F238E27FC236}">
                <a16:creationId xmlns:a16="http://schemas.microsoft.com/office/drawing/2014/main" id="{3F42CBDC-8D37-43CE-8255-5C27C0043DFA}"/>
              </a:ext>
            </a:extLst>
          </p:cNvPr>
          <p:cNvSpPr>
            <a:spLocks noGrp="1" noChangeArrowheads="1"/>
          </p:cNvSpPr>
          <p:nvPr>
            <p:ph type="body" idx="1"/>
          </p:nvPr>
        </p:nvSpPr>
        <p:spPr>
          <a:xfrm>
            <a:off x="685800" y="4343400"/>
            <a:ext cx="5486400" cy="4024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sl-SI">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a:extLst>
              <a:ext uri="{FF2B5EF4-FFF2-40B4-BE49-F238E27FC236}">
                <a16:creationId xmlns:a16="http://schemas.microsoft.com/office/drawing/2014/main" id="{424F3F00-E08B-4F30-9699-1E2217DD66AB}"/>
              </a:ext>
            </a:extLst>
          </p:cNvPr>
          <p:cNvSpPr>
            <a:spLocks noGrp="1" noChangeArrowheads="1"/>
          </p:cNvSpPr>
          <p:nvPr>
            <p:ph type="sldNum" idx="10"/>
          </p:nvPr>
        </p:nvSpPr>
        <p:spPr>
          <a:ln/>
        </p:spPr>
        <p:txBody>
          <a:bodyPr/>
          <a:lstStyle>
            <a:lvl1pPr>
              <a:defRPr/>
            </a:lvl1pPr>
          </a:lstStyle>
          <a:p>
            <a:fld id="{FA60E6DE-6F21-4C0F-A6A6-51C8658C3DF1}" type="slidenum">
              <a:rPr lang="sl-SI" altLang="sl-SI"/>
              <a:pPr/>
              <a:t>‹#›</a:t>
            </a:fld>
            <a:endParaRPr lang="sl-SI" altLang="sl-SI"/>
          </a:p>
        </p:txBody>
      </p:sp>
    </p:spTree>
    <p:extLst>
      <p:ext uri="{BB962C8B-B14F-4D97-AF65-F5344CB8AC3E}">
        <p14:creationId xmlns:p14="http://schemas.microsoft.com/office/powerpoint/2010/main" val="2273287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EE8F2E13-8DA4-4E12-9D97-BC9E89066D05}"/>
              </a:ext>
            </a:extLst>
          </p:cNvPr>
          <p:cNvSpPr>
            <a:spLocks noGrp="1" noChangeArrowheads="1"/>
          </p:cNvSpPr>
          <p:nvPr>
            <p:ph type="sldNum" idx="10"/>
          </p:nvPr>
        </p:nvSpPr>
        <p:spPr>
          <a:ln/>
        </p:spPr>
        <p:txBody>
          <a:bodyPr/>
          <a:lstStyle>
            <a:lvl1pPr>
              <a:defRPr/>
            </a:lvl1pPr>
          </a:lstStyle>
          <a:p>
            <a:fld id="{9CEFBFF5-C78A-4E20-A404-D4CD0AF42911}" type="slidenum">
              <a:rPr lang="sl-SI" altLang="sl-SI"/>
              <a:pPr/>
              <a:t>‹#›</a:t>
            </a:fld>
            <a:endParaRPr lang="sl-SI" altLang="sl-SI"/>
          </a:p>
        </p:txBody>
      </p:sp>
    </p:spTree>
    <p:extLst>
      <p:ext uri="{BB962C8B-B14F-4D97-AF65-F5344CB8AC3E}">
        <p14:creationId xmlns:p14="http://schemas.microsoft.com/office/powerpoint/2010/main" val="1646470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6225"/>
            <a:ext cx="2055813" cy="60467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6225"/>
            <a:ext cx="6019800" cy="60467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344C4E93-EB81-4334-9F5F-2AF0A3ABE951}"/>
              </a:ext>
            </a:extLst>
          </p:cNvPr>
          <p:cNvSpPr>
            <a:spLocks noGrp="1" noChangeArrowheads="1"/>
          </p:cNvSpPr>
          <p:nvPr>
            <p:ph type="sldNum" idx="10"/>
          </p:nvPr>
        </p:nvSpPr>
        <p:spPr>
          <a:ln/>
        </p:spPr>
        <p:txBody>
          <a:bodyPr/>
          <a:lstStyle>
            <a:lvl1pPr>
              <a:defRPr/>
            </a:lvl1pPr>
          </a:lstStyle>
          <a:p>
            <a:fld id="{E121CA3E-D1B4-4062-B713-619DBFFBF215}" type="slidenum">
              <a:rPr lang="sl-SI" altLang="sl-SI"/>
              <a:pPr/>
              <a:t>‹#›</a:t>
            </a:fld>
            <a:endParaRPr lang="sl-SI" altLang="sl-SI"/>
          </a:p>
        </p:txBody>
      </p:sp>
    </p:spTree>
    <p:extLst>
      <p:ext uri="{BB962C8B-B14F-4D97-AF65-F5344CB8AC3E}">
        <p14:creationId xmlns:p14="http://schemas.microsoft.com/office/powerpoint/2010/main" val="317609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6225"/>
            <a:ext cx="8228013" cy="1568450"/>
          </a:xfrm>
        </p:spPr>
        <p:txBody>
          <a:bodyPr/>
          <a:lstStyle/>
          <a:p>
            <a:r>
              <a:rPr lang="en-US"/>
              <a:t>Click to edit Master title style</a:t>
            </a:r>
          </a:p>
        </p:txBody>
      </p:sp>
      <p:sp>
        <p:nvSpPr>
          <p:cNvPr id="3" name="Rectangle 7">
            <a:extLst>
              <a:ext uri="{FF2B5EF4-FFF2-40B4-BE49-F238E27FC236}">
                <a16:creationId xmlns:a16="http://schemas.microsoft.com/office/drawing/2014/main" id="{50C2F2B2-5B38-48C2-BB01-910FA803744B}"/>
              </a:ext>
            </a:extLst>
          </p:cNvPr>
          <p:cNvSpPr>
            <a:spLocks noGrp="1" noChangeArrowheads="1"/>
          </p:cNvSpPr>
          <p:nvPr>
            <p:ph type="sldNum" idx="10"/>
          </p:nvPr>
        </p:nvSpPr>
        <p:spPr>
          <a:ln/>
        </p:spPr>
        <p:txBody>
          <a:bodyPr/>
          <a:lstStyle>
            <a:lvl1pPr>
              <a:defRPr/>
            </a:lvl1pPr>
          </a:lstStyle>
          <a:p>
            <a:fld id="{BDEF001F-43A5-44C4-8780-7CC9321649F2}" type="slidenum">
              <a:rPr lang="sl-SI" altLang="sl-SI"/>
              <a:pPr/>
              <a:t>‹#›</a:t>
            </a:fld>
            <a:endParaRPr lang="sl-SI" altLang="sl-SI"/>
          </a:p>
        </p:txBody>
      </p:sp>
    </p:spTree>
    <p:extLst>
      <p:ext uri="{BB962C8B-B14F-4D97-AF65-F5344CB8AC3E}">
        <p14:creationId xmlns:p14="http://schemas.microsoft.com/office/powerpoint/2010/main" val="386759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9812BF6D-EAA8-402B-9B4B-2A23FE25CB53}"/>
              </a:ext>
            </a:extLst>
          </p:cNvPr>
          <p:cNvSpPr>
            <a:spLocks noGrp="1" noChangeArrowheads="1"/>
          </p:cNvSpPr>
          <p:nvPr>
            <p:ph type="sldNum" idx="10"/>
          </p:nvPr>
        </p:nvSpPr>
        <p:spPr>
          <a:ln/>
        </p:spPr>
        <p:txBody>
          <a:bodyPr/>
          <a:lstStyle>
            <a:lvl1pPr>
              <a:defRPr/>
            </a:lvl1pPr>
          </a:lstStyle>
          <a:p>
            <a:fld id="{1A96B784-7AAF-4E7E-B4F7-2E56C7DC9338}" type="slidenum">
              <a:rPr lang="sl-SI" altLang="sl-SI"/>
              <a:pPr/>
              <a:t>‹#›</a:t>
            </a:fld>
            <a:endParaRPr lang="sl-SI" altLang="sl-SI"/>
          </a:p>
        </p:txBody>
      </p:sp>
    </p:spTree>
    <p:extLst>
      <p:ext uri="{BB962C8B-B14F-4D97-AF65-F5344CB8AC3E}">
        <p14:creationId xmlns:p14="http://schemas.microsoft.com/office/powerpoint/2010/main" val="747702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BD2B2C63-8E04-489F-BF37-1766F26B3729}"/>
              </a:ext>
            </a:extLst>
          </p:cNvPr>
          <p:cNvSpPr>
            <a:spLocks noGrp="1" noChangeArrowheads="1"/>
          </p:cNvSpPr>
          <p:nvPr>
            <p:ph type="sldNum" idx="10"/>
          </p:nvPr>
        </p:nvSpPr>
        <p:spPr>
          <a:ln/>
        </p:spPr>
        <p:txBody>
          <a:bodyPr/>
          <a:lstStyle>
            <a:lvl1pPr>
              <a:defRPr/>
            </a:lvl1pPr>
          </a:lstStyle>
          <a:p>
            <a:fld id="{88298F70-9151-4B43-B9DE-8F702B48AB5D}" type="slidenum">
              <a:rPr lang="sl-SI" altLang="sl-SI"/>
              <a:pPr/>
              <a:t>‹#›</a:t>
            </a:fld>
            <a:endParaRPr lang="sl-SI" altLang="sl-SI"/>
          </a:p>
        </p:txBody>
      </p:sp>
    </p:spTree>
    <p:extLst>
      <p:ext uri="{BB962C8B-B14F-4D97-AF65-F5344CB8AC3E}">
        <p14:creationId xmlns:p14="http://schemas.microsoft.com/office/powerpoint/2010/main" val="7879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35163"/>
            <a:ext cx="4037013" cy="438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935163"/>
            <a:ext cx="4038600" cy="438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BB6FE31F-0F2A-499F-A8A7-164289F65F1E}"/>
              </a:ext>
            </a:extLst>
          </p:cNvPr>
          <p:cNvSpPr>
            <a:spLocks noGrp="1" noChangeArrowheads="1"/>
          </p:cNvSpPr>
          <p:nvPr>
            <p:ph type="sldNum" idx="10"/>
          </p:nvPr>
        </p:nvSpPr>
        <p:spPr>
          <a:ln/>
        </p:spPr>
        <p:txBody>
          <a:bodyPr/>
          <a:lstStyle>
            <a:lvl1pPr>
              <a:defRPr/>
            </a:lvl1pPr>
          </a:lstStyle>
          <a:p>
            <a:fld id="{8D5FE7E0-3C0C-4F48-A196-E04FDCE80032}" type="slidenum">
              <a:rPr lang="sl-SI" altLang="sl-SI"/>
              <a:pPr/>
              <a:t>‹#›</a:t>
            </a:fld>
            <a:endParaRPr lang="sl-SI" altLang="sl-SI"/>
          </a:p>
        </p:txBody>
      </p:sp>
    </p:spTree>
    <p:extLst>
      <p:ext uri="{BB962C8B-B14F-4D97-AF65-F5344CB8AC3E}">
        <p14:creationId xmlns:p14="http://schemas.microsoft.com/office/powerpoint/2010/main" val="221910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EA65CA92-26F0-4C78-BEC1-8E2C9704E3A8}"/>
              </a:ext>
            </a:extLst>
          </p:cNvPr>
          <p:cNvSpPr>
            <a:spLocks noGrp="1" noChangeArrowheads="1"/>
          </p:cNvSpPr>
          <p:nvPr>
            <p:ph type="sldNum" idx="10"/>
          </p:nvPr>
        </p:nvSpPr>
        <p:spPr>
          <a:ln/>
        </p:spPr>
        <p:txBody>
          <a:bodyPr/>
          <a:lstStyle>
            <a:lvl1pPr>
              <a:defRPr/>
            </a:lvl1pPr>
          </a:lstStyle>
          <a:p>
            <a:fld id="{343717B0-2F4E-44B0-8946-3039860F7BFD}" type="slidenum">
              <a:rPr lang="sl-SI" altLang="sl-SI"/>
              <a:pPr/>
              <a:t>‹#›</a:t>
            </a:fld>
            <a:endParaRPr lang="sl-SI" altLang="sl-SI"/>
          </a:p>
        </p:txBody>
      </p:sp>
    </p:spTree>
    <p:extLst>
      <p:ext uri="{BB962C8B-B14F-4D97-AF65-F5344CB8AC3E}">
        <p14:creationId xmlns:p14="http://schemas.microsoft.com/office/powerpoint/2010/main" val="1671889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9D001501-9DA7-4D16-B85C-D12BD4A4DD0C}"/>
              </a:ext>
            </a:extLst>
          </p:cNvPr>
          <p:cNvSpPr>
            <a:spLocks noGrp="1" noChangeArrowheads="1"/>
          </p:cNvSpPr>
          <p:nvPr>
            <p:ph type="sldNum" idx="10"/>
          </p:nvPr>
        </p:nvSpPr>
        <p:spPr>
          <a:ln/>
        </p:spPr>
        <p:txBody>
          <a:bodyPr/>
          <a:lstStyle>
            <a:lvl1pPr>
              <a:defRPr/>
            </a:lvl1pPr>
          </a:lstStyle>
          <a:p>
            <a:fld id="{5E4335FB-1634-4A1A-9E92-FA4894317CBC}" type="slidenum">
              <a:rPr lang="sl-SI" altLang="sl-SI"/>
              <a:pPr/>
              <a:t>‹#›</a:t>
            </a:fld>
            <a:endParaRPr lang="sl-SI" altLang="sl-SI"/>
          </a:p>
        </p:txBody>
      </p:sp>
    </p:spTree>
    <p:extLst>
      <p:ext uri="{BB962C8B-B14F-4D97-AF65-F5344CB8AC3E}">
        <p14:creationId xmlns:p14="http://schemas.microsoft.com/office/powerpoint/2010/main" val="2144673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33B49B0D-24E6-4C69-96E5-27750FC49D9F}"/>
              </a:ext>
            </a:extLst>
          </p:cNvPr>
          <p:cNvSpPr>
            <a:spLocks noGrp="1" noChangeArrowheads="1"/>
          </p:cNvSpPr>
          <p:nvPr>
            <p:ph type="sldNum" idx="10"/>
          </p:nvPr>
        </p:nvSpPr>
        <p:spPr>
          <a:ln/>
        </p:spPr>
        <p:txBody>
          <a:bodyPr/>
          <a:lstStyle>
            <a:lvl1pPr>
              <a:defRPr/>
            </a:lvl1pPr>
          </a:lstStyle>
          <a:p>
            <a:fld id="{8A0D3447-3EEC-438E-9A3D-AD21A6A3D5CC}" type="slidenum">
              <a:rPr lang="sl-SI" altLang="sl-SI"/>
              <a:pPr/>
              <a:t>‹#›</a:t>
            </a:fld>
            <a:endParaRPr lang="sl-SI" altLang="sl-SI"/>
          </a:p>
        </p:txBody>
      </p:sp>
    </p:spTree>
    <p:extLst>
      <p:ext uri="{BB962C8B-B14F-4D97-AF65-F5344CB8AC3E}">
        <p14:creationId xmlns:p14="http://schemas.microsoft.com/office/powerpoint/2010/main" val="258237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524F2E12-82D4-4237-B5AE-FD5F9DA2DC65}"/>
              </a:ext>
            </a:extLst>
          </p:cNvPr>
          <p:cNvSpPr>
            <a:spLocks noGrp="1" noChangeArrowheads="1"/>
          </p:cNvSpPr>
          <p:nvPr>
            <p:ph type="sldNum" idx="10"/>
          </p:nvPr>
        </p:nvSpPr>
        <p:spPr>
          <a:ln/>
        </p:spPr>
        <p:txBody>
          <a:bodyPr/>
          <a:lstStyle>
            <a:lvl1pPr>
              <a:defRPr/>
            </a:lvl1pPr>
          </a:lstStyle>
          <a:p>
            <a:fld id="{3C4F3287-3061-4982-8952-0AD8B51CD355}" type="slidenum">
              <a:rPr lang="sl-SI" altLang="sl-SI"/>
              <a:pPr/>
              <a:t>‹#›</a:t>
            </a:fld>
            <a:endParaRPr lang="sl-SI" altLang="sl-SI"/>
          </a:p>
        </p:txBody>
      </p:sp>
    </p:spTree>
    <p:extLst>
      <p:ext uri="{BB962C8B-B14F-4D97-AF65-F5344CB8AC3E}">
        <p14:creationId xmlns:p14="http://schemas.microsoft.com/office/powerpoint/2010/main" val="4032638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AD4A74E0-2D81-4493-A08D-4F81E85439A0}"/>
              </a:ext>
            </a:extLst>
          </p:cNvPr>
          <p:cNvSpPr>
            <a:spLocks noGrp="1" noChangeArrowheads="1"/>
          </p:cNvSpPr>
          <p:nvPr>
            <p:ph type="sldNum" idx="10"/>
          </p:nvPr>
        </p:nvSpPr>
        <p:spPr>
          <a:ln/>
        </p:spPr>
        <p:txBody>
          <a:bodyPr/>
          <a:lstStyle>
            <a:lvl1pPr>
              <a:defRPr/>
            </a:lvl1pPr>
          </a:lstStyle>
          <a:p>
            <a:fld id="{64F2D3B8-7579-4C53-AE69-83C11C38CF1F}" type="slidenum">
              <a:rPr lang="sl-SI" altLang="sl-SI"/>
              <a:pPr/>
              <a:t>‹#›</a:t>
            </a:fld>
            <a:endParaRPr lang="sl-SI" altLang="sl-SI"/>
          </a:p>
        </p:txBody>
      </p:sp>
    </p:spTree>
    <p:extLst>
      <p:ext uri="{BB962C8B-B14F-4D97-AF65-F5344CB8AC3E}">
        <p14:creationId xmlns:p14="http://schemas.microsoft.com/office/powerpoint/2010/main" val="4088302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5" name="AutoShape 1">
            <a:extLst>
              <a:ext uri="{FF2B5EF4-FFF2-40B4-BE49-F238E27FC236}">
                <a16:creationId xmlns:a16="http://schemas.microsoft.com/office/drawing/2014/main" id="{4474429F-0EF2-41C8-9905-1FBFCEC27532}"/>
              </a:ext>
            </a:extLst>
          </p:cNvPr>
          <p:cNvSpPr>
            <a:spLocks noChangeArrowheads="1"/>
          </p:cNvSpPr>
          <p:nvPr/>
        </p:nvSpPr>
        <p:spPr bwMode="auto">
          <a:xfrm>
            <a:off x="-9525" y="-7938"/>
            <a:ext cx="9163050" cy="1041401"/>
          </a:xfrm>
          <a:custGeom>
            <a:avLst/>
            <a:gdLst>
              <a:gd name="T0" fmla="*/ 6 w 5772"/>
              <a:gd name="T1" fmla="*/ 2 h 656"/>
              <a:gd name="T2" fmla="*/ 2542 w 5772"/>
              <a:gd name="T3" fmla="*/ 0 h 656"/>
              <a:gd name="T4" fmla="*/ 4374 w 5772"/>
              <a:gd name="T5" fmla="*/ 367 h 656"/>
              <a:gd name="T6" fmla="*/ 5766 w 5772"/>
              <a:gd name="T7" fmla="*/ 55 h 656"/>
              <a:gd name="T8" fmla="*/ 5772 w 5772"/>
              <a:gd name="T9" fmla="*/ 213 h 656"/>
              <a:gd name="T10" fmla="*/ 4302 w 5772"/>
              <a:gd name="T11" fmla="*/ 439 h 656"/>
              <a:gd name="T12" fmla="*/ 1488 w 5772"/>
              <a:gd name="T13" fmla="*/ 201 h 656"/>
              <a:gd name="T14" fmla="*/ 0 w 5772"/>
              <a:gd name="T15" fmla="*/ 656 h 656"/>
              <a:gd name="T16" fmla="*/ 6 w 5772"/>
              <a:gd name="T17" fmla="*/ 2 h 656"/>
              <a:gd name="T18" fmla="*/ 0 w 5772"/>
              <a:gd name="T19" fmla="*/ 0 h 656"/>
              <a:gd name="T20" fmla="*/ 5772 w 5772"/>
              <a:gd name="T21" fmla="*/ 656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gs>
              <a:gs pos="100000">
                <a:srgbClr val="00EBF8">
                  <a:alpha val="45000"/>
                </a:srgbClr>
              </a:gs>
            </a:gsLst>
            <a:lin ang="5400000" scaled="1"/>
          </a:gradFill>
          <a:ln w="9525">
            <a:noFill/>
            <a:round/>
            <a:headEnd/>
            <a:tailEnd/>
          </a:ln>
          <a:effectLst/>
        </p:spPr>
        <p:txBody>
          <a:bodyPr wrap="none" anchor="ctr"/>
          <a:lstStyle/>
          <a:p>
            <a:pPr>
              <a:buFont typeface="Times New Roman" pitchFamily="16" charset="0"/>
              <a:buNone/>
              <a:defRPr/>
            </a:pPr>
            <a:endParaRPr lang="en-US">
              <a:latin typeface="Arial" charset="0"/>
            </a:endParaRPr>
          </a:p>
        </p:txBody>
      </p:sp>
      <p:sp>
        <p:nvSpPr>
          <p:cNvPr id="1026" name="AutoShape 2">
            <a:extLst>
              <a:ext uri="{FF2B5EF4-FFF2-40B4-BE49-F238E27FC236}">
                <a16:creationId xmlns:a16="http://schemas.microsoft.com/office/drawing/2014/main" id="{CAC8A1F6-F751-45C3-AF31-9216CCD68E1E}"/>
              </a:ext>
            </a:extLst>
          </p:cNvPr>
          <p:cNvSpPr>
            <a:spLocks noChangeArrowheads="1"/>
          </p:cNvSpPr>
          <p:nvPr/>
        </p:nvSpPr>
        <p:spPr bwMode="auto">
          <a:xfrm>
            <a:off x="4381500" y="-7938"/>
            <a:ext cx="4762500" cy="638176"/>
          </a:xfrm>
          <a:custGeom>
            <a:avLst/>
            <a:gdLst>
              <a:gd name="T0" fmla="*/ 0 w 3000"/>
              <a:gd name="T1" fmla="*/ 0 h 595"/>
              <a:gd name="T2" fmla="*/ 1668 w 3000"/>
              <a:gd name="T3" fmla="*/ 564 h 595"/>
              <a:gd name="T4" fmla="*/ 3000 w 3000"/>
              <a:gd name="T5" fmla="*/ 186 h 595"/>
              <a:gd name="T6" fmla="*/ 3000 w 3000"/>
              <a:gd name="T7" fmla="*/ 6 h 595"/>
              <a:gd name="T8" fmla="*/ 0 w 3000"/>
              <a:gd name="T9" fmla="*/ 0 h 595"/>
              <a:gd name="T10" fmla="*/ 0 w 3000"/>
              <a:gd name="T11" fmla="*/ 0 h 595"/>
              <a:gd name="T12" fmla="*/ 3000 w 3000"/>
              <a:gd name="T13" fmla="*/ 595 h 595"/>
            </a:gdLst>
            <a:ahLst/>
            <a:cxnLst>
              <a:cxn ang="0">
                <a:pos x="T0" y="T1"/>
              </a:cxn>
              <a:cxn ang="0">
                <a:pos x="T2" y="T3"/>
              </a:cxn>
              <a:cxn ang="0">
                <a:pos x="T4" y="T5"/>
              </a:cxn>
              <a:cxn ang="0">
                <a:pos x="T6" y="T7"/>
              </a:cxn>
              <a:cxn ang="0">
                <a:pos x="T8" y="T9"/>
              </a:cxn>
            </a:cxnLst>
            <a:rect l="T10" t="T11" r="T12" b="T13"/>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DB6"/>
              </a:gs>
              <a:gs pos="100000">
                <a:srgbClr val="009BE5">
                  <a:alpha val="45000"/>
                </a:srgbClr>
              </a:gs>
            </a:gsLst>
            <a:lin ang="5400000" scaled="1"/>
          </a:gradFill>
          <a:ln w="9525">
            <a:noFill/>
            <a:round/>
            <a:headEnd/>
            <a:tailEnd/>
          </a:ln>
          <a:effectLst/>
        </p:spPr>
        <p:txBody>
          <a:bodyPr wrap="none" anchor="ctr"/>
          <a:lstStyle/>
          <a:p>
            <a:pPr>
              <a:buFont typeface="Times New Roman" pitchFamily="16" charset="0"/>
              <a:buNone/>
              <a:defRPr/>
            </a:pPr>
            <a:endParaRPr lang="en-US">
              <a:latin typeface="Arial" charset="0"/>
            </a:endParaRPr>
          </a:p>
        </p:txBody>
      </p:sp>
      <p:sp>
        <p:nvSpPr>
          <p:cNvPr id="1028" name="Rectangle 3">
            <a:extLst>
              <a:ext uri="{FF2B5EF4-FFF2-40B4-BE49-F238E27FC236}">
                <a16:creationId xmlns:a16="http://schemas.microsoft.com/office/drawing/2014/main" id="{9DC9A593-CBD9-415D-8ABB-494A17FBFAD6}"/>
              </a:ext>
            </a:extLst>
          </p:cNvPr>
          <p:cNvSpPr>
            <a:spLocks noGrp="1" noChangeArrowheads="1"/>
          </p:cNvSpPr>
          <p:nvPr>
            <p:ph type="title"/>
          </p:nvPr>
        </p:nvSpPr>
        <p:spPr bwMode="auto">
          <a:xfrm>
            <a:off x="457200" y="276225"/>
            <a:ext cx="822801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46800" rIns="0" bIns="0" numCol="1" anchor="b" anchorCtr="0" compatLnSpc="1">
            <a:prstTxWarp prst="textNoShape">
              <a:avLst/>
            </a:prstTxWarp>
          </a:bodyPr>
          <a:lstStyle/>
          <a:p>
            <a:pPr lvl="0"/>
            <a:r>
              <a:rPr lang="en-GB" altLang="sl-SI"/>
              <a:t>Click to edit the title text format</a:t>
            </a:r>
          </a:p>
        </p:txBody>
      </p:sp>
      <p:sp>
        <p:nvSpPr>
          <p:cNvPr id="1029" name="Rectangle 4">
            <a:extLst>
              <a:ext uri="{FF2B5EF4-FFF2-40B4-BE49-F238E27FC236}">
                <a16:creationId xmlns:a16="http://schemas.microsoft.com/office/drawing/2014/main" id="{85929342-2B3C-4046-8E1A-7DDE7404640F}"/>
              </a:ext>
            </a:extLst>
          </p:cNvPr>
          <p:cNvSpPr>
            <a:spLocks noGrp="1" noChangeArrowheads="1"/>
          </p:cNvSpPr>
          <p:nvPr>
            <p:ph type="body" idx="1"/>
          </p:nvPr>
        </p:nvSpPr>
        <p:spPr bwMode="auto">
          <a:xfrm>
            <a:off x="457200" y="1935163"/>
            <a:ext cx="8228013"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sl-SI"/>
              <a:t>Click to edit the outline text format</a:t>
            </a:r>
          </a:p>
          <a:p>
            <a:pPr lvl="1"/>
            <a:r>
              <a:rPr lang="en-GB" altLang="sl-SI"/>
              <a:t>Second Outline Level</a:t>
            </a:r>
          </a:p>
          <a:p>
            <a:pPr lvl="2"/>
            <a:r>
              <a:rPr lang="en-GB" altLang="sl-SI"/>
              <a:t>Third Outline Level</a:t>
            </a:r>
          </a:p>
          <a:p>
            <a:pPr lvl="3"/>
            <a:r>
              <a:rPr lang="en-GB" altLang="sl-SI"/>
              <a:t>Fourth Outline Level</a:t>
            </a:r>
          </a:p>
          <a:p>
            <a:pPr lvl="4"/>
            <a:r>
              <a:rPr lang="en-GB" altLang="sl-SI"/>
              <a:t>Fifth Outline Level</a:t>
            </a:r>
          </a:p>
          <a:p>
            <a:pPr lvl="4"/>
            <a:r>
              <a:rPr lang="en-GB" altLang="sl-SI"/>
              <a:t>Sixth Outline Level</a:t>
            </a:r>
          </a:p>
          <a:p>
            <a:pPr lvl="4"/>
            <a:r>
              <a:rPr lang="en-GB" altLang="sl-SI"/>
              <a:t>Seventh Outline Level</a:t>
            </a:r>
          </a:p>
          <a:p>
            <a:pPr lvl="4"/>
            <a:r>
              <a:rPr lang="en-GB" altLang="sl-SI"/>
              <a:t>Eighth Outline Level</a:t>
            </a:r>
          </a:p>
          <a:p>
            <a:pPr lvl="4"/>
            <a:r>
              <a:rPr lang="en-GB" altLang="sl-SI"/>
              <a:t>Ninth Outline Level</a:t>
            </a:r>
          </a:p>
        </p:txBody>
      </p:sp>
      <p:sp>
        <p:nvSpPr>
          <p:cNvPr id="2" name="Text Box 5">
            <a:extLst>
              <a:ext uri="{FF2B5EF4-FFF2-40B4-BE49-F238E27FC236}">
                <a16:creationId xmlns:a16="http://schemas.microsoft.com/office/drawing/2014/main" id="{69BF8756-1D29-4D79-9740-87C1637BEACA}"/>
              </a:ext>
            </a:extLst>
          </p:cNvPr>
          <p:cNvSpPr txBox="1">
            <a:spLocks noChangeArrowheads="1"/>
          </p:cNvSpPr>
          <p:nvPr/>
        </p:nvSpPr>
        <p:spPr bwMode="auto">
          <a:xfrm>
            <a:off x="457200" y="6354763"/>
            <a:ext cx="2133600" cy="366712"/>
          </a:xfrm>
          <a:prstGeom prst="rect">
            <a:avLst/>
          </a:prstGeom>
          <a:noFill/>
          <a:ln w="9525">
            <a:noFill/>
            <a:round/>
            <a:headEnd/>
            <a:tailEnd/>
          </a:ln>
          <a:effectLst/>
        </p:spPr>
        <p:txBody>
          <a:bodyPr wrap="none" anchor="ctr"/>
          <a:lstStyle/>
          <a:p>
            <a:pPr>
              <a:buFont typeface="Times New Roman" pitchFamily="16" charset="0"/>
              <a:buNone/>
              <a:defRPr/>
            </a:pPr>
            <a:endParaRPr lang="en-US">
              <a:latin typeface="Arial" charset="0"/>
            </a:endParaRPr>
          </a:p>
        </p:txBody>
      </p:sp>
      <p:sp>
        <p:nvSpPr>
          <p:cNvPr id="1030" name="Text Box 6">
            <a:extLst>
              <a:ext uri="{FF2B5EF4-FFF2-40B4-BE49-F238E27FC236}">
                <a16:creationId xmlns:a16="http://schemas.microsoft.com/office/drawing/2014/main" id="{969AED9A-FB98-4DB8-B3EF-9C1C876E0419}"/>
              </a:ext>
            </a:extLst>
          </p:cNvPr>
          <p:cNvSpPr txBox="1">
            <a:spLocks noChangeArrowheads="1"/>
          </p:cNvSpPr>
          <p:nvPr/>
        </p:nvSpPr>
        <p:spPr bwMode="auto">
          <a:xfrm>
            <a:off x="2667000" y="6354763"/>
            <a:ext cx="3352800" cy="366712"/>
          </a:xfrm>
          <a:prstGeom prst="rect">
            <a:avLst/>
          </a:prstGeom>
          <a:noFill/>
          <a:ln w="9525">
            <a:noFill/>
            <a:round/>
            <a:headEnd/>
            <a:tailEnd/>
          </a:ln>
          <a:effectLst/>
        </p:spPr>
        <p:txBody>
          <a:bodyPr wrap="none" anchor="ctr"/>
          <a:lstStyle/>
          <a:p>
            <a:pPr>
              <a:buFont typeface="Times New Roman" pitchFamily="16" charset="0"/>
              <a:buNone/>
              <a:defRPr/>
            </a:pPr>
            <a:endParaRPr lang="en-US">
              <a:latin typeface="Arial" charset="0"/>
            </a:endParaRPr>
          </a:p>
        </p:txBody>
      </p:sp>
      <p:sp>
        <p:nvSpPr>
          <p:cNvPr id="1031" name="Rectangle 7">
            <a:extLst>
              <a:ext uri="{FF2B5EF4-FFF2-40B4-BE49-F238E27FC236}">
                <a16:creationId xmlns:a16="http://schemas.microsoft.com/office/drawing/2014/main" id="{40CA76EA-8AB7-4FA1-BF85-813FF7AE1FCD}"/>
              </a:ext>
            </a:extLst>
          </p:cNvPr>
          <p:cNvSpPr>
            <a:spLocks noGrp="1" noChangeArrowheads="1"/>
          </p:cNvSpPr>
          <p:nvPr>
            <p:ph type="sldNum"/>
          </p:nvPr>
        </p:nvSpPr>
        <p:spPr bwMode="auto">
          <a:xfrm>
            <a:off x="7924800" y="6356350"/>
            <a:ext cx="760413" cy="36353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69B1D750-5E28-4A0B-8837-EB026131A925}" type="slidenum">
              <a:rPr lang="sl-SI" altLang="sl-SI"/>
              <a:pPr/>
              <a:t>‹#›</a:t>
            </a:fld>
            <a:endParaRPr lang="sl-SI" altLang="sl-SI"/>
          </a:p>
        </p:txBody>
      </p:sp>
      <p:grpSp>
        <p:nvGrpSpPr>
          <p:cNvPr id="1033" name="Group 8">
            <a:extLst>
              <a:ext uri="{FF2B5EF4-FFF2-40B4-BE49-F238E27FC236}">
                <a16:creationId xmlns:a16="http://schemas.microsoft.com/office/drawing/2014/main" id="{98EFAECB-3848-4511-9A5B-D36E1BA2C92A}"/>
              </a:ext>
            </a:extLst>
          </p:cNvPr>
          <p:cNvGrpSpPr>
            <a:grpSpLocks/>
          </p:cNvGrpSpPr>
          <p:nvPr/>
        </p:nvGrpSpPr>
        <p:grpSpPr bwMode="auto">
          <a:xfrm>
            <a:off x="-19050" y="203200"/>
            <a:ext cx="9178925" cy="646113"/>
            <a:chOff x="-12" y="128"/>
            <a:chExt cx="5782" cy="407"/>
          </a:xfrm>
        </p:grpSpPr>
        <p:grpSp>
          <p:nvGrpSpPr>
            <p:cNvPr id="1034" name="Group 9">
              <a:extLst>
                <a:ext uri="{FF2B5EF4-FFF2-40B4-BE49-F238E27FC236}">
                  <a16:creationId xmlns:a16="http://schemas.microsoft.com/office/drawing/2014/main" id="{80E53409-D651-469D-879E-948C94012337}"/>
                </a:ext>
              </a:extLst>
            </p:cNvPr>
            <p:cNvGrpSpPr>
              <a:grpSpLocks/>
            </p:cNvGrpSpPr>
            <p:nvPr/>
          </p:nvGrpSpPr>
          <p:grpSpPr bwMode="auto">
            <a:xfrm>
              <a:off x="-12" y="128"/>
              <a:ext cx="5771" cy="407"/>
              <a:chOff x="-12" y="128"/>
              <a:chExt cx="5771" cy="407"/>
            </a:xfrm>
          </p:grpSpPr>
          <p:pic>
            <p:nvPicPr>
              <p:cNvPr id="3" name="Picture 10">
                <a:extLst>
                  <a:ext uri="{FF2B5EF4-FFF2-40B4-BE49-F238E27FC236}">
                    <a16:creationId xmlns:a16="http://schemas.microsoft.com/office/drawing/2014/main" id="{687261A5-C681-4D6C-A461-C2E5D40D587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 y="128"/>
                <a:ext cx="5757"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Text Box 11">
                <a:extLst>
                  <a:ext uri="{FF2B5EF4-FFF2-40B4-BE49-F238E27FC236}">
                    <a16:creationId xmlns:a16="http://schemas.microsoft.com/office/drawing/2014/main" id="{10C37A1C-E351-4AA3-99EC-57AF329F8491}"/>
                  </a:ext>
                </a:extLst>
              </p:cNvPr>
              <p:cNvSpPr txBox="1">
                <a:spLocks noChangeArrowheads="1"/>
              </p:cNvSpPr>
              <p:nvPr/>
            </p:nvSpPr>
            <p:spPr bwMode="auto">
              <a:xfrm rot="21420000">
                <a:off x="-12" y="302"/>
                <a:ext cx="1" cy="1"/>
              </a:xfrm>
              <a:prstGeom prst="rect">
                <a:avLst/>
              </a:prstGeom>
              <a:noFill/>
              <a:ln w="9525">
                <a:noFill/>
                <a:round/>
                <a:headEnd/>
                <a:tailEnd/>
              </a:ln>
              <a:effectLst/>
            </p:spPr>
            <p:txBody>
              <a:bodyPr wrap="none" anchor="ctr"/>
              <a:lstStyle/>
              <a:p>
                <a:pPr>
                  <a:buFont typeface="Times New Roman" pitchFamily="16" charset="0"/>
                  <a:buNone/>
                  <a:defRPr/>
                </a:pPr>
                <a:endParaRPr lang="en-US">
                  <a:latin typeface="Arial" charset="0"/>
                </a:endParaRPr>
              </a:p>
            </p:txBody>
          </p:sp>
        </p:grpSp>
        <p:grpSp>
          <p:nvGrpSpPr>
            <p:cNvPr id="1035" name="Group 12">
              <a:extLst>
                <a:ext uri="{FF2B5EF4-FFF2-40B4-BE49-F238E27FC236}">
                  <a16:creationId xmlns:a16="http://schemas.microsoft.com/office/drawing/2014/main" id="{1A52DACC-1017-4D9C-81A3-8171162278A1}"/>
                </a:ext>
              </a:extLst>
            </p:cNvPr>
            <p:cNvGrpSpPr>
              <a:grpSpLocks/>
            </p:cNvGrpSpPr>
            <p:nvPr/>
          </p:nvGrpSpPr>
          <p:grpSpPr bwMode="auto">
            <a:xfrm>
              <a:off x="-12" y="156"/>
              <a:ext cx="5782" cy="353"/>
              <a:chOff x="-12" y="156"/>
              <a:chExt cx="5782" cy="353"/>
            </a:xfrm>
          </p:grpSpPr>
          <p:pic>
            <p:nvPicPr>
              <p:cNvPr id="1036" name="Picture 13">
                <a:extLst>
                  <a:ext uri="{FF2B5EF4-FFF2-40B4-BE49-F238E27FC236}">
                    <a16:creationId xmlns:a16="http://schemas.microsoft.com/office/drawing/2014/main" id="{DE1F4DF8-20E3-4A8A-9347-2FD421B643B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 y="156"/>
                <a:ext cx="5773"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38" name="Text Box 14">
                <a:extLst>
                  <a:ext uri="{FF2B5EF4-FFF2-40B4-BE49-F238E27FC236}">
                    <a16:creationId xmlns:a16="http://schemas.microsoft.com/office/drawing/2014/main" id="{41ABE20B-A36D-418A-9C91-C31976EB419D}"/>
                  </a:ext>
                </a:extLst>
              </p:cNvPr>
              <p:cNvSpPr txBox="1">
                <a:spLocks noChangeArrowheads="1"/>
              </p:cNvSpPr>
              <p:nvPr/>
            </p:nvSpPr>
            <p:spPr bwMode="auto">
              <a:xfrm rot="21420000">
                <a:off x="-12" y="330"/>
                <a:ext cx="1" cy="1"/>
              </a:xfrm>
              <a:prstGeom prst="rect">
                <a:avLst/>
              </a:prstGeom>
              <a:noFill/>
              <a:ln w="9525">
                <a:noFill/>
                <a:round/>
                <a:headEnd/>
                <a:tailEnd/>
              </a:ln>
              <a:effectLst/>
            </p:spPr>
            <p:txBody>
              <a:bodyPr wrap="none" anchor="ctr"/>
              <a:lstStyle/>
              <a:p>
                <a:pPr>
                  <a:buFont typeface="Times New Roman" pitchFamily="16" charset="0"/>
                  <a:buNone/>
                  <a:defRPr/>
                </a:pPr>
                <a:endParaRPr lang="en-US">
                  <a:latin typeface="Arial" charset="0"/>
                </a:endParaRPr>
              </a:p>
            </p:txBody>
          </p:sp>
        </p:grpSp>
      </p:gr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Calibri" pitchFamily="32" charset="0"/>
          <a:ea typeface="DejaVu Sans" charset="0"/>
          <a:cs typeface="DejaVu Sans" charset="0"/>
        </a:defRPr>
      </a:lvl2pPr>
      <a:lvl3pPr algn="l" defTabSz="457200"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Calibri" pitchFamily="32" charset="0"/>
          <a:ea typeface="DejaVu Sans" charset="0"/>
          <a:cs typeface="DejaVu Sans" charset="0"/>
        </a:defRPr>
      </a:lvl3pPr>
      <a:lvl4pPr algn="l" defTabSz="457200"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Calibri" pitchFamily="32" charset="0"/>
          <a:ea typeface="DejaVu Sans" charset="0"/>
          <a:cs typeface="DejaVu Sans" charset="0"/>
        </a:defRPr>
      </a:lvl4pPr>
      <a:lvl5pPr algn="l" defTabSz="457200"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Calibri" pitchFamily="32" charset="0"/>
          <a:ea typeface="DejaVu Sans" charset="0"/>
          <a:cs typeface="DejaVu Sans"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5000">
          <a:solidFill>
            <a:srgbClr val="04617B"/>
          </a:solidFill>
          <a:latin typeface="Calibri" pitchFamily="32" charset="0"/>
          <a:ea typeface="DejaVu Sans" charset="0"/>
          <a:cs typeface="DejaVu Sans"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5000">
          <a:solidFill>
            <a:srgbClr val="04617B"/>
          </a:solidFill>
          <a:latin typeface="Calibri" pitchFamily="32" charset="0"/>
          <a:ea typeface="DejaVu Sans" charset="0"/>
          <a:cs typeface="DejaVu Sans"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5000">
          <a:solidFill>
            <a:srgbClr val="04617B"/>
          </a:solidFill>
          <a:latin typeface="Calibri" pitchFamily="32" charset="0"/>
          <a:ea typeface="DejaVu Sans" charset="0"/>
          <a:cs typeface="DejaVu Sans"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5000">
          <a:solidFill>
            <a:srgbClr val="04617B"/>
          </a:solidFill>
          <a:latin typeface="Calibri" pitchFamily="32" charset="0"/>
          <a:ea typeface="DejaVu Sans" charset="0"/>
          <a:cs typeface="DejaVu Sans" charset="0"/>
        </a:defRPr>
      </a:lvl9pPr>
    </p:titleStyle>
    <p:bodyStyle>
      <a:lvl1pPr marL="342900" indent="-342900" algn="l" defTabSz="457200" rtl="0" eaLnBrk="0" fontAlgn="base" hangingPunct="0">
        <a:spcBef>
          <a:spcPts val="650"/>
        </a:spcBef>
        <a:spcAft>
          <a:spcPct val="0"/>
        </a:spcAft>
        <a:buClr>
          <a:srgbClr val="000000"/>
        </a:buClr>
        <a:buSzPct val="100000"/>
        <a:buFont typeface="Times New Roman" panose="02020603050405020304" pitchFamily="18" charset="0"/>
        <a:defRPr sz="26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2pPr>
      <a:lvl3pPr marL="1143000" indent="-228600" algn="l" defTabSz="457200" rtl="0" eaLnBrk="0" fontAlgn="base" hangingPunct="0">
        <a:spcBef>
          <a:spcPts val="525"/>
        </a:spcBef>
        <a:spcAft>
          <a:spcPct val="0"/>
        </a:spcAft>
        <a:buClr>
          <a:srgbClr val="000000"/>
        </a:buClr>
        <a:buSzPct val="100000"/>
        <a:buFont typeface="Times New Roman" panose="02020603050405020304" pitchFamily="18" charset="0"/>
        <a:defRPr sz="21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zdruzenje-manager.si/storage/2961/Mercator%20logo%201%20RGB.jpg" TargetMode="External"/><Relationship Id="rId7" Type="http://schemas.openxmlformats.org/officeDocument/2006/relationships/hyperlink" Target="http://images.google.si/imgres?imgurl=http://www.leo-klub.si/images/tus%2520(WinCE).jpg&amp;imgrefurl=http://www.leo-klub.si/tx_ac.htm&amp;usg=__MLzdpjfjq1DahlWVpJZRmSbwnCU=&amp;h=320&amp;w=320&amp;sz=23&amp;hl=sl&amp;start=4&amp;um=1&amp;tbnid=xiRfIvUO2Bq1EM:&amp;tbnh=118&amp;tbnw=118&amp;prev=/images%3Fq%3Dtu%25C5%25A1%26hl%3Dsl%26um%3D1" TargetMode="External"/><Relationship Id="rId12"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hyperlink" Target="http://images.google.si/imgres?imgurl=http://users.skynet.be/sky39402/Images/lidl.gif&amp;imgrefurl=http://users.skynet.be/sky39402/germany.htm&amp;usg=__DdNvfiBGF7UaINW1K-c3BHncyYQ=&amp;h=308&amp;w=310&amp;sz=11&amp;hl=sl&amp;start=1&amp;um=1&amp;tbnid=Rqc6LfyvSorLrM:&amp;tbnh=116&amp;tbnw=117&amp;prev=/images%3Fq%3Dlidl%26hl%3Dsl%26um%3D1" TargetMode="External"/><Relationship Id="rId5" Type="http://schemas.openxmlformats.org/officeDocument/2006/relationships/hyperlink" Target="http://images.google.si/imgres?imgurl=http://www.whalecottage.com/blog/wp-content/uploads/2008/12/spar.jpg&amp;imgrefurl=http://www.whalecottage.com/blog/tag/sweet-sour-service-award/&amp;usg=__bN0uxsAW_T10nMyz09_oBcqzuss=&amp;h=376&amp;w=315&amp;sz=16&amp;hl=sl&amp;start=1&amp;um=1&amp;tbnid=kXtanqTlEXp_eM:&amp;tbnh=122&amp;tbnw=102&amp;prev=/images%3Fq%3Dspar%26hl%3Dsl%26um%3D1" TargetMode="External"/><Relationship Id="rId10" Type="http://schemas.openxmlformats.org/officeDocument/2006/relationships/image" Target="../media/image7.jpeg"/><Relationship Id="rId4" Type="http://schemas.openxmlformats.org/officeDocument/2006/relationships/image" Target="../media/image4.jpeg"/><Relationship Id="rId9" Type="http://schemas.openxmlformats.org/officeDocument/2006/relationships/hyperlink" Target="http://images.google.si/imgres?imgurl=http://www.delo.si/assets/media/picture/iman/2005_07/sz5_hofer.jpg&amp;imgrefurl=http://www.delo.si/clanek/o76871&amp;usg=__sUe7XylA4UgVfu9vMbJbuVTDXio=&amp;h=400&amp;w=331&amp;sz=19&amp;hl=sl&amp;start=1&amp;um=1&amp;tbnid=NWf1zGhLAOipCM:&amp;tbnh=124&amp;tbnw=103&amp;prev=/images%3Fq%3Dhofer%26hl%3Dsl%26um%3D1"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1.jpeg"/><Relationship Id="rId3" Type="http://schemas.openxmlformats.org/officeDocument/2006/relationships/image" Target="../media/image26.jpeg"/><Relationship Id="rId7" Type="http://schemas.openxmlformats.org/officeDocument/2006/relationships/image" Target="../media/image16.jpeg"/><Relationship Id="rId12"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22.jpeg"/><Relationship Id="rId5" Type="http://schemas.openxmlformats.org/officeDocument/2006/relationships/image" Target="../media/image18.jpeg"/><Relationship Id="rId10" Type="http://schemas.openxmlformats.org/officeDocument/2006/relationships/image" Target="../media/image20.jpeg"/><Relationship Id="rId4" Type="http://schemas.openxmlformats.org/officeDocument/2006/relationships/image" Target="../media/image15.jpeg"/><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2.xml"/><Relationship Id="rId6" Type="http://schemas.openxmlformats.org/officeDocument/2006/relationships/image" Target="../media/image32.gif"/><Relationship Id="rId5" Type="http://schemas.openxmlformats.org/officeDocument/2006/relationships/image" Target="../media/image31.jpeg"/><Relationship Id="rId4" Type="http://schemas.openxmlformats.org/officeDocument/2006/relationships/image" Target="../media/image30.gif"/></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1.jpeg"/><Relationship Id="rId3" Type="http://schemas.openxmlformats.org/officeDocument/2006/relationships/image" Target="../media/image6.jpeg"/><Relationship Id="rId7" Type="http://schemas.openxmlformats.org/officeDocument/2006/relationships/image" Target="../media/image16.jpeg"/><Relationship Id="rId12"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22.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8.jpeg"/><Relationship Id="rId9"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1.jpeg"/><Relationship Id="rId3" Type="http://schemas.openxmlformats.org/officeDocument/2006/relationships/image" Target="../media/image8.jpeg"/><Relationship Id="rId7" Type="http://schemas.openxmlformats.org/officeDocument/2006/relationships/image" Target="../media/image16.jpeg"/><Relationship Id="rId12"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22.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8.jpeg"/><Relationship Id="rId9"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1.jpeg"/><Relationship Id="rId3" Type="http://schemas.openxmlformats.org/officeDocument/2006/relationships/image" Target="../media/image38.jpeg"/><Relationship Id="rId7" Type="http://schemas.openxmlformats.org/officeDocument/2006/relationships/image" Target="../media/image16.jpeg"/><Relationship Id="rId12"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22.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8.jpeg"/><Relationship Id="rId9"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a:extLst>
              <a:ext uri="{FF2B5EF4-FFF2-40B4-BE49-F238E27FC236}">
                <a16:creationId xmlns:a16="http://schemas.microsoft.com/office/drawing/2014/main" id="{4325EEA7-0712-4E5E-990A-E015887BBAFA}"/>
              </a:ext>
            </a:extLst>
          </p:cNvPr>
          <p:cNvSpPr txBox="1">
            <a:spLocks noChangeArrowheads="1"/>
          </p:cNvSpPr>
          <p:nvPr/>
        </p:nvSpPr>
        <p:spPr bwMode="auto">
          <a:xfrm>
            <a:off x="571500" y="654050"/>
            <a:ext cx="822960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9pPr>
          </a:lstStyle>
          <a:p>
            <a:pPr algn="ctr" eaLnBrk="1" hangingPunct="1"/>
            <a:r>
              <a:rPr lang="sl-SI" altLang="sl-SI" sz="4500" b="1">
                <a:solidFill>
                  <a:srgbClr val="002060"/>
                </a:solidFill>
                <a:latin typeface="Tempus Sans ITC" panose="04020404030D07020202" pitchFamily="82" charset="0"/>
              </a:rPr>
              <a:t>RAZISKAVA NABAVNEGA TRGA</a:t>
            </a:r>
          </a:p>
        </p:txBody>
      </p:sp>
      <p:sp>
        <p:nvSpPr>
          <p:cNvPr id="2051" name="Text Box 2">
            <a:extLst>
              <a:ext uri="{FF2B5EF4-FFF2-40B4-BE49-F238E27FC236}">
                <a16:creationId xmlns:a16="http://schemas.microsoft.com/office/drawing/2014/main" id="{E5B9FC54-450E-4887-99BC-A21DB5B6768A}"/>
              </a:ext>
            </a:extLst>
          </p:cNvPr>
          <p:cNvSpPr txBox="1">
            <a:spLocks noChangeArrowheads="1"/>
          </p:cNvSpPr>
          <p:nvPr/>
        </p:nvSpPr>
        <p:spPr bwMode="auto">
          <a:xfrm>
            <a:off x="3071813" y="1428750"/>
            <a:ext cx="4429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sl-SI"/>
          </a:p>
        </p:txBody>
      </p:sp>
      <p:pic>
        <p:nvPicPr>
          <p:cNvPr id="6148" name="Picture 4">
            <a:hlinkClick r:id="rId3"/>
            <a:extLst>
              <a:ext uri="{FF2B5EF4-FFF2-40B4-BE49-F238E27FC236}">
                <a16:creationId xmlns:a16="http://schemas.microsoft.com/office/drawing/2014/main" id="{9DDC28DA-25F7-4AB3-8749-8A298DA1C6DD}"/>
              </a:ext>
            </a:extLst>
          </p:cNvPr>
          <p:cNvPicPr>
            <a:picLocks noChangeAspect="1" noChangeArrowheads="1"/>
          </p:cNvPicPr>
          <p:nvPr/>
        </p:nvPicPr>
        <p:blipFill>
          <a:blip r:embed="rId4"/>
          <a:srcRect/>
          <a:stretch>
            <a:fillRect/>
          </a:stretch>
        </p:blipFill>
        <p:spPr bwMode="auto">
          <a:xfrm>
            <a:off x="1785938" y="2786063"/>
            <a:ext cx="1428750" cy="785812"/>
          </a:xfrm>
          <a:prstGeom prst="rect">
            <a:avLst/>
          </a:prstGeom>
          <a:noFill/>
          <a:ln w="9525">
            <a:noFill/>
            <a:round/>
            <a:headEnd/>
            <a:tailEnd/>
          </a:ln>
          <a:effectLst>
            <a:outerShdw dist="139498" dir="2700000" algn="ctr" rotWithShape="0">
              <a:srgbClr val="333333">
                <a:alpha val="65019"/>
              </a:srgbClr>
            </a:outerShdw>
          </a:effectLst>
        </p:spPr>
      </p:pic>
      <p:pic>
        <p:nvPicPr>
          <p:cNvPr id="6149" name="Picture 5">
            <a:hlinkClick r:id="rId5"/>
            <a:extLst>
              <a:ext uri="{FF2B5EF4-FFF2-40B4-BE49-F238E27FC236}">
                <a16:creationId xmlns:a16="http://schemas.microsoft.com/office/drawing/2014/main" id="{1DEE58FA-822F-4773-99DD-9EB4269E1BFA}"/>
              </a:ext>
            </a:extLst>
          </p:cNvPr>
          <p:cNvPicPr>
            <a:picLocks noChangeAspect="1" noChangeArrowheads="1"/>
          </p:cNvPicPr>
          <p:nvPr/>
        </p:nvPicPr>
        <p:blipFill>
          <a:blip r:embed="rId6"/>
          <a:srcRect/>
          <a:stretch>
            <a:fillRect/>
          </a:stretch>
        </p:blipFill>
        <p:spPr bwMode="auto">
          <a:xfrm>
            <a:off x="4429125" y="4786313"/>
            <a:ext cx="971550" cy="1162050"/>
          </a:xfrm>
          <a:prstGeom prst="rect">
            <a:avLst/>
          </a:prstGeom>
          <a:noFill/>
          <a:ln w="9525">
            <a:noFill/>
            <a:round/>
            <a:headEnd/>
            <a:tailEnd/>
          </a:ln>
          <a:effectLst>
            <a:outerShdw dist="139498" dir="2700000" algn="ctr" rotWithShape="0">
              <a:srgbClr val="333333">
                <a:alpha val="65019"/>
              </a:srgbClr>
            </a:outerShdw>
          </a:effectLst>
        </p:spPr>
      </p:pic>
      <p:pic>
        <p:nvPicPr>
          <p:cNvPr id="6150" name="Picture 6">
            <a:hlinkClick r:id="rId7"/>
            <a:extLst>
              <a:ext uri="{FF2B5EF4-FFF2-40B4-BE49-F238E27FC236}">
                <a16:creationId xmlns:a16="http://schemas.microsoft.com/office/drawing/2014/main" id="{000B3EAC-66EA-456C-BD27-DC365F03AFB5}"/>
              </a:ext>
            </a:extLst>
          </p:cNvPr>
          <p:cNvPicPr>
            <a:picLocks noChangeAspect="1" noChangeArrowheads="1"/>
          </p:cNvPicPr>
          <p:nvPr/>
        </p:nvPicPr>
        <p:blipFill>
          <a:blip r:embed="rId8"/>
          <a:srcRect/>
          <a:stretch>
            <a:fillRect/>
          </a:stretch>
        </p:blipFill>
        <p:spPr bwMode="auto">
          <a:xfrm>
            <a:off x="4214813" y="2643188"/>
            <a:ext cx="1123950" cy="1123950"/>
          </a:xfrm>
          <a:prstGeom prst="rect">
            <a:avLst/>
          </a:prstGeom>
          <a:noFill/>
          <a:ln w="9525">
            <a:noFill/>
            <a:round/>
            <a:headEnd/>
            <a:tailEnd/>
          </a:ln>
          <a:effectLst>
            <a:outerShdw dist="139498" dir="2700000" algn="ctr" rotWithShape="0">
              <a:srgbClr val="333333">
                <a:alpha val="65019"/>
              </a:srgbClr>
            </a:outerShdw>
          </a:effectLst>
        </p:spPr>
      </p:pic>
      <p:pic>
        <p:nvPicPr>
          <p:cNvPr id="6151" name="Picture 7">
            <a:hlinkClick r:id="rId9"/>
            <a:extLst>
              <a:ext uri="{FF2B5EF4-FFF2-40B4-BE49-F238E27FC236}">
                <a16:creationId xmlns:a16="http://schemas.microsoft.com/office/drawing/2014/main" id="{25E20BCD-AD36-4BAD-9470-E58E3BEBEF39}"/>
              </a:ext>
            </a:extLst>
          </p:cNvPr>
          <p:cNvPicPr>
            <a:picLocks noChangeAspect="1" noChangeArrowheads="1"/>
          </p:cNvPicPr>
          <p:nvPr/>
        </p:nvPicPr>
        <p:blipFill>
          <a:blip r:embed="rId10"/>
          <a:srcRect/>
          <a:stretch>
            <a:fillRect/>
          </a:stretch>
        </p:blipFill>
        <p:spPr bwMode="auto">
          <a:xfrm>
            <a:off x="6286500" y="3071813"/>
            <a:ext cx="981075" cy="1181100"/>
          </a:xfrm>
          <a:prstGeom prst="rect">
            <a:avLst/>
          </a:prstGeom>
          <a:noFill/>
          <a:ln w="9525">
            <a:noFill/>
            <a:round/>
            <a:headEnd/>
            <a:tailEnd/>
          </a:ln>
          <a:effectLst>
            <a:outerShdw dist="139498" dir="2700000" algn="ctr" rotWithShape="0">
              <a:srgbClr val="333333">
                <a:alpha val="65019"/>
              </a:srgbClr>
            </a:outerShdw>
          </a:effectLst>
        </p:spPr>
      </p:pic>
      <p:pic>
        <p:nvPicPr>
          <p:cNvPr id="6152" name="Picture 8">
            <a:hlinkClick r:id="rId11"/>
            <a:extLst>
              <a:ext uri="{FF2B5EF4-FFF2-40B4-BE49-F238E27FC236}">
                <a16:creationId xmlns:a16="http://schemas.microsoft.com/office/drawing/2014/main" id="{D959953E-D94C-4AD2-91A4-C51791427913}"/>
              </a:ext>
            </a:extLst>
          </p:cNvPr>
          <p:cNvPicPr>
            <a:picLocks noChangeAspect="1" noChangeArrowheads="1"/>
          </p:cNvPicPr>
          <p:nvPr/>
        </p:nvPicPr>
        <p:blipFill>
          <a:blip r:embed="rId12"/>
          <a:srcRect/>
          <a:stretch>
            <a:fillRect/>
          </a:stretch>
        </p:blipFill>
        <p:spPr bwMode="auto">
          <a:xfrm>
            <a:off x="1785938" y="4572000"/>
            <a:ext cx="1114425" cy="1104900"/>
          </a:xfrm>
          <a:prstGeom prst="rect">
            <a:avLst/>
          </a:prstGeom>
          <a:noFill/>
          <a:ln w="9525">
            <a:noFill/>
            <a:round/>
            <a:headEnd/>
            <a:tailEnd/>
          </a:ln>
          <a:effectLst>
            <a:outerShdw dist="139498" dir="2700000" algn="ctr" rotWithShape="0">
              <a:srgbClr val="333333">
                <a:alpha val="65019"/>
              </a:srgbClr>
            </a:outerShdw>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a:extLst>
              <a:ext uri="{FF2B5EF4-FFF2-40B4-BE49-F238E27FC236}">
                <a16:creationId xmlns:a16="http://schemas.microsoft.com/office/drawing/2014/main" id="{C408D89C-29F8-4069-9B1F-FA1140B5F2B6}"/>
              </a:ext>
            </a:extLst>
          </p:cNvPr>
          <p:cNvSpPr txBox="1">
            <a:spLocks noChangeArrowheads="1"/>
          </p:cNvSpPr>
          <p:nvPr/>
        </p:nvSpPr>
        <p:spPr bwMode="auto">
          <a:xfrm>
            <a:off x="468313" y="188913"/>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9pPr>
          </a:lstStyle>
          <a:p>
            <a:pPr algn="ctr" eaLnBrk="1" hangingPunct="1"/>
            <a:r>
              <a:rPr lang="sl-SI" altLang="sl-SI" sz="5000">
                <a:solidFill>
                  <a:schemeClr val="tx1"/>
                </a:solidFill>
                <a:latin typeface="Tempus Sans ITC" panose="04020404030D07020202" pitchFamily="82" charset="0"/>
              </a:rPr>
              <a:t>SPAR</a:t>
            </a:r>
          </a:p>
        </p:txBody>
      </p:sp>
      <p:graphicFrame>
        <p:nvGraphicFramePr>
          <p:cNvPr id="15362" name="Group 2">
            <a:extLst>
              <a:ext uri="{FF2B5EF4-FFF2-40B4-BE49-F238E27FC236}">
                <a16:creationId xmlns:a16="http://schemas.microsoft.com/office/drawing/2014/main" id="{5A5885E6-D5B4-4F76-B62F-DA0B597DCFE6}"/>
              </a:ext>
            </a:extLst>
          </p:cNvPr>
          <p:cNvGraphicFramePr>
            <a:graphicFrameLocks noGrp="1"/>
          </p:cNvGraphicFramePr>
          <p:nvPr/>
        </p:nvGraphicFramePr>
        <p:xfrm>
          <a:off x="468313" y="1484313"/>
          <a:ext cx="8231187" cy="5176837"/>
        </p:xfrm>
        <a:graphic>
          <a:graphicData uri="http://schemas.openxmlformats.org/drawingml/2006/table">
            <a:tbl>
              <a:tblPr/>
              <a:tblGrid>
                <a:gridCol w="3527425">
                  <a:extLst>
                    <a:ext uri="{9D8B030D-6E8A-4147-A177-3AD203B41FA5}">
                      <a16:colId xmlns:a16="http://schemas.microsoft.com/office/drawing/2014/main" val="1718476487"/>
                    </a:ext>
                  </a:extLst>
                </a:gridCol>
                <a:gridCol w="1801812">
                  <a:extLst>
                    <a:ext uri="{9D8B030D-6E8A-4147-A177-3AD203B41FA5}">
                      <a16:colId xmlns:a16="http://schemas.microsoft.com/office/drawing/2014/main" val="1779127445"/>
                    </a:ext>
                  </a:extLst>
                </a:gridCol>
                <a:gridCol w="2901950">
                  <a:extLst>
                    <a:ext uri="{9D8B030D-6E8A-4147-A177-3AD203B41FA5}">
                      <a16:colId xmlns:a16="http://schemas.microsoft.com/office/drawing/2014/main" val="2937375260"/>
                    </a:ext>
                  </a:extLst>
                </a:gridCol>
              </a:tblGrid>
              <a:tr h="7032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chemeClr val="tx1"/>
                          </a:solidFill>
                          <a:effectLst/>
                          <a:latin typeface="Tempus Sans ITC" panose="04020404030D07020202" pitchFamily="82" charset="0"/>
                        </a:rPr>
                        <a:t>IZDELEK</a:t>
                      </a:r>
                    </a:p>
                  </a:txBody>
                  <a:tcPr marT="7560"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CENA (za 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NABAVNA VREDNOST</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0544585"/>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chemeClr val="tx1"/>
                          </a:solidFill>
                          <a:effectLst/>
                          <a:latin typeface="Tempus Sans ITC" panose="04020404030D07020202" pitchFamily="82" charset="0"/>
                        </a:rPr>
                        <a:t>LIMONE, 1500kg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0,99 €/kg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1.485€</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0164588"/>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chemeClr val="tx1"/>
                          </a:solidFill>
                          <a:effectLst/>
                          <a:latin typeface="Tempus Sans ITC" panose="04020404030D07020202" pitchFamily="82" charset="0"/>
                        </a:rPr>
                        <a:t>POMARANČE, 1500kg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0, 99 €/kg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1.485€</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6167301"/>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chemeClr val="tx1"/>
                          </a:solidFill>
                          <a:effectLst/>
                          <a:latin typeface="Tempus Sans ITC" panose="04020404030D07020202" pitchFamily="82" charset="0"/>
                        </a:rPr>
                        <a:t>BANANE, 1500kg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1,39 €/kg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2.085€</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5634855"/>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chemeClr val="tx1"/>
                          </a:solidFill>
                          <a:effectLst/>
                          <a:latin typeface="Tempus Sans ITC" panose="04020404030D07020202" pitchFamily="82" charset="0"/>
                        </a:rPr>
                        <a:t>JABOLKA, 500 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0,99 €/kg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495€</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0191335"/>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chemeClr val="tx1"/>
                          </a:solidFill>
                          <a:effectLst/>
                          <a:latin typeface="Tempus Sans ITC" panose="04020404030D07020202" pitchFamily="82" charset="0"/>
                        </a:rPr>
                        <a:t> ANANAS,500kg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1,59 €/kg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795€</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434881"/>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chemeClr val="tx1"/>
                          </a:solidFill>
                          <a:effectLst/>
                          <a:latin typeface="Tempus Sans ITC" panose="04020404030D07020202" pitchFamily="82" charset="0"/>
                        </a:rPr>
                        <a:t>SUHE SLIVE, 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5,00 €/kg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2.500€</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1581656"/>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chemeClr val="tx1"/>
                          </a:solidFill>
                          <a:effectLst/>
                          <a:latin typeface="Tempus Sans ITC" panose="04020404030D07020202" pitchFamily="82" charset="0"/>
                        </a:rPr>
                        <a:t>SUHE MARELICE, 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5,16 €/kg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2580 €</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78336039"/>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chemeClr val="tx1"/>
                          </a:solidFill>
                          <a:effectLst/>
                          <a:latin typeface="Tempus Sans ITC" panose="04020404030D07020202" pitchFamily="82" charset="0"/>
                        </a:rPr>
                        <a:t>ARAŠIDI,1500kg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3,38 €/kg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5.070€</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14371571"/>
                  </a:ext>
                </a:extLst>
              </a:tr>
              <a:tr h="642938">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chemeClr val="tx1"/>
                          </a:solidFill>
                          <a:effectLst/>
                          <a:latin typeface="Tempus Sans ITC" panose="04020404030D07020202" pitchFamily="82" charset="0"/>
                        </a:rPr>
                        <a:t>OREHOVA JEDRCA, 1500kg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9,00 €/kg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13.500€</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45505695"/>
                  </a:ext>
                </a:extLst>
              </a:tr>
              <a:tr h="642938">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chemeClr val="tx1"/>
                          </a:solidFill>
                          <a:effectLst/>
                          <a:latin typeface="Tempus Sans ITC" panose="04020404030D07020202" pitchFamily="82" charset="0"/>
                        </a:rPr>
                        <a:t>MANDLJEVA JEDRCA, 1500kg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14,30 €/kg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21.450 €</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31573832"/>
                  </a:ext>
                </a:extLst>
              </a:tr>
            </a:tbl>
          </a:graphicData>
        </a:graphic>
      </p:graphicFrame>
      <p:pic>
        <p:nvPicPr>
          <p:cNvPr id="11317" name="Picture 116">
            <a:extLst>
              <a:ext uri="{FF2B5EF4-FFF2-40B4-BE49-F238E27FC236}">
                <a16:creationId xmlns:a16="http://schemas.microsoft.com/office/drawing/2014/main" id="{0C5E08BD-A198-421E-952B-69DB79EBC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333375"/>
            <a:ext cx="647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318" name="Picture 117">
            <a:extLst>
              <a:ext uri="{FF2B5EF4-FFF2-40B4-BE49-F238E27FC236}">
                <a16:creationId xmlns:a16="http://schemas.microsoft.com/office/drawing/2014/main" id="{86E0EE57-9C80-4CC0-A4CC-B574E754A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60350"/>
            <a:ext cx="647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319" name="Picture 118">
            <a:extLst>
              <a:ext uri="{FF2B5EF4-FFF2-40B4-BE49-F238E27FC236}">
                <a16:creationId xmlns:a16="http://schemas.microsoft.com/office/drawing/2014/main" id="{21FCB7D1-332F-4847-BC1C-34D27C0A95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63" y="2643188"/>
            <a:ext cx="4794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320" name="Picture 119">
            <a:extLst>
              <a:ext uri="{FF2B5EF4-FFF2-40B4-BE49-F238E27FC236}">
                <a16:creationId xmlns:a16="http://schemas.microsoft.com/office/drawing/2014/main" id="{52E2B89A-EFD9-4FA0-9F9B-D0B282D3B0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3188" y="2214563"/>
            <a:ext cx="488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321" name="Picture 120">
            <a:extLst>
              <a:ext uri="{FF2B5EF4-FFF2-40B4-BE49-F238E27FC236}">
                <a16:creationId xmlns:a16="http://schemas.microsoft.com/office/drawing/2014/main" id="{F4DE60DF-F8BA-4B9D-815A-5A8C7303CF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4625" y="3000375"/>
            <a:ext cx="3413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322" name="Picture 121">
            <a:extLst>
              <a:ext uri="{FF2B5EF4-FFF2-40B4-BE49-F238E27FC236}">
                <a16:creationId xmlns:a16="http://schemas.microsoft.com/office/drawing/2014/main" id="{787377A9-D052-438B-A5FE-7F403BDEC2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3250" y="3357563"/>
            <a:ext cx="3603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323" name="Picture 122">
            <a:extLst>
              <a:ext uri="{FF2B5EF4-FFF2-40B4-BE49-F238E27FC236}">
                <a16:creationId xmlns:a16="http://schemas.microsoft.com/office/drawing/2014/main" id="{CBF11ACA-0389-44A2-A412-360A5DF9EF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3313" y="3786188"/>
            <a:ext cx="285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324" name="Picture 123">
            <a:extLst>
              <a:ext uri="{FF2B5EF4-FFF2-40B4-BE49-F238E27FC236}">
                <a16:creationId xmlns:a16="http://schemas.microsoft.com/office/drawing/2014/main" id="{8AD9000B-4988-4D01-A53C-6D7216913D4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8938" y="4214813"/>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325" name="Picture 124">
            <a:extLst>
              <a:ext uri="{FF2B5EF4-FFF2-40B4-BE49-F238E27FC236}">
                <a16:creationId xmlns:a16="http://schemas.microsoft.com/office/drawing/2014/main" id="{3BC38EB9-B5AE-4761-BB83-41F43A77B6B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43313" y="4643438"/>
            <a:ext cx="3603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326" name="Picture 125">
            <a:extLst>
              <a:ext uri="{FF2B5EF4-FFF2-40B4-BE49-F238E27FC236}">
                <a16:creationId xmlns:a16="http://schemas.microsoft.com/office/drawing/2014/main" id="{EA7D5313-D923-42ED-BC31-2A5ED07C190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14625" y="5000625"/>
            <a:ext cx="5969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327" name="Picture 126">
            <a:extLst>
              <a:ext uri="{FF2B5EF4-FFF2-40B4-BE49-F238E27FC236}">
                <a16:creationId xmlns:a16="http://schemas.microsoft.com/office/drawing/2014/main" id="{34C4908F-DAD4-4B5A-9FC2-CD1633D4B81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5572125"/>
            <a:ext cx="482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328" name="Picture 127">
            <a:extLst>
              <a:ext uri="{FF2B5EF4-FFF2-40B4-BE49-F238E27FC236}">
                <a16:creationId xmlns:a16="http://schemas.microsoft.com/office/drawing/2014/main" id="{8D39C3CB-4443-48F6-815A-DFE49766102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43313" y="6143625"/>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A0EA837-B65B-4E0E-834B-F82E9EF4877B}"/>
              </a:ext>
            </a:extLst>
          </p:cNvPr>
          <p:cNvSpPr>
            <a:spLocks noGrp="1"/>
          </p:cNvSpPr>
          <p:nvPr>
            <p:ph type="title"/>
          </p:nvPr>
        </p:nvSpPr>
        <p:spPr>
          <a:xfrm>
            <a:off x="457200" y="276225"/>
            <a:ext cx="8228013" cy="1152525"/>
          </a:xfrm>
        </p:spPr>
        <p:txBody>
          <a:bodyPr/>
          <a:lstStyle/>
          <a:p>
            <a:pPr algn="ctr"/>
            <a:r>
              <a:rPr lang="sl-SI" altLang="sl-SI">
                <a:solidFill>
                  <a:schemeClr val="tx1"/>
                </a:solidFill>
                <a:latin typeface="Tempus Sans ITC" panose="04020404030D07020202" pitchFamily="82" charset="0"/>
              </a:rPr>
              <a:t>TUŠ</a:t>
            </a:r>
            <a:endParaRPr lang="en-US" altLang="sl-SI">
              <a:solidFill>
                <a:schemeClr val="tx1"/>
              </a:solidFill>
              <a:latin typeface="Tempus Sans ITC" panose="04020404030D07020202" pitchFamily="82" charset="0"/>
            </a:endParaRPr>
          </a:p>
        </p:txBody>
      </p:sp>
      <p:pic>
        <p:nvPicPr>
          <p:cNvPr id="4" name="Picture 3" descr="tus.bmp">
            <a:extLst>
              <a:ext uri="{FF2B5EF4-FFF2-40B4-BE49-F238E27FC236}">
                <a16:creationId xmlns:a16="http://schemas.microsoft.com/office/drawing/2014/main" id="{F16A40F7-5AFA-4F70-A3E8-CF84367BBFEC}"/>
              </a:ext>
            </a:extLst>
          </p:cNvPr>
          <p:cNvPicPr>
            <a:picLocks noChangeAspect="1"/>
          </p:cNvPicPr>
          <p:nvPr/>
        </p:nvPicPr>
        <p:blipFill>
          <a:blip r:embed="rId2">
            <a:lum/>
          </a:blip>
          <a:stretch>
            <a:fillRect/>
          </a:stretch>
        </p:blipFill>
        <p:spPr>
          <a:xfrm>
            <a:off x="5143504" y="4500570"/>
            <a:ext cx="3429024" cy="2143140"/>
          </a:xfrm>
          <a:prstGeom prst="rect">
            <a:avLst/>
          </a:prstGeom>
          <a:ln>
            <a:noFill/>
          </a:ln>
          <a:effectLst>
            <a:softEdge rad="112500"/>
          </a:effectLst>
        </p:spPr>
      </p:pic>
      <p:sp>
        <p:nvSpPr>
          <p:cNvPr id="12292" name="Content Placeholder 2">
            <a:extLst>
              <a:ext uri="{FF2B5EF4-FFF2-40B4-BE49-F238E27FC236}">
                <a16:creationId xmlns:a16="http://schemas.microsoft.com/office/drawing/2014/main" id="{FFF888EE-4F53-49CE-B18D-7053A64C6E36}"/>
              </a:ext>
            </a:extLst>
          </p:cNvPr>
          <p:cNvSpPr>
            <a:spLocks noGrp="1"/>
          </p:cNvSpPr>
          <p:nvPr>
            <p:ph idx="1"/>
          </p:nvPr>
        </p:nvSpPr>
        <p:spPr>
          <a:xfrm>
            <a:off x="457200" y="1500188"/>
            <a:ext cx="8228013" cy="3286125"/>
          </a:xfrm>
        </p:spPr>
        <p:txBody>
          <a:bodyPr/>
          <a:lstStyle/>
          <a:p>
            <a:r>
              <a:rPr lang="sl-SI" altLang="sl-SI">
                <a:latin typeface="Tempus Sans ITC" panose="04020404030D07020202" pitchFamily="82" charset="0"/>
              </a:rPr>
              <a:t>    </a:t>
            </a:r>
            <a:r>
              <a:rPr lang="en-US" altLang="sl-SI">
                <a:latin typeface="Tempus Sans ITC" panose="04020404030D07020202" pitchFamily="82" charset="0"/>
              </a:rPr>
              <a:t>Skupina Tuš je iz majhnega lokalnega trgovca kljub vedn</a:t>
            </a:r>
            <a:r>
              <a:rPr lang="sl-SI" altLang="sl-SI">
                <a:latin typeface="Tempus Sans ITC" panose="04020404030D07020202" pitchFamily="82" charset="0"/>
              </a:rPr>
              <a:t>o </a:t>
            </a:r>
            <a:r>
              <a:rPr lang="en-US" altLang="sl-SI">
                <a:latin typeface="Tempus Sans ITC" panose="04020404030D07020202" pitchFamily="82" charset="0"/>
              </a:rPr>
              <a:t>bolj zaostreni konkurenci in kompleksnim spremembam tržišča postala edini slovenski veliki trgovec v svoji panogi. Danes </a:t>
            </a:r>
            <a:r>
              <a:rPr lang="sl-SI" altLang="sl-SI">
                <a:latin typeface="Tempus Sans ITC" panose="04020404030D07020202" pitchFamily="82" charset="0"/>
              </a:rPr>
              <a:t>je</a:t>
            </a:r>
            <a:r>
              <a:rPr lang="en-US" altLang="sl-SI">
                <a:latin typeface="Tempus Sans ITC" panose="04020404030D07020202" pitchFamily="82" charset="0"/>
              </a:rPr>
              <a:t> skupina podjetij, ki je po vseh pomembnih kazalcih popolnoma primerljiva z razvitim evropskim trgom, na mnogih segmentih pa sta </a:t>
            </a:r>
            <a:r>
              <a:rPr lang="sl-SI" altLang="sl-SI">
                <a:latin typeface="Tempus Sans ITC" panose="04020404030D07020202" pitchFamily="82" charset="0"/>
              </a:rPr>
              <a:t>njihova</a:t>
            </a:r>
            <a:r>
              <a:rPr lang="en-US" altLang="sl-SI">
                <a:latin typeface="Tempus Sans ITC" panose="04020404030D07020202" pitchFamily="82" charset="0"/>
              </a:rPr>
              <a:t> produktivnost in učinkovitost celo bistveno večji od evropskega povprečja</a:t>
            </a:r>
            <a:r>
              <a:rPr lang="en-US" altLang="sl-SI"/>
              <a:t>.</a:t>
            </a:r>
            <a:endParaRPr lang="sl-SI" altLang="sl-SI"/>
          </a:p>
          <a:p>
            <a:endParaRPr lang="en-US" altLang="sl-SI"/>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CD75D84-3291-4294-9A67-7A5314F97800}"/>
              </a:ext>
            </a:extLst>
          </p:cNvPr>
          <p:cNvSpPr>
            <a:spLocks noGrp="1"/>
          </p:cNvSpPr>
          <p:nvPr>
            <p:ph type="title"/>
          </p:nvPr>
        </p:nvSpPr>
        <p:spPr/>
        <p:txBody>
          <a:bodyPr/>
          <a:lstStyle/>
          <a:p>
            <a:pPr algn="ctr"/>
            <a:r>
              <a:rPr lang="sl-SI" altLang="sl-SI" sz="4400">
                <a:solidFill>
                  <a:schemeClr val="tx1"/>
                </a:solidFill>
                <a:latin typeface="Tempus Sans ITC" panose="04020404030D07020202" pitchFamily="82" charset="0"/>
              </a:rPr>
              <a:t>PODROČJA RAZISKAVE TRGA</a:t>
            </a:r>
            <a:endParaRPr lang="en-US" altLang="sl-SI" sz="4400">
              <a:solidFill>
                <a:schemeClr val="tx1"/>
              </a:solidFill>
              <a:latin typeface="Tempus Sans ITC" panose="04020404030D07020202" pitchFamily="82" charset="0"/>
            </a:endParaRPr>
          </a:p>
        </p:txBody>
      </p:sp>
      <p:sp>
        <p:nvSpPr>
          <p:cNvPr id="13315" name="Content Placeholder 2">
            <a:extLst>
              <a:ext uri="{FF2B5EF4-FFF2-40B4-BE49-F238E27FC236}">
                <a16:creationId xmlns:a16="http://schemas.microsoft.com/office/drawing/2014/main" id="{05D1BD63-A772-4D0D-878F-0EBDB88D80ED}"/>
              </a:ext>
            </a:extLst>
          </p:cNvPr>
          <p:cNvSpPr>
            <a:spLocks noGrp="1"/>
          </p:cNvSpPr>
          <p:nvPr>
            <p:ph idx="1"/>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sl-SI" sz="2000">
                <a:solidFill>
                  <a:srgbClr val="FF0000"/>
                </a:solidFill>
                <a:latin typeface="Tempus Sans ITC" panose="04020404030D07020202" pitchFamily="82" charset="0"/>
              </a:rPr>
              <a:t>DOBAVNI POGOJI</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sl-SI" sz="2000">
                <a:latin typeface="Tempus Sans ITC" panose="04020404030D07020202" pitchFamily="82" charset="0"/>
              </a:rPr>
              <a:t>- dobavni rok je 3 dni</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sl-SI" sz="2000"/>
              <a:t>-</a:t>
            </a:r>
            <a:r>
              <a:rPr lang="sl-SI" altLang="sl-SI" sz="2000"/>
              <a:t> </a:t>
            </a:r>
            <a:r>
              <a:rPr lang="sl-SI" altLang="sl-SI" sz="2000">
                <a:latin typeface="Tempus Sans ITC" panose="04020404030D07020202" pitchFamily="82" charset="0"/>
              </a:rPr>
              <a:t>dobavni rok velja od trenutka datuma potrditve naročila</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sl-SI" altLang="sl-SI" sz="2000">
              <a:latin typeface="Tempus Sans ITC" panose="04020404030D07020202" pitchFamily="82"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altLang="sl-SI" sz="2000">
                <a:solidFill>
                  <a:srgbClr val="FF0000"/>
                </a:solidFill>
                <a:latin typeface="Tempus Sans ITC" panose="04020404030D07020202" pitchFamily="82" charset="0"/>
              </a:rPr>
              <a:t>PLAČILNI POGOJI</a:t>
            </a:r>
            <a:endParaRPr lang="sl-SI" altLang="sl-SI" sz="2000">
              <a:latin typeface="Tempus Sans ITC" panose="04020404030D07020202" pitchFamily="82"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altLang="sl-SI" sz="2000">
                <a:latin typeface="Tempus Sans ITC" panose="04020404030D07020202" pitchFamily="82" charset="0"/>
              </a:rPr>
              <a:t>-cene  ponudnikov  so v EUR(€) in vključujejo predpisani 8,5% davek na dodano vrednost (DDV).</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sl-SI" altLang="sl-SI" sz="2000">
              <a:latin typeface="Tempus Sans ITC" panose="04020404030D07020202" pitchFamily="8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41024B4-3716-4971-875F-87CE5A377D9B}"/>
              </a:ext>
            </a:extLst>
          </p:cNvPr>
          <p:cNvSpPr>
            <a:spLocks noGrp="1"/>
          </p:cNvSpPr>
          <p:nvPr>
            <p:ph type="title"/>
          </p:nvPr>
        </p:nvSpPr>
        <p:spPr/>
        <p:txBody>
          <a:bodyPr/>
          <a:lstStyle/>
          <a:p>
            <a:pPr algn="ctr"/>
            <a:r>
              <a:rPr lang="sl-SI" altLang="sl-SI">
                <a:solidFill>
                  <a:schemeClr val="tx1"/>
                </a:solidFill>
                <a:latin typeface="Tempus Sans ITC" panose="04020404030D07020202" pitchFamily="82" charset="0"/>
              </a:rPr>
              <a:t>POPUSTI</a:t>
            </a:r>
            <a:endParaRPr lang="en-US" altLang="sl-SI">
              <a:solidFill>
                <a:schemeClr val="tx1"/>
              </a:solidFill>
              <a:latin typeface="Tempus Sans ITC" panose="04020404030D07020202" pitchFamily="82" charset="0"/>
            </a:endParaRPr>
          </a:p>
        </p:txBody>
      </p:sp>
      <p:sp>
        <p:nvSpPr>
          <p:cNvPr id="14339" name="Content Placeholder 2">
            <a:extLst>
              <a:ext uri="{FF2B5EF4-FFF2-40B4-BE49-F238E27FC236}">
                <a16:creationId xmlns:a16="http://schemas.microsoft.com/office/drawing/2014/main" id="{956096FB-7A4E-45DB-8DFA-1B642D88C0CF}"/>
              </a:ext>
            </a:extLst>
          </p:cNvPr>
          <p:cNvSpPr>
            <a:spLocks noGrp="1"/>
          </p:cNvSpPr>
          <p:nvPr>
            <p:ph idx="1"/>
          </p:nvPr>
        </p:nvSpPr>
        <p:spPr>
          <a:xfrm>
            <a:off x="357188" y="1928813"/>
            <a:ext cx="8228012" cy="4387850"/>
          </a:xfrm>
        </p:spPr>
        <p:txBody>
          <a:bodyPr/>
          <a:lstStyle/>
          <a:p>
            <a:r>
              <a:rPr lang="sl-SI" altLang="sl-SI">
                <a:solidFill>
                  <a:srgbClr val="FF0000"/>
                </a:solidFill>
              </a:rPr>
              <a:t>TUŠ KLUB KARTICA</a:t>
            </a:r>
          </a:p>
          <a:p>
            <a:pPr>
              <a:buFont typeface="Arial" panose="020B0604020202020204" pitchFamily="34" charset="0"/>
              <a:buChar char="•"/>
            </a:pPr>
            <a:r>
              <a:rPr lang="sl-SI" altLang="sl-SI"/>
              <a:t>Market</a:t>
            </a:r>
          </a:p>
          <a:p>
            <a:pPr>
              <a:buFont typeface="Arial" panose="020B0604020202020204" pitchFamily="34" charset="0"/>
              <a:buChar char="•"/>
            </a:pPr>
            <a:r>
              <a:rPr lang="sl-SI" altLang="sl-SI"/>
              <a:t>Tuš klub( za imetnike Tuš klub kartice)</a:t>
            </a:r>
          </a:p>
          <a:p>
            <a:pPr>
              <a:buFont typeface="Arial" panose="020B0604020202020204" pitchFamily="34" charset="0"/>
              <a:buChar char="•"/>
            </a:pPr>
            <a:r>
              <a:rPr lang="sl-SI" altLang="sl-SI"/>
              <a:t>Tuš baby klub</a:t>
            </a:r>
          </a:p>
          <a:p>
            <a:pPr>
              <a:buFont typeface="Arial" panose="020B0604020202020204" pitchFamily="34" charset="0"/>
              <a:buChar char="•"/>
            </a:pPr>
            <a:r>
              <a:rPr lang="sl-SI" altLang="sl-SI"/>
              <a:t>Tuš varčujem- najcenejši izdelki</a:t>
            </a:r>
          </a:p>
          <a:p>
            <a:pPr>
              <a:buFont typeface="Arial" panose="020B0604020202020204" pitchFamily="34" charset="0"/>
              <a:buChar char="•"/>
            </a:pPr>
            <a:r>
              <a:rPr lang="sl-SI" altLang="sl-SI"/>
              <a:t>Tuš oil (za imetnike Tuš klub kartice)</a:t>
            </a:r>
          </a:p>
          <a:p>
            <a:endParaRPr lang="sl-SI" altLang="sl-SI"/>
          </a:p>
        </p:txBody>
      </p:sp>
      <p:pic>
        <p:nvPicPr>
          <p:cNvPr id="4" name="Picture 3" descr="4.gif">
            <a:extLst>
              <a:ext uri="{FF2B5EF4-FFF2-40B4-BE49-F238E27FC236}">
                <a16:creationId xmlns:a16="http://schemas.microsoft.com/office/drawing/2014/main" id="{B641BFE1-26B9-4567-8058-4EBFA3A29904}"/>
              </a:ext>
            </a:extLst>
          </p:cNvPr>
          <p:cNvPicPr>
            <a:picLocks noChangeAspect="1"/>
          </p:cNvPicPr>
          <p:nvPr/>
        </p:nvPicPr>
        <p:blipFill>
          <a:blip r:embed="rId2"/>
          <a:stretch>
            <a:fillRect/>
          </a:stretch>
        </p:blipFill>
        <p:spPr>
          <a:xfrm>
            <a:off x="2285984" y="2357430"/>
            <a:ext cx="762000" cy="762000"/>
          </a:xfrm>
          <a:prstGeom prst="rect">
            <a:avLst/>
          </a:prstGeom>
          <a:ln>
            <a:noFill/>
          </a:ln>
          <a:effectLst>
            <a:softEdge rad="112500"/>
          </a:effectLst>
        </p:spPr>
      </p:pic>
      <p:pic>
        <p:nvPicPr>
          <p:cNvPr id="5" name="Picture 4" descr="kartica-s-senco.gif">
            <a:extLst>
              <a:ext uri="{FF2B5EF4-FFF2-40B4-BE49-F238E27FC236}">
                <a16:creationId xmlns:a16="http://schemas.microsoft.com/office/drawing/2014/main" id="{E614CF0C-6A8D-4E03-A4AF-227BDF2CE852}"/>
              </a:ext>
            </a:extLst>
          </p:cNvPr>
          <p:cNvPicPr>
            <a:picLocks noChangeAspect="1"/>
          </p:cNvPicPr>
          <p:nvPr/>
        </p:nvPicPr>
        <p:blipFill>
          <a:blip r:embed="rId3"/>
          <a:stretch>
            <a:fillRect/>
          </a:stretch>
        </p:blipFill>
        <p:spPr>
          <a:xfrm>
            <a:off x="6786578" y="2357430"/>
            <a:ext cx="1428760" cy="1000132"/>
          </a:xfrm>
          <a:prstGeom prst="rect">
            <a:avLst/>
          </a:prstGeom>
          <a:ln>
            <a:noFill/>
          </a:ln>
          <a:effectLst>
            <a:softEdge rad="112500"/>
          </a:effectLst>
        </p:spPr>
      </p:pic>
      <p:pic>
        <p:nvPicPr>
          <p:cNvPr id="6" name="Picture 5" descr="12.gif">
            <a:extLst>
              <a:ext uri="{FF2B5EF4-FFF2-40B4-BE49-F238E27FC236}">
                <a16:creationId xmlns:a16="http://schemas.microsoft.com/office/drawing/2014/main" id="{4E61FACB-F546-4B89-92FD-65C3BAD9186D}"/>
              </a:ext>
            </a:extLst>
          </p:cNvPr>
          <p:cNvPicPr>
            <a:picLocks noChangeAspect="1"/>
          </p:cNvPicPr>
          <p:nvPr/>
        </p:nvPicPr>
        <p:blipFill>
          <a:blip r:embed="rId4"/>
          <a:stretch>
            <a:fillRect/>
          </a:stretch>
        </p:blipFill>
        <p:spPr>
          <a:xfrm>
            <a:off x="3143240" y="3286124"/>
            <a:ext cx="762000" cy="762000"/>
          </a:xfrm>
          <a:prstGeom prst="rect">
            <a:avLst/>
          </a:prstGeom>
          <a:ln>
            <a:noFill/>
          </a:ln>
          <a:effectLst>
            <a:softEdge rad="112500"/>
          </a:effectLst>
        </p:spPr>
      </p:pic>
      <p:pic>
        <p:nvPicPr>
          <p:cNvPr id="7" name="Picture 6" descr="4872.jpg">
            <a:extLst>
              <a:ext uri="{FF2B5EF4-FFF2-40B4-BE49-F238E27FC236}">
                <a16:creationId xmlns:a16="http://schemas.microsoft.com/office/drawing/2014/main" id="{55C3924E-409F-4032-91A8-023445F87AEB}"/>
              </a:ext>
            </a:extLst>
          </p:cNvPr>
          <p:cNvPicPr>
            <a:picLocks noChangeAspect="1"/>
          </p:cNvPicPr>
          <p:nvPr/>
        </p:nvPicPr>
        <p:blipFill>
          <a:blip r:embed="rId5"/>
          <a:stretch>
            <a:fillRect/>
          </a:stretch>
        </p:blipFill>
        <p:spPr>
          <a:xfrm>
            <a:off x="6286512" y="3643314"/>
            <a:ext cx="2547932" cy="1214446"/>
          </a:xfrm>
          <a:prstGeom prst="rect">
            <a:avLst/>
          </a:prstGeom>
          <a:ln>
            <a:noFill/>
          </a:ln>
          <a:effectLst>
            <a:softEdge rad="112500"/>
          </a:effectLst>
        </p:spPr>
      </p:pic>
      <p:pic>
        <p:nvPicPr>
          <p:cNvPr id="8" name="Picture 7" descr="2099.gif">
            <a:extLst>
              <a:ext uri="{FF2B5EF4-FFF2-40B4-BE49-F238E27FC236}">
                <a16:creationId xmlns:a16="http://schemas.microsoft.com/office/drawing/2014/main" id="{C8BA89BE-4A78-4E13-95CF-CE35D5443928}"/>
              </a:ext>
            </a:extLst>
          </p:cNvPr>
          <p:cNvPicPr>
            <a:picLocks noChangeAspect="1"/>
          </p:cNvPicPr>
          <p:nvPr/>
        </p:nvPicPr>
        <p:blipFill>
          <a:blip r:embed="rId6"/>
          <a:stretch>
            <a:fillRect/>
          </a:stretch>
        </p:blipFill>
        <p:spPr>
          <a:xfrm>
            <a:off x="2000232" y="5072074"/>
            <a:ext cx="3333750" cy="809625"/>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a:extLst>
              <a:ext uri="{FF2B5EF4-FFF2-40B4-BE49-F238E27FC236}">
                <a16:creationId xmlns:a16="http://schemas.microsoft.com/office/drawing/2014/main" id="{BE8D389F-D422-4F58-A505-224B95F26419}"/>
              </a:ext>
            </a:extLst>
          </p:cNvPr>
          <p:cNvSpPr txBox="1">
            <a:spLocks noChangeArrowheads="1"/>
          </p:cNvSpPr>
          <p:nvPr/>
        </p:nvSpPr>
        <p:spPr bwMode="auto">
          <a:xfrm>
            <a:off x="457200" y="274638"/>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9pPr>
          </a:lstStyle>
          <a:p>
            <a:pPr algn="ctr" eaLnBrk="1" hangingPunct="1"/>
            <a:r>
              <a:rPr lang="sl-SI" altLang="sl-SI" sz="4500">
                <a:solidFill>
                  <a:srgbClr val="04617B"/>
                </a:solidFill>
                <a:latin typeface="Tempus Sans ITC" panose="04020404030D07020202" pitchFamily="82" charset="0"/>
              </a:rPr>
              <a:t>TUŠ</a:t>
            </a:r>
          </a:p>
        </p:txBody>
      </p:sp>
      <p:graphicFrame>
        <p:nvGraphicFramePr>
          <p:cNvPr id="16386" name="Group 2">
            <a:extLst>
              <a:ext uri="{FF2B5EF4-FFF2-40B4-BE49-F238E27FC236}">
                <a16:creationId xmlns:a16="http://schemas.microsoft.com/office/drawing/2014/main" id="{AF9F5D9C-64EC-4E4F-816F-C230A7D08327}"/>
              </a:ext>
            </a:extLst>
          </p:cNvPr>
          <p:cNvGraphicFramePr>
            <a:graphicFrameLocks noGrp="1"/>
          </p:cNvGraphicFramePr>
          <p:nvPr/>
        </p:nvGraphicFramePr>
        <p:xfrm>
          <a:off x="468313" y="1628775"/>
          <a:ext cx="8231187" cy="4872038"/>
        </p:xfrm>
        <a:graphic>
          <a:graphicData uri="http://schemas.openxmlformats.org/drawingml/2006/table">
            <a:tbl>
              <a:tblPr/>
              <a:tblGrid>
                <a:gridCol w="3527425">
                  <a:extLst>
                    <a:ext uri="{9D8B030D-6E8A-4147-A177-3AD203B41FA5}">
                      <a16:colId xmlns:a16="http://schemas.microsoft.com/office/drawing/2014/main" val="1070470175"/>
                    </a:ext>
                  </a:extLst>
                </a:gridCol>
                <a:gridCol w="2017712">
                  <a:extLst>
                    <a:ext uri="{9D8B030D-6E8A-4147-A177-3AD203B41FA5}">
                      <a16:colId xmlns:a16="http://schemas.microsoft.com/office/drawing/2014/main" val="1149995929"/>
                    </a:ext>
                  </a:extLst>
                </a:gridCol>
                <a:gridCol w="2686050">
                  <a:extLst>
                    <a:ext uri="{9D8B030D-6E8A-4147-A177-3AD203B41FA5}">
                      <a16:colId xmlns:a16="http://schemas.microsoft.com/office/drawing/2014/main" val="1287282385"/>
                    </a:ext>
                  </a:extLst>
                </a:gridCol>
              </a:tblGrid>
              <a:tr h="642938">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7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800" b="0" i="0" u="none" strike="noStrike" cap="none" normalizeH="0" baseline="0">
                          <a:ln>
                            <a:noFill/>
                          </a:ln>
                          <a:solidFill>
                            <a:srgbClr val="000000"/>
                          </a:solidFill>
                          <a:effectLst/>
                          <a:latin typeface="Tempus Sans ITC" panose="04020404030D07020202" pitchFamily="82" charset="0"/>
                        </a:rPr>
                        <a:t>IZDELEK</a:t>
                      </a:r>
                    </a:p>
                  </a:txBody>
                  <a:tcPr marT="1058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CENA (za kg)</a:t>
                      </a:r>
                    </a:p>
                  </a:txBody>
                  <a:tcPr marT="6803"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NABAVNA VREDNOST</a:t>
                      </a:r>
                    </a:p>
                  </a:txBody>
                  <a:tcPr marT="6803"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1724660"/>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LIMONE 1500kg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1,15 €/kg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1.725€</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0888538"/>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POMARANČE 1500kg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0,65 €/kg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975€</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5975398"/>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BANANE 1500kg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1,39 €/kg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2.085€</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0256661"/>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JABOLKA 500 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6350450"/>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 ANANAS 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1,59 €/kg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795€</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64009749"/>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SUHE SLIVE 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4,37 €/kg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2.185€</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48254921"/>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SUHE MARELICE 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4,76 €/kg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2380 €</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0189018"/>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ARAŠIDI 1500kg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2,69 €/kg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4.035 €</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78429352"/>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OREHOVA JEDRCA 1500kg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5,98 €/kg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8970 €</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6286197"/>
                  </a:ext>
                </a:extLst>
              </a:tr>
              <a:tr h="642938">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MANDLJEVA JEDRCA 1500kg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9,90 €/kg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14.850 €</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42040784"/>
                  </a:ext>
                </a:extLst>
              </a:tr>
            </a:tbl>
          </a:graphicData>
        </a:graphic>
      </p:graphicFrame>
      <p:pic>
        <p:nvPicPr>
          <p:cNvPr id="15413" name="Picture 116">
            <a:extLst>
              <a:ext uri="{FF2B5EF4-FFF2-40B4-BE49-F238E27FC236}">
                <a16:creationId xmlns:a16="http://schemas.microsoft.com/office/drawing/2014/main" id="{9949565F-B06E-4A7E-8156-F4DFDCDF91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333375"/>
            <a:ext cx="8636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414" name="Picture 117">
            <a:extLst>
              <a:ext uri="{FF2B5EF4-FFF2-40B4-BE49-F238E27FC236}">
                <a16:creationId xmlns:a16="http://schemas.microsoft.com/office/drawing/2014/main" id="{49C96E23-DBAD-4F7E-8FBB-5EFC321EE1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333375"/>
            <a:ext cx="86518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415" name="Picture 118">
            <a:extLst>
              <a:ext uri="{FF2B5EF4-FFF2-40B4-BE49-F238E27FC236}">
                <a16:creationId xmlns:a16="http://schemas.microsoft.com/office/drawing/2014/main" id="{7BF6A22F-4440-4628-853D-775FA10F92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188" y="2286000"/>
            <a:ext cx="488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416" name="Picture 119">
            <a:extLst>
              <a:ext uri="{FF2B5EF4-FFF2-40B4-BE49-F238E27FC236}">
                <a16:creationId xmlns:a16="http://schemas.microsoft.com/office/drawing/2014/main" id="{DD7F175D-94BF-49C0-AFB6-BA9C962C19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7563" y="2714625"/>
            <a:ext cx="4794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417" name="Picture 120">
            <a:extLst>
              <a:ext uri="{FF2B5EF4-FFF2-40B4-BE49-F238E27FC236}">
                <a16:creationId xmlns:a16="http://schemas.microsoft.com/office/drawing/2014/main" id="{BC36208F-2369-4C7E-BF9F-A82E862F29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0" y="3143250"/>
            <a:ext cx="3413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418" name="Picture 121">
            <a:extLst>
              <a:ext uri="{FF2B5EF4-FFF2-40B4-BE49-F238E27FC236}">
                <a16:creationId xmlns:a16="http://schemas.microsoft.com/office/drawing/2014/main" id="{20E61050-7D13-40A7-AD5C-0CC3492564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3429000"/>
            <a:ext cx="3603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419" name="Picture 122">
            <a:extLst>
              <a:ext uri="{FF2B5EF4-FFF2-40B4-BE49-F238E27FC236}">
                <a16:creationId xmlns:a16="http://schemas.microsoft.com/office/drawing/2014/main" id="{F0D719D8-3014-4571-BE80-9875C5D2DD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775" y="3789363"/>
            <a:ext cx="285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420" name="Picture 123">
            <a:extLst>
              <a:ext uri="{FF2B5EF4-FFF2-40B4-BE49-F238E27FC236}">
                <a16:creationId xmlns:a16="http://schemas.microsoft.com/office/drawing/2014/main" id="{620563BE-801B-4203-9C10-3B269D200CC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2138" y="4221163"/>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421" name="Picture 124">
            <a:extLst>
              <a:ext uri="{FF2B5EF4-FFF2-40B4-BE49-F238E27FC236}">
                <a16:creationId xmlns:a16="http://schemas.microsoft.com/office/drawing/2014/main" id="{A288D0EE-0F27-42BD-99B2-CF78485940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0438" y="4643438"/>
            <a:ext cx="3603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422" name="Picture 125">
            <a:extLst>
              <a:ext uri="{FF2B5EF4-FFF2-40B4-BE49-F238E27FC236}">
                <a16:creationId xmlns:a16="http://schemas.microsoft.com/office/drawing/2014/main" id="{98FA0AA2-75EB-4E19-9DE5-1A91D9BF3B0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43213" y="5013325"/>
            <a:ext cx="5969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423" name="Picture 126">
            <a:extLst>
              <a:ext uri="{FF2B5EF4-FFF2-40B4-BE49-F238E27FC236}">
                <a16:creationId xmlns:a16="http://schemas.microsoft.com/office/drawing/2014/main" id="{AC4C0F7E-4EFD-4F24-AF1F-F4126D5239A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0438" y="5429250"/>
            <a:ext cx="482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424" name="Picture 127">
            <a:extLst>
              <a:ext uri="{FF2B5EF4-FFF2-40B4-BE49-F238E27FC236}">
                <a16:creationId xmlns:a16="http://schemas.microsoft.com/office/drawing/2014/main" id="{8091424D-F290-439B-BC2D-2ED11CA9C78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43313" y="6000750"/>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501A527-1F77-4823-ADE6-47B022434E4E}"/>
              </a:ext>
            </a:extLst>
          </p:cNvPr>
          <p:cNvSpPr>
            <a:spLocks noGrp="1"/>
          </p:cNvSpPr>
          <p:nvPr>
            <p:ph type="title"/>
          </p:nvPr>
        </p:nvSpPr>
        <p:spPr>
          <a:xfrm>
            <a:off x="457200" y="276225"/>
            <a:ext cx="8228013" cy="1081088"/>
          </a:xfrm>
        </p:spPr>
        <p:txBody>
          <a:bodyPr/>
          <a:lstStyle/>
          <a:p>
            <a:pPr algn="ctr"/>
            <a:r>
              <a:rPr lang="sl-SI" altLang="sl-SI">
                <a:solidFill>
                  <a:schemeClr val="tx1"/>
                </a:solidFill>
                <a:latin typeface="Tempus Sans ITC" panose="04020404030D07020202" pitchFamily="82" charset="0"/>
              </a:rPr>
              <a:t>LIDL</a:t>
            </a:r>
            <a:endParaRPr lang="en-US" altLang="sl-SI">
              <a:solidFill>
                <a:schemeClr val="tx1"/>
              </a:solidFill>
              <a:latin typeface="Tempus Sans ITC" panose="04020404030D07020202" pitchFamily="82" charset="0"/>
            </a:endParaRPr>
          </a:p>
        </p:txBody>
      </p:sp>
      <p:sp>
        <p:nvSpPr>
          <p:cNvPr id="16387" name="Content Placeholder 2">
            <a:extLst>
              <a:ext uri="{FF2B5EF4-FFF2-40B4-BE49-F238E27FC236}">
                <a16:creationId xmlns:a16="http://schemas.microsoft.com/office/drawing/2014/main" id="{F795FD36-C878-40B7-B0AF-DF99731A908D}"/>
              </a:ext>
            </a:extLst>
          </p:cNvPr>
          <p:cNvSpPr>
            <a:spLocks noGrp="1"/>
          </p:cNvSpPr>
          <p:nvPr>
            <p:ph idx="1"/>
          </p:nvPr>
        </p:nvSpPr>
        <p:spPr>
          <a:xfrm>
            <a:off x="457200" y="1571625"/>
            <a:ext cx="8228013" cy="2571750"/>
          </a:xfrm>
        </p:spPr>
        <p:txBody>
          <a:bodyPr/>
          <a:lstStyle/>
          <a:p>
            <a:r>
              <a:rPr lang="sl-SI" altLang="sl-SI">
                <a:latin typeface="Tempus Sans ITC" panose="04020404030D07020202" pitchFamily="82" charset="0"/>
              </a:rPr>
              <a:t>    Je uspešna trgovska veriga s prehrambnimi in ne prehrambnimi izdelki, ki se s svojo dejavnostjo hitro in uspešno širi po vsej Evropi. Rezultat te izjemne širitve, ki jim je prinesla naslov najbolj dinamičnega evropskega diskontnega trgovca, predstavlja več kot 7000 trgovin v 20 evropskih državah</a:t>
            </a:r>
            <a:r>
              <a:rPr lang="en-US" altLang="sl-SI">
                <a:latin typeface="Tempus Sans ITC" panose="04020404030D07020202" pitchFamily="82" charset="0"/>
              </a:rPr>
              <a:t>. </a:t>
            </a:r>
          </a:p>
        </p:txBody>
      </p:sp>
      <p:pic>
        <p:nvPicPr>
          <p:cNvPr id="4" name="Picture 3" descr="0.84.jpeg">
            <a:extLst>
              <a:ext uri="{FF2B5EF4-FFF2-40B4-BE49-F238E27FC236}">
                <a16:creationId xmlns:a16="http://schemas.microsoft.com/office/drawing/2014/main" id="{6FB08F4E-B357-4349-83AA-69EB482A0D2F}"/>
              </a:ext>
            </a:extLst>
          </p:cNvPr>
          <p:cNvPicPr>
            <a:picLocks noChangeAspect="1"/>
          </p:cNvPicPr>
          <p:nvPr/>
        </p:nvPicPr>
        <p:blipFill>
          <a:blip r:embed="rId2"/>
          <a:stretch>
            <a:fillRect/>
          </a:stretch>
        </p:blipFill>
        <p:spPr>
          <a:xfrm>
            <a:off x="2500298" y="4500570"/>
            <a:ext cx="4095762" cy="1828797"/>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65D647B5-F3E3-4DA6-BD87-222CCB911829}"/>
              </a:ext>
            </a:extLst>
          </p:cNvPr>
          <p:cNvSpPr>
            <a:spLocks noGrp="1"/>
          </p:cNvSpPr>
          <p:nvPr>
            <p:ph type="title"/>
          </p:nvPr>
        </p:nvSpPr>
        <p:spPr/>
        <p:txBody>
          <a:bodyPr/>
          <a:lstStyle/>
          <a:p>
            <a:pPr algn="ctr"/>
            <a:r>
              <a:rPr lang="sl-SI" altLang="sl-SI" sz="4400">
                <a:solidFill>
                  <a:schemeClr val="tx1"/>
                </a:solidFill>
                <a:latin typeface="Tempus Sans ITC" panose="04020404030D07020202" pitchFamily="82" charset="0"/>
              </a:rPr>
              <a:t>PODROČJA RAZISKAVE TRGA</a:t>
            </a:r>
            <a:endParaRPr lang="en-US" altLang="sl-SI" sz="4400">
              <a:solidFill>
                <a:schemeClr val="tx1"/>
              </a:solidFill>
              <a:latin typeface="Tempus Sans ITC" panose="04020404030D07020202" pitchFamily="82" charset="0"/>
            </a:endParaRPr>
          </a:p>
        </p:txBody>
      </p:sp>
      <p:sp>
        <p:nvSpPr>
          <p:cNvPr id="17411" name="Content Placeholder 2">
            <a:extLst>
              <a:ext uri="{FF2B5EF4-FFF2-40B4-BE49-F238E27FC236}">
                <a16:creationId xmlns:a16="http://schemas.microsoft.com/office/drawing/2014/main" id="{941C06C3-485B-4CDD-A05C-2B3613758B04}"/>
              </a:ext>
            </a:extLst>
          </p:cNvPr>
          <p:cNvSpPr>
            <a:spLocks noGrp="1"/>
          </p:cNvSpPr>
          <p:nvPr>
            <p:ph idx="1"/>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sl-SI" sz="2000">
                <a:solidFill>
                  <a:srgbClr val="FF0000"/>
                </a:solidFill>
                <a:latin typeface="Tempus Sans ITC" panose="04020404030D07020202" pitchFamily="82" charset="0"/>
              </a:rPr>
              <a:t>DOBAVNI POGOJI</a:t>
            </a:r>
            <a:endParaRPr lang="en-US" altLang="sl-SI" sz="2000">
              <a:latin typeface="Tempus Sans ITC" panose="04020404030D07020202" pitchFamily="82"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sl-SI" sz="2000"/>
              <a:t>-</a:t>
            </a:r>
            <a:r>
              <a:rPr lang="sl-SI" altLang="sl-SI" sz="2000"/>
              <a:t> </a:t>
            </a:r>
            <a:r>
              <a:rPr lang="sl-SI" altLang="sl-SI" sz="2000">
                <a:latin typeface="Tempus Sans ITC" panose="04020404030D07020202" pitchFamily="82" charset="0"/>
              </a:rPr>
              <a:t>dobavni rok velja od trenutka datuma potrditve naročila</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sl-SI" altLang="sl-SI" sz="2000">
              <a:latin typeface="Tempus Sans ITC" panose="04020404030D07020202" pitchFamily="82"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altLang="sl-SI" sz="2000">
                <a:solidFill>
                  <a:srgbClr val="FF0000"/>
                </a:solidFill>
                <a:latin typeface="Tempus Sans ITC" panose="04020404030D07020202" pitchFamily="82" charset="0"/>
              </a:rPr>
              <a:t>PLAČILNI POGOJI</a:t>
            </a:r>
            <a:endParaRPr lang="sl-SI" altLang="sl-SI" sz="2000">
              <a:latin typeface="Tempus Sans ITC" panose="04020404030D07020202" pitchFamily="82"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altLang="sl-SI" sz="2000">
                <a:latin typeface="Tempus Sans ITC" panose="04020404030D07020202" pitchFamily="82" charset="0"/>
              </a:rPr>
              <a:t>-cene  ponudnikov  so v EUR(€) in vključujejo predpisani 8,5% davek na dodano vrednost (DDV).</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altLang="sl-SI" sz="2000">
                <a:latin typeface="Tempus Sans ITC" panose="04020404030D07020202" pitchFamily="82" charset="0"/>
              </a:rPr>
              <a:t>-gotovinsko in negotovinsko plačevanje s plačilnimi karticami Maestro, MasterCard in Visa.</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sl-SI" altLang="sl-SI" sz="2000">
              <a:latin typeface="Tempus Sans ITC" panose="04020404030D07020202" pitchFamily="82"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altLang="sl-SI" sz="2000">
                <a:solidFill>
                  <a:srgbClr val="FF0000"/>
                </a:solidFill>
                <a:latin typeface="Tempus Sans ITC" panose="04020404030D07020202" pitchFamily="82" charset="0"/>
              </a:rPr>
              <a:t>POPUSTI</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altLang="sl-SI" sz="2000">
                <a:latin typeface="Tempus Sans ITC" panose="04020404030D07020202" pitchFamily="82" charset="0"/>
              </a:rPr>
              <a:t>- tedenske akcije in trajna znižanja</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sl-SI" altLang="sl-SI" sz="2000">
              <a:latin typeface="Tempus Sans ITC" panose="04020404030D07020202" pitchFamily="82"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sl-SI" sz="2000"/>
          </a:p>
        </p:txBody>
      </p:sp>
      <p:pic>
        <p:nvPicPr>
          <p:cNvPr id="4" name="Picture 3" descr="offer2.jpg">
            <a:extLst>
              <a:ext uri="{FF2B5EF4-FFF2-40B4-BE49-F238E27FC236}">
                <a16:creationId xmlns:a16="http://schemas.microsoft.com/office/drawing/2014/main" id="{46D73EB7-A32E-4AC8-BBBA-741E89F589BC}"/>
              </a:ext>
            </a:extLst>
          </p:cNvPr>
          <p:cNvPicPr>
            <a:picLocks noChangeAspect="1"/>
          </p:cNvPicPr>
          <p:nvPr/>
        </p:nvPicPr>
        <p:blipFill>
          <a:blip r:embed="rId2"/>
          <a:srcRect r="42820" b="8396"/>
          <a:stretch>
            <a:fillRect/>
          </a:stretch>
        </p:blipFill>
        <p:spPr>
          <a:xfrm>
            <a:off x="5214942" y="5286388"/>
            <a:ext cx="3148028" cy="1143008"/>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a:extLst>
              <a:ext uri="{FF2B5EF4-FFF2-40B4-BE49-F238E27FC236}">
                <a16:creationId xmlns:a16="http://schemas.microsoft.com/office/drawing/2014/main" id="{1DBAB0A9-AA18-4FA7-87CC-CEE4EB666F11}"/>
              </a:ext>
            </a:extLst>
          </p:cNvPr>
          <p:cNvSpPr txBox="1">
            <a:spLocks noChangeArrowheads="1"/>
          </p:cNvSpPr>
          <p:nvPr/>
        </p:nvSpPr>
        <p:spPr bwMode="auto">
          <a:xfrm>
            <a:off x="457200" y="274638"/>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9pPr>
          </a:lstStyle>
          <a:p>
            <a:pPr algn="ctr" eaLnBrk="1" hangingPunct="1"/>
            <a:r>
              <a:rPr lang="sl-SI" altLang="sl-SI" sz="5000">
                <a:solidFill>
                  <a:schemeClr val="tx1"/>
                </a:solidFill>
                <a:latin typeface="Tempus Sans ITC" panose="04020404030D07020202" pitchFamily="82" charset="0"/>
              </a:rPr>
              <a:t>LIDL</a:t>
            </a:r>
          </a:p>
        </p:txBody>
      </p:sp>
      <p:graphicFrame>
        <p:nvGraphicFramePr>
          <p:cNvPr id="17410" name="Group 2">
            <a:extLst>
              <a:ext uri="{FF2B5EF4-FFF2-40B4-BE49-F238E27FC236}">
                <a16:creationId xmlns:a16="http://schemas.microsoft.com/office/drawing/2014/main" id="{245C6A07-A44E-40B3-90B6-ABE8B19EEC18}"/>
              </a:ext>
            </a:extLst>
          </p:cNvPr>
          <p:cNvGraphicFramePr>
            <a:graphicFrameLocks noGrp="1"/>
          </p:cNvGraphicFramePr>
          <p:nvPr/>
        </p:nvGraphicFramePr>
        <p:xfrm>
          <a:off x="539750" y="1557338"/>
          <a:ext cx="8231188" cy="4932362"/>
        </p:xfrm>
        <a:graphic>
          <a:graphicData uri="http://schemas.openxmlformats.org/drawingml/2006/table">
            <a:tbl>
              <a:tblPr/>
              <a:tblGrid>
                <a:gridCol w="3527425">
                  <a:extLst>
                    <a:ext uri="{9D8B030D-6E8A-4147-A177-3AD203B41FA5}">
                      <a16:colId xmlns:a16="http://schemas.microsoft.com/office/drawing/2014/main" val="552517599"/>
                    </a:ext>
                  </a:extLst>
                </a:gridCol>
                <a:gridCol w="1801813">
                  <a:extLst>
                    <a:ext uri="{9D8B030D-6E8A-4147-A177-3AD203B41FA5}">
                      <a16:colId xmlns:a16="http://schemas.microsoft.com/office/drawing/2014/main" val="1134542285"/>
                    </a:ext>
                  </a:extLst>
                </a:gridCol>
                <a:gridCol w="2901950">
                  <a:extLst>
                    <a:ext uri="{9D8B030D-6E8A-4147-A177-3AD203B41FA5}">
                      <a16:colId xmlns:a16="http://schemas.microsoft.com/office/drawing/2014/main" val="1582927270"/>
                    </a:ext>
                  </a:extLst>
                </a:gridCol>
              </a:tblGrid>
              <a:tr h="7032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IZDELEK</a:t>
                      </a:r>
                    </a:p>
                  </a:txBody>
                  <a:tcPr marT="7560"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CENA (za 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NABAVNA VREDNOST</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92524537"/>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LIMONE 1500kg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6946037"/>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POMARANČE 1500kg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0,80 €/kg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1.200€</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00080014"/>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BANANE  1500kg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1,29 €/kg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1.935€</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27496398"/>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JABOLKA 500 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9197012"/>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 ANANAS 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1,69 €/kg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845€</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71220174"/>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SUHE SLIVE 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5,38 €/kg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2.690€</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66680984"/>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SUHE MARELICE 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8035324"/>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ARAŠIDI 1500kg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38499943"/>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OREHOVA JEDRCA 1500kg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5952503"/>
                  </a:ext>
                </a:extLst>
              </a:tr>
              <a:tr h="642938">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MANDLJEVA JEDRCA 1500kg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8,95 €/kg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13.425 €</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3755672"/>
                  </a:ext>
                </a:extLst>
              </a:tr>
            </a:tbl>
          </a:graphicData>
        </a:graphic>
      </p:graphicFrame>
      <p:pic>
        <p:nvPicPr>
          <p:cNvPr id="18485" name="Picture 116">
            <a:extLst>
              <a:ext uri="{FF2B5EF4-FFF2-40B4-BE49-F238E27FC236}">
                <a16:creationId xmlns:a16="http://schemas.microsoft.com/office/drawing/2014/main" id="{91BC0D4C-9199-4FA6-B18A-F21EC16ED6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333375"/>
            <a:ext cx="7270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86" name="Picture 117">
            <a:extLst>
              <a:ext uri="{FF2B5EF4-FFF2-40B4-BE49-F238E27FC236}">
                <a16:creationId xmlns:a16="http://schemas.microsoft.com/office/drawing/2014/main" id="{99891F50-1797-480D-8E0E-F2AF5F9AC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333375"/>
            <a:ext cx="7270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87" name="Picture 118">
            <a:extLst>
              <a:ext uri="{FF2B5EF4-FFF2-40B4-BE49-F238E27FC236}">
                <a16:creationId xmlns:a16="http://schemas.microsoft.com/office/drawing/2014/main" id="{9F8685C2-45F2-452F-A78B-81E5D87B37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063" y="2286000"/>
            <a:ext cx="488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88" name="Picture 119">
            <a:extLst>
              <a:ext uri="{FF2B5EF4-FFF2-40B4-BE49-F238E27FC236}">
                <a16:creationId xmlns:a16="http://schemas.microsoft.com/office/drawing/2014/main" id="{BA48C975-D8F5-43F7-9266-C48930A7D9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2714625"/>
            <a:ext cx="4794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89" name="Picture 120">
            <a:extLst>
              <a:ext uri="{FF2B5EF4-FFF2-40B4-BE49-F238E27FC236}">
                <a16:creationId xmlns:a16="http://schemas.microsoft.com/office/drawing/2014/main" id="{1859CEB2-29A4-46E7-8603-4ABC808A55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3313" y="3071813"/>
            <a:ext cx="341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90" name="Picture 121">
            <a:extLst>
              <a:ext uri="{FF2B5EF4-FFF2-40B4-BE49-F238E27FC236}">
                <a16:creationId xmlns:a16="http://schemas.microsoft.com/office/drawing/2014/main" id="{46D3E9D1-E542-40C5-B2AC-54C1723E64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3250" y="3500438"/>
            <a:ext cx="3603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91" name="Picture 122">
            <a:extLst>
              <a:ext uri="{FF2B5EF4-FFF2-40B4-BE49-F238E27FC236}">
                <a16:creationId xmlns:a16="http://schemas.microsoft.com/office/drawing/2014/main" id="{601AB193-4D6F-4050-A1C0-AC788E0C0A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0438" y="3786188"/>
            <a:ext cx="285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92" name="Picture 123">
            <a:extLst>
              <a:ext uri="{FF2B5EF4-FFF2-40B4-BE49-F238E27FC236}">
                <a16:creationId xmlns:a16="http://schemas.microsoft.com/office/drawing/2014/main" id="{82574946-9AFE-4585-934C-8B65669958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250" y="4286250"/>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93" name="Picture 124">
            <a:extLst>
              <a:ext uri="{FF2B5EF4-FFF2-40B4-BE49-F238E27FC236}">
                <a16:creationId xmlns:a16="http://schemas.microsoft.com/office/drawing/2014/main" id="{CDF2B8A0-57EF-467E-ADCE-D3F8A41B639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1875" y="4643438"/>
            <a:ext cx="3603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94" name="Picture 125">
            <a:extLst>
              <a:ext uri="{FF2B5EF4-FFF2-40B4-BE49-F238E27FC236}">
                <a16:creationId xmlns:a16="http://schemas.microsoft.com/office/drawing/2014/main" id="{59C38541-E5D2-478D-A396-8D97211F1E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57500" y="5072063"/>
            <a:ext cx="5969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95" name="Picture 126">
            <a:extLst>
              <a:ext uri="{FF2B5EF4-FFF2-40B4-BE49-F238E27FC236}">
                <a16:creationId xmlns:a16="http://schemas.microsoft.com/office/drawing/2014/main" id="{ED51801F-6F01-4A9B-9195-A5373BEC846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0438" y="5500688"/>
            <a:ext cx="4826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96" name="Picture 127">
            <a:extLst>
              <a:ext uri="{FF2B5EF4-FFF2-40B4-BE49-F238E27FC236}">
                <a16:creationId xmlns:a16="http://schemas.microsoft.com/office/drawing/2014/main" id="{F97747D2-558F-4E8C-843C-157F2763093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14750" y="6000750"/>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79E1A5A-D1C8-4747-A2D0-D35C68A43B20}"/>
              </a:ext>
            </a:extLst>
          </p:cNvPr>
          <p:cNvSpPr>
            <a:spLocks noGrp="1"/>
          </p:cNvSpPr>
          <p:nvPr>
            <p:ph type="title"/>
          </p:nvPr>
        </p:nvSpPr>
        <p:spPr>
          <a:xfrm>
            <a:off x="457200" y="276225"/>
            <a:ext cx="8228013" cy="1223963"/>
          </a:xfrm>
        </p:spPr>
        <p:txBody>
          <a:bodyPr/>
          <a:lstStyle/>
          <a:p>
            <a:pPr algn="ctr"/>
            <a:r>
              <a:rPr lang="sl-SI" altLang="sl-SI">
                <a:solidFill>
                  <a:schemeClr val="tx1"/>
                </a:solidFill>
                <a:latin typeface="Tempus Sans ITC" panose="04020404030D07020202" pitchFamily="82" charset="0"/>
              </a:rPr>
              <a:t>HOFER</a:t>
            </a:r>
            <a:endParaRPr lang="en-US" altLang="sl-SI">
              <a:solidFill>
                <a:schemeClr val="tx1"/>
              </a:solidFill>
              <a:latin typeface="Tempus Sans ITC" panose="04020404030D07020202" pitchFamily="82" charset="0"/>
            </a:endParaRPr>
          </a:p>
        </p:txBody>
      </p:sp>
      <p:sp>
        <p:nvSpPr>
          <p:cNvPr id="19459" name="Content Placeholder 2">
            <a:extLst>
              <a:ext uri="{FF2B5EF4-FFF2-40B4-BE49-F238E27FC236}">
                <a16:creationId xmlns:a16="http://schemas.microsoft.com/office/drawing/2014/main" id="{D61C0B71-71A5-4E00-BF48-F58D9D70B2B3}"/>
              </a:ext>
            </a:extLst>
          </p:cNvPr>
          <p:cNvSpPr>
            <a:spLocks noGrp="1"/>
          </p:cNvSpPr>
          <p:nvPr>
            <p:ph idx="1"/>
          </p:nvPr>
        </p:nvSpPr>
        <p:spPr>
          <a:xfrm>
            <a:off x="500063" y="1571625"/>
            <a:ext cx="8228012" cy="3643313"/>
          </a:xfrm>
        </p:spPr>
        <p:txBody>
          <a:bodyPr/>
          <a:lstStyle/>
          <a:p>
            <a:r>
              <a:rPr lang="sl-SI" altLang="sl-SI">
                <a:latin typeface="Tempus Sans ITC" panose="04020404030D07020202" pitchFamily="82" charset="0"/>
              </a:rPr>
              <a:t>    Podjetje Hofer je hčerinsko podjetje nemške skupine ALDI-Süd, ki ima okoli 3.600 poslovalnic z živili na treh kontinentih oziroma v 10 državah sveta</a:t>
            </a:r>
          </a:p>
          <a:p>
            <a:r>
              <a:rPr lang="sl-SI" altLang="sl-SI">
                <a:latin typeface="Tempus Sans ITC" panose="04020404030D07020202" pitchFamily="82" charset="0"/>
              </a:rPr>
              <a:t>    Skupina ALDI-Süd slovi po odličnem vodstvu, neodvisni cenovni in ponudbeni politiki,  racionalnem sistemu prodaje, predvsem pa decentralizirani, geografsko jasno opredeljeni in strukturirani organizacijski shemi, ki podjetju omogoča porazdelitev odgovornosti na vseh nivojih. </a:t>
            </a:r>
          </a:p>
          <a:p>
            <a:endParaRPr lang="en-US" altLang="sl-SI"/>
          </a:p>
        </p:txBody>
      </p:sp>
      <p:pic>
        <p:nvPicPr>
          <p:cNvPr id="4" name="Picture 3" descr="head_filiale_blau.jpg">
            <a:extLst>
              <a:ext uri="{FF2B5EF4-FFF2-40B4-BE49-F238E27FC236}">
                <a16:creationId xmlns:a16="http://schemas.microsoft.com/office/drawing/2014/main" id="{1A4C3287-A2D1-40D7-AE36-38C258D12B32}"/>
              </a:ext>
            </a:extLst>
          </p:cNvPr>
          <p:cNvPicPr>
            <a:picLocks noChangeAspect="1"/>
          </p:cNvPicPr>
          <p:nvPr/>
        </p:nvPicPr>
        <p:blipFill>
          <a:blip r:embed="rId2"/>
          <a:srcRect l="46990" r="18918" b="6249"/>
          <a:stretch>
            <a:fillRect/>
          </a:stretch>
        </p:blipFill>
        <p:spPr>
          <a:xfrm>
            <a:off x="3000364" y="5429264"/>
            <a:ext cx="3786214" cy="1143008"/>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2722D880-3118-406D-BD6F-7B85084F16A9}"/>
              </a:ext>
            </a:extLst>
          </p:cNvPr>
          <p:cNvSpPr>
            <a:spLocks noGrp="1"/>
          </p:cNvSpPr>
          <p:nvPr>
            <p:ph type="title"/>
          </p:nvPr>
        </p:nvSpPr>
        <p:spPr/>
        <p:txBody>
          <a:bodyPr/>
          <a:lstStyle/>
          <a:p>
            <a:pPr algn="ctr"/>
            <a:r>
              <a:rPr lang="sl-SI" altLang="sl-SI" sz="4400">
                <a:solidFill>
                  <a:schemeClr val="tx1"/>
                </a:solidFill>
                <a:latin typeface="Tempus Sans ITC" panose="04020404030D07020202" pitchFamily="82" charset="0"/>
              </a:rPr>
              <a:t>PODROČJA RAZISKAVE TRGA</a:t>
            </a:r>
            <a:endParaRPr lang="en-US" altLang="sl-SI" sz="4400">
              <a:solidFill>
                <a:schemeClr val="tx1"/>
              </a:solidFill>
              <a:latin typeface="Tempus Sans ITC" panose="04020404030D07020202" pitchFamily="82" charset="0"/>
            </a:endParaRPr>
          </a:p>
        </p:txBody>
      </p:sp>
      <p:sp>
        <p:nvSpPr>
          <p:cNvPr id="20483" name="Content Placeholder 2">
            <a:extLst>
              <a:ext uri="{FF2B5EF4-FFF2-40B4-BE49-F238E27FC236}">
                <a16:creationId xmlns:a16="http://schemas.microsoft.com/office/drawing/2014/main" id="{D14BCFE3-6402-472D-9BEC-EB33373DD32E}"/>
              </a:ext>
            </a:extLst>
          </p:cNvPr>
          <p:cNvSpPr>
            <a:spLocks noGrp="1"/>
          </p:cNvSpPr>
          <p:nvPr>
            <p:ph idx="1"/>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sl-SI" sz="2000">
                <a:solidFill>
                  <a:srgbClr val="FF0000"/>
                </a:solidFill>
                <a:latin typeface="Tempus Sans ITC" panose="04020404030D07020202" pitchFamily="82" charset="0"/>
              </a:rPr>
              <a:t>DOBAVNI POGOJI</a:t>
            </a:r>
            <a:endParaRPr lang="en-US" altLang="sl-SI" sz="2000">
              <a:latin typeface="Tempus Sans ITC" panose="04020404030D07020202" pitchFamily="82"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sl-SI" sz="2000"/>
              <a:t>-</a:t>
            </a:r>
            <a:r>
              <a:rPr lang="sl-SI" altLang="sl-SI" sz="2000"/>
              <a:t> </a:t>
            </a:r>
            <a:r>
              <a:rPr lang="sl-SI" altLang="sl-SI" sz="2000">
                <a:latin typeface="Tempus Sans ITC" panose="04020404030D07020202" pitchFamily="82" charset="0"/>
              </a:rPr>
              <a:t>dobavni rok velja od trenutka datuma potrditve naročila</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sl-SI" altLang="sl-SI" sz="2000">
              <a:latin typeface="Tempus Sans ITC" panose="04020404030D07020202" pitchFamily="82"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altLang="sl-SI" sz="2000">
                <a:solidFill>
                  <a:srgbClr val="FF0000"/>
                </a:solidFill>
                <a:latin typeface="Tempus Sans ITC" panose="04020404030D07020202" pitchFamily="82" charset="0"/>
              </a:rPr>
              <a:t>PLAČILNI POGOJI</a:t>
            </a:r>
            <a:endParaRPr lang="sl-SI" altLang="sl-SI" sz="2000">
              <a:latin typeface="Tempus Sans ITC" panose="04020404030D07020202" pitchFamily="82"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altLang="sl-SI" sz="2000">
                <a:latin typeface="Tempus Sans ITC" panose="04020404030D07020202" pitchFamily="82" charset="0"/>
              </a:rPr>
              <a:t>-cene  ponudnikov  so v EUR(€) in vključujejo predpisani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altLang="sl-SI" sz="2000">
                <a:latin typeface="Tempus Sans ITC" panose="04020404030D07020202" pitchFamily="82" charset="0"/>
              </a:rPr>
              <a:t>   8,5% davek na dodano vrednost (DDV).</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altLang="sl-SI" sz="2000">
                <a:latin typeface="Tempus Sans ITC" panose="04020404030D07020202" pitchFamily="82" charset="0"/>
              </a:rPr>
              <a:t>- možnost nakupa darilnih bonov</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altLang="sl-SI" sz="2000">
                <a:latin typeface="Tempus Sans ITC" panose="04020404030D07020202" pitchFamily="82" charset="0"/>
              </a:rPr>
              <a:t>-gotovinsko plačevanje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altLang="sl-SI" sz="2000">
                <a:latin typeface="Tempus Sans ITC" panose="04020404030D07020202" pitchFamily="82" charset="0"/>
              </a:rPr>
              <a:t>-možnost plačevanja s plačilnimi karticami Maestro in s kreditnima karticama Visa in Mastercard.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sl-SI" sz="2000"/>
          </a:p>
        </p:txBody>
      </p:sp>
      <p:pic>
        <p:nvPicPr>
          <p:cNvPr id="4" name="Picture 3" descr="zanimivosti_kakovost(2).jpg">
            <a:extLst>
              <a:ext uri="{FF2B5EF4-FFF2-40B4-BE49-F238E27FC236}">
                <a16:creationId xmlns:a16="http://schemas.microsoft.com/office/drawing/2014/main" id="{EF10B53D-15C1-4D56-88F3-CC65DC4339C5}"/>
              </a:ext>
            </a:extLst>
          </p:cNvPr>
          <p:cNvPicPr>
            <a:picLocks noChangeAspect="1"/>
          </p:cNvPicPr>
          <p:nvPr/>
        </p:nvPicPr>
        <p:blipFill>
          <a:blip r:embed="rId2"/>
          <a:srcRect l="65765"/>
          <a:stretch>
            <a:fillRect/>
          </a:stretch>
        </p:blipFill>
        <p:spPr>
          <a:xfrm>
            <a:off x="6786578" y="3143248"/>
            <a:ext cx="1747814" cy="1800225"/>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a:extLst>
              <a:ext uri="{FF2B5EF4-FFF2-40B4-BE49-F238E27FC236}">
                <a16:creationId xmlns:a16="http://schemas.microsoft.com/office/drawing/2014/main" id="{35E2D899-64C6-4547-AFEA-232DC4BD9DD1}"/>
              </a:ext>
            </a:extLst>
          </p:cNvPr>
          <p:cNvSpPr txBox="1">
            <a:spLocks noChangeArrowheads="1"/>
          </p:cNvSpPr>
          <p:nvPr/>
        </p:nvSpPr>
        <p:spPr bwMode="auto">
          <a:xfrm>
            <a:off x="457200" y="500063"/>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9pPr>
          </a:lstStyle>
          <a:p>
            <a:pPr algn="ctr" eaLnBrk="1" hangingPunct="1"/>
            <a:r>
              <a:rPr lang="sl-SI" altLang="sl-SI" sz="5000">
                <a:solidFill>
                  <a:schemeClr val="tx1"/>
                </a:solidFill>
                <a:latin typeface="Tempus Sans ITC" panose="04020404030D07020202" pitchFamily="82" charset="0"/>
              </a:rPr>
              <a:t>IZDELKI RAZISKAVE</a:t>
            </a:r>
          </a:p>
        </p:txBody>
      </p:sp>
      <p:sp>
        <p:nvSpPr>
          <p:cNvPr id="3075" name="Text Box 2">
            <a:extLst>
              <a:ext uri="{FF2B5EF4-FFF2-40B4-BE49-F238E27FC236}">
                <a16:creationId xmlns:a16="http://schemas.microsoft.com/office/drawing/2014/main" id="{66F2EE14-FC9D-47B6-8909-52463C1D1D87}"/>
              </a:ext>
            </a:extLst>
          </p:cNvPr>
          <p:cNvSpPr txBox="1">
            <a:spLocks noChangeArrowheads="1"/>
          </p:cNvSpPr>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71463" indent="-2714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defRPr>
            </a:lvl9pPr>
          </a:lstStyle>
          <a:p>
            <a:pPr eaLnBrk="1" hangingPunct="1">
              <a:lnSpc>
                <a:spcPct val="80000"/>
              </a:lnSpc>
              <a:spcBef>
                <a:spcPts val="700"/>
              </a:spcBef>
              <a:buClr>
                <a:srgbClr val="0BD0D9"/>
              </a:buClr>
              <a:buSzPct val="95000"/>
              <a:buFont typeface="Wingdings 2" panose="05020102010507070707" pitchFamily="18" charset="2"/>
              <a:buChar char=""/>
            </a:pPr>
            <a:r>
              <a:rPr lang="sl-SI" altLang="sl-SI" sz="2800" b="1">
                <a:solidFill>
                  <a:srgbClr val="000000"/>
                </a:solidFill>
                <a:latin typeface="Tempus Sans ITC" panose="04020404030D07020202" pitchFamily="82" charset="0"/>
              </a:rPr>
              <a:t>Limone                                 </a:t>
            </a:r>
          </a:p>
          <a:p>
            <a:pPr eaLnBrk="1" hangingPunct="1">
              <a:lnSpc>
                <a:spcPct val="80000"/>
              </a:lnSpc>
              <a:spcBef>
                <a:spcPts val="700"/>
              </a:spcBef>
              <a:buClr>
                <a:srgbClr val="0BD0D9"/>
              </a:buClr>
              <a:buSzPct val="95000"/>
              <a:buFont typeface="Wingdings 2" panose="05020102010507070707" pitchFamily="18" charset="2"/>
              <a:buChar char=""/>
            </a:pPr>
            <a:r>
              <a:rPr lang="sl-SI" altLang="sl-SI" sz="2800" b="1">
                <a:solidFill>
                  <a:srgbClr val="000000"/>
                </a:solidFill>
                <a:latin typeface="Tempus Sans ITC" panose="04020404030D07020202" pitchFamily="82" charset="0"/>
              </a:rPr>
              <a:t>Pomaranče</a:t>
            </a:r>
          </a:p>
          <a:p>
            <a:pPr eaLnBrk="1" hangingPunct="1">
              <a:lnSpc>
                <a:spcPct val="80000"/>
              </a:lnSpc>
              <a:spcBef>
                <a:spcPts val="700"/>
              </a:spcBef>
              <a:buClr>
                <a:srgbClr val="0BD0D9"/>
              </a:buClr>
              <a:buSzPct val="95000"/>
              <a:buFont typeface="Wingdings 2" panose="05020102010507070707" pitchFamily="18" charset="2"/>
              <a:buChar char=""/>
            </a:pPr>
            <a:r>
              <a:rPr lang="sl-SI" altLang="sl-SI" sz="2800" b="1">
                <a:solidFill>
                  <a:srgbClr val="000000"/>
                </a:solidFill>
                <a:latin typeface="Tempus Sans ITC" panose="04020404030D07020202" pitchFamily="82" charset="0"/>
              </a:rPr>
              <a:t>Banane</a:t>
            </a:r>
          </a:p>
          <a:p>
            <a:pPr eaLnBrk="1" hangingPunct="1">
              <a:lnSpc>
                <a:spcPct val="80000"/>
              </a:lnSpc>
              <a:spcBef>
                <a:spcPts val="700"/>
              </a:spcBef>
              <a:buClr>
                <a:srgbClr val="0BD0D9"/>
              </a:buClr>
              <a:buSzPct val="95000"/>
              <a:buFont typeface="Wingdings 2" panose="05020102010507070707" pitchFamily="18" charset="2"/>
              <a:buChar char=""/>
            </a:pPr>
            <a:r>
              <a:rPr lang="sl-SI" altLang="sl-SI" sz="2800" b="1">
                <a:solidFill>
                  <a:srgbClr val="000000"/>
                </a:solidFill>
                <a:latin typeface="Tempus Sans ITC" panose="04020404030D07020202" pitchFamily="82" charset="0"/>
              </a:rPr>
              <a:t>Jabolka</a:t>
            </a:r>
          </a:p>
          <a:p>
            <a:pPr eaLnBrk="1" hangingPunct="1">
              <a:lnSpc>
                <a:spcPct val="80000"/>
              </a:lnSpc>
              <a:spcBef>
                <a:spcPts val="700"/>
              </a:spcBef>
              <a:buClr>
                <a:srgbClr val="0BD0D9"/>
              </a:buClr>
              <a:buSzPct val="95000"/>
              <a:buFont typeface="Wingdings 2" panose="05020102010507070707" pitchFamily="18" charset="2"/>
              <a:buChar char=""/>
            </a:pPr>
            <a:r>
              <a:rPr lang="sl-SI" altLang="sl-SI" sz="2800" b="1">
                <a:solidFill>
                  <a:srgbClr val="000000"/>
                </a:solidFill>
                <a:latin typeface="Tempus Sans ITC" panose="04020404030D07020202" pitchFamily="82" charset="0"/>
              </a:rPr>
              <a:t>Suhe slive</a:t>
            </a:r>
          </a:p>
          <a:p>
            <a:pPr eaLnBrk="1" hangingPunct="1">
              <a:lnSpc>
                <a:spcPct val="80000"/>
              </a:lnSpc>
              <a:spcBef>
                <a:spcPts val="700"/>
              </a:spcBef>
              <a:buClr>
                <a:srgbClr val="0BD0D9"/>
              </a:buClr>
              <a:buSzPct val="95000"/>
              <a:buFont typeface="Wingdings 2" panose="05020102010507070707" pitchFamily="18" charset="2"/>
              <a:buChar char=""/>
            </a:pPr>
            <a:r>
              <a:rPr lang="sl-SI" altLang="sl-SI" sz="2800" b="1">
                <a:solidFill>
                  <a:srgbClr val="000000"/>
                </a:solidFill>
                <a:latin typeface="Tempus Sans ITC" panose="04020404030D07020202" pitchFamily="82" charset="0"/>
              </a:rPr>
              <a:t>Suhe marelice</a:t>
            </a:r>
          </a:p>
          <a:p>
            <a:pPr eaLnBrk="1" hangingPunct="1">
              <a:lnSpc>
                <a:spcPct val="80000"/>
              </a:lnSpc>
              <a:spcBef>
                <a:spcPts val="700"/>
              </a:spcBef>
              <a:buClr>
                <a:srgbClr val="0BD0D9"/>
              </a:buClr>
              <a:buSzPct val="95000"/>
              <a:buFont typeface="Wingdings 2" panose="05020102010507070707" pitchFamily="18" charset="2"/>
              <a:buChar char=""/>
            </a:pPr>
            <a:r>
              <a:rPr lang="sl-SI" altLang="sl-SI" sz="2800" b="1">
                <a:solidFill>
                  <a:srgbClr val="000000"/>
                </a:solidFill>
                <a:latin typeface="Tempus Sans ITC" panose="04020404030D07020202" pitchFamily="82" charset="0"/>
              </a:rPr>
              <a:t>Neoluščeni arašidi</a:t>
            </a:r>
          </a:p>
          <a:p>
            <a:pPr eaLnBrk="1" hangingPunct="1">
              <a:lnSpc>
                <a:spcPct val="80000"/>
              </a:lnSpc>
              <a:spcBef>
                <a:spcPts val="700"/>
              </a:spcBef>
              <a:buClr>
                <a:srgbClr val="0BD0D9"/>
              </a:buClr>
              <a:buSzPct val="95000"/>
              <a:buFont typeface="Wingdings 2" panose="05020102010507070707" pitchFamily="18" charset="2"/>
              <a:buChar char=""/>
            </a:pPr>
            <a:r>
              <a:rPr lang="sl-SI" altLang="sl-SI" sz="2800" b="1">
                <a:solidFill>
                  <a:srgbClr val="000000"/>
                </a:solidFill>
                <a:latin typeface="Tempus Sans ITC" panose="04020404030D07020202" pitchFamily="82" charset="0"/>
              </a:rPr>
              <a:t>Orehova jedrca</a:t>
            </a:r>
          </a:p>
          <a:p>
            <a:pPr eaLnBrk="1" hangingPunct="1">
              <a:lnSpc>
                <a:spcPct val="80000"/>
              </a:lnSpc>
              <a:spcBef>
                <a:spcPts val="700"/>
              </a:spcBef>
              <a:buClr>
                <a:srgbClr val="0BD0D9"/>
              </a:buClr>
              <a:buSzPct val="95000"/>
              <a:buFont typeface="Wingdings 2" panose="05020102010507070707" pitchFamily="18" charset="2"/>
              <a:buChar char=""/>
            </a:pPr>
            <a:r>
              <a:rPr lang="sl-SI" altLang="sl-SI" sz="2800" b="1">
                <a:solidFill>
                  <a:srgbClr val="000000"/>
                </a:solidFill>
                <a:latin typeface="Tempus Sans ITC" panose="04020404030D07020202" pitchFamily="82" charset="0"/>
              </a:rPr>
              <a:t>Mandljeva jedrca</a:t>
            </a:r>
          </a:p>
          <a:p>
            <a:pPr eaLnBrk="1" hangingPunct="1">
              <a:lnSpc>
                <a:spcPct val="80000"/>
              </a:lnSpc>
              <a:spcBef>
                <a:spcPts val="700"/>
              </a:spcBef>
              <a:buClr>
                <a:srgbClr val="0BD0D9"/>
              </a:buClr>
              <a:buSzPct val="95000"/>
              <a:buFont typeface="Wingdings 2" panose="05020102010507070707" pitchFamily="18" charset="2"/>
              <a:buChar char=""/>
            </a:pPr>
            <a:r>
              <a:rPr lang="sl-SI" altLang="sl-SI" sz="2800" b="1">
                <a:solidFill>
                  <a:srgbClr val="000000"/>
                </a:solidFill>
                <a:latin typeface="Tempus Sans ITC" panose="04020404030D07020202" pitchFamily="82" charset="0"/>
              </a:rPr>
              <a:t> ananas</a:t>
            </a:r>
          </a:p>
          <a:p>
            <a:pPr eaLnBrk="1" hangingPunct="1">
              <a:lnSpc>
                <a:spcPct val="80000"/>
              </a:lnSpc>
              <a:spcBef>
                <a:spcPts val="600"/>
              </a:spcBef>
              <a:buClr>
                <a:srgbClr val="0BD0D9"/>
              </a:buClr>
              <a:buSzPct val="95000"/>
              <a:buFont typeface="Wingdings 2" panose="05020102010507070707" pitchFamily="18" charset="2"/>
              <a:buNone/>
            </a:pPr>
            <a:endParaRPr lang="en-US" altLang="sl-SI" sz="2400" b="1">
              <a:solidFill>
                <a:srgbClr val="000000"/>
              </a:solidFill>
              <a:latin typeface="Constantia" panose="02030602050306030303" pitchFamily="18" charset="0"/>
            </a:endParaRPr>
          </a:p>
          <a:p>
            <a:pPr eaLnBrk="1" hangingPunct="1">
              <a:lnSpc>
                <a:spcPct val="80000"/>
              </a:lnSpc>
              <a:spcBef>
                <a:spcPts val="600"/>
              </a:spcBef>
              <a:buClr>
                <a:srgbClr val="0BD0D9"/>
              </a:buClr>
              <a:buSzPct val="95000"/>
              <a:buFont typeface="Wingdings 2" panose="05020102010507070707" pitchFamily="18" charset="2"/>
              <a:buNone/>
            </a:pPr>
            <a:endParaRPr lang="en-US" altLang="sl-SI" sz="2400" b="1">
              <a:solidFill>
                <a:srgbClr val="000000"/>
              </a:solidFill>
              <a:latin typeface="Constantia" panose="02030602050306030303" pitchFamily="18" charset="0"/>
            </a:endParaRPr>
          </a:p>
        </p:txBody>
      </p:sp>
      <p:pic>
        <p:nvPicPr>
          <p:cNvPr id="3076" name="Picture 3">
            <a:extLst>
              <a:ext uri="{FF2B5EF4-FFF2-40B4-BE49-F238E27FC236}">
                <a16:creationId xmlns:a16="http://schemas.microsoft.com/office/drawing/2014/main" id="{0D9C06F3-88B8-4B05-B4A7-9B1C594475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50" y="1493838"/>
            <a:ext cx="35179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077" name="Picture 4">
            <a:extLst>
              <a:ext uri="{FF2B5EF4-FFF2-40B4-BE49-F238E27FC236}">
                <a16:creationId xmlns:a16="http://schemas.microsoft.com/office/drawing/2014/main" id="{4547ECBB-3F93-4371-8652-AEFF3D7B09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492625"/>
            <a:ext cx="1865313"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537C08F-9F21-4DA4-B458-C4692F2D7CE6}"/>
              </a:ext>
            </a:extLst>
          </p:cNvPr>
          <p:cNvSpPr>
            <a:spLocks noGrp="1"/>
          </p:cNvSpPr>
          <p:nvPr>
            <p:ph type="title"/>
          </p:nvPr>
        </p:nvSpPr>
        <p:spPr/>
        <p:txBody>
          <a:bodyPr/>
          <a:lstStyle/>
          <a:p>
            <a:pPr algn="ctr"/>
            <a:r>
              <a:rPr lang="sl-SI" altLang="sl-SI">
                <a:solidFill>
                  <a:schemeClr val="tx1"/>
                </a:solidFill>
                <a:latin typeface="Tempus Sans ITC" panose="04020404030D07020202" pitchFamily="82" charset="0"/>
              </a:rPr>
              <a:t>POPUSTI</a:t>
            </a:r>
            <a:endParaRPr lang="en-US" altLang="sl-SI">
              <a:solidFill>
                <a:schemeClr val="tx1"/>
              </a:solidFill>
              <a:latin typeface="Tempus Sans ITC" panose="04020404030D07020202" pitchFamily="82" charset="0"/>
            </a:endParaRPr>
          </a:p>
        </p:txBody>
      </p:sp>
      <p:sp>
        <p:nvSpPr>
          <p:cNvPr id="21507" name="Content Placeholder 2">
            <a:extLst>
              <a:ext uri="{FF2B5EF4-FFF2-40B4-BE49-F238E27FC236}">
                <a16:creationId xmlns:a16="http://schemas.microsoft.com/office/drawing/2014/main" id="{AEF66FAD-252A-46CC-9639-1C252642FD3B}"/>
              </a:ext>
            </a:extLst>
          </p:cNvPr>
          <p:cNvSpPr>
            <a:spLocks noGrp="1"/>
          </p:cNvSpPr>
          <p:nvPr>
            <p:ph idx="1"/>
          </p:nvPr>
        </p:nvSpPr>
        <p:spPr/>
        <p:txBody>
          <a:bodyPr/>
          <a:lstStyle/>
          <a:p>
            <a:pPr>
              <a:buFont typeface="Arial" panose="020B0604020202020204" pitchFamily="34" charset="0"/>
              <a:buChar char="•"/>
            </a:pPr>
            <a:r>
              <a:rPr lang="sl-SI" altLang="sl-SI">
                <a:latin typeface="Tempus Sans ITC" panose="04020404030D07020202" pitchFamily="82" charset="0"/>
              </a:rPr>
              <a:t>VITAMINSKI HITI TEDNA SADJA IN ZELENJAVE</a:t>
            </a:r>
          </a:p>
          <a:p>
            <a:pPr>
              <a:buFont typeface="Arial" panose="020B0604020202020204" pitchFamily="34" charset="0"/>
              <a:buChar char="•"/>
            </a:pPr>
            <a:r>
              <a:rPr lang="sl-SI" altLang="sl-SI">
                <a:latin typeface="Tempus Sans ITC" panose="04020404030D07020202" pitchFamily="82" charset="0"/>
              </a:rPr>
              <a:t>TRAJNA ZNIŽANJA</a:t>
            </a:r>
          </a:p>
          <a:p>
            <a:pPr>
              <a:buFont typeface="Arial" panose="020B0604020202020204" pitchFamily="34" charset="0"/>
              <a:buChar char="•"/>
            </a:pPr>
            <a:r>
              <a:rPr lang="sl-SI" altLang="sl-SI">
                <a:latin typeface="Tempus Sans ITC" panose="04020404030D07020202" pitchFamily="82" charset="0"/>
              </a:rPr>
              <a:t>NAKUP VREDNOSTNIH BONOV</a:t>
            </a:r>
            <a:endParaRPr lang="en-US" altLang="sl-SI">
              <a:latin typeface="Tempus Sans ITC" panose="04020404030D07020202" pitchFamily="82" charset="0"/>
            </a:endParaRPr>
          </a:p>
        </p:txBody>
      </p:sp>
      <p:pic>
        <p:nvPicPr>
          <p:cNvPr id="4" name="Picture 3" descr="banner_billiger_neu_1x1.jpg">
            <a:extLst>
              <a:ext uri="{FF2B5EF4-FFF2-40B4-BE49-F238E27FC236}">
                <a16:creationId xmlns:a16="http://schemas.microsoft.com/office/drawing/2014/main" id="{1B659BD4-3EFC-43FF-8ED4-334C10A39272}"/>
              </a:ext>
            </a:extLst>
          </p:cNvPr>
          <p:cNvPicPr>
            <a:picLocks noChangeAspect="1"/>
          </p:cNvPicPr>
          <p:nvPr/>
        </p:nvPicPr>
        <p:blipFill>
          <a:blip r:embed="rId2"/>
          <a:stretch>
            <a:fillRect/>
          </a:stretch>
        </p:blipFill>
        <p:spPr>
          <a:xfrm>
            <a:off x="2571736" y="3929066"/>
            <a:ext cx="3643338" cy="1714512"/>
          </a:xfrm>
          <a:prstGeom prst="rect">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a:extLst>
              <a:ext uri="{FF2B5EF4-FFF2-40B4-BE49-F238E27FC236}">
                <a16:creationId xmlns:a16="http://schemas.microsoft.com/office/drawing/2014/main" id="{DED10E09-26C9-4971-9DAE-6CF3BBE607A2}"/>
              </a:ext>
            </a:extLst>
          </p:cNvPr>
          <p:cNvSpPr txBox="1">
            <a:spLocks noChangeArrowheads="1"/>
          </p:cNvSpPr>
          <p:nvPr/>
        </p:nvSpPr>
        <p:spPr bwMode="auto">
          <a:xfrm>
            <a:off x="457200" y="274638"/>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9pPr>
          </a:lstStyle>
          <a:p>
            <a:pPr algn="ctr" eaLnBrk="1" hangingPunct="1"/>
            <a:r>
              <a:rPr lang="sl-SI" altLang="sl-SI" sz="5000">
                <a:solidFill>
                  <a:schemeClr val="tx1"/>
                </a:solidFill>
                <a:latin typeface="Tempus Sans ITC" panose="04020404030D07020202" pitchFamily="82" charset="0"/>
              </a:rPr>
              <a:t>HOFER</a:t>
            </a:r>
          </a:p>
        </p:txBody>
      </p:sp>
      <p:graphicFrame>
        <p:nvGraphicFramePr>
          <p:cNvPr id="18434" name="Group 2">
            <a:extLst>
              <a:ext uri="{FF2B5EF4-FFF2-40B4-BE49-F238E27FC236}">
                <a16:creationId xmlns:a16="http://schemas.microsoft.com/office/drawing/2014/main" id="{360D91C9-C71B-43C3-97EA-DE1F93B707A4}"/>
              </a:ext>
            </a:extLst>
          </p:cNvPr>
          <p:cNvGraphicFramePr>
            <a:graphicFrameLocks noGrp="1"/>
          </p:cNvGraphicFramePr>
          <p:nvPr/>
        </p:nvGraphicFramePr>
        <p:xfrm>
          <a:off x="357188" y="1557338"/>
          <a:ext cx="8197850" cy="5176837"/>
        </p:xfrm>
        <a:graphic>
          <a:graphicData uri="http://schemas.openxmlformats.org/drawingml/2006/table">
            <a:tbl>
              <a:tblPr/>
              <a:tblGrid>
                <a:gridCol w="3494087">
                  <a:extLst>
                    <a:ext uri="{9D8B030D-6E8A-4147-A177-3AD203B41FA5}">
                      <a16:colId xmlns:a16="http://schemas.microsoft.com/office/drawing/2014/main" val="3723630929"/>
                    </a:ext>
                  </a:extLst>
                </a:gridCol>
                <a:gridCol w="1801813">
                  <a:extLst>
                    <a:ext uri="{9D8B030D-6E8A-4147-A177-3AD203B41FA5}">
                      <a16:colId xmlns:a16="http://schemas.microsoft.com/office/drawing/2014/main" val="1537836574"/>
                    </a:ext>
                  </a:extLst>
                </a:gridCol>
                <a:gridCol w="2901950">
                  <a:extLst>
                    <a:ext uri="{9D8B030D-6E8A-4147-A177-3AD203B41FA5}">
                      <a16:colId xmlns:a16="http://schemas.microsoft.com/office/drawing/2014/main" val="3085793131"/>
                    </a:ext>
                  </a:extLst>
                </a:gridCol>
              </a:tblGrid>
              <a:tr h="7032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IZDELEK</a:t>
                      </a:r>
                    </a:p>
                  </a:txBody>
                  <a:tcPr marT="7560"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CENA (za 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NABAVNA VREDNOST</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6772185"/>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LIMONE 1500kg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0,90€/kg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1.350€</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23292797"/>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POMARANČE 1500kg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0,80€/kg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1.200€</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177924"/>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BANANE 1500kg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1,99€/kg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2.985€</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81892038"/>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JABOLKA 500 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 /</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23347714"/>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 ANANAS 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1,80€/kg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900 €</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7235288"/>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SUHE SLIVE 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1,59€/kg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795 €</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243015"/>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SUHE MARELICE 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1,59€/kg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795€</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6279690"/>
                  </a:ext>
                </a:extLst>
              </a:tr>
              <a:tr h="3984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ARAŠIDI 1500kg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 </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96573267"/>
                  </a:ext>
                </a:extLst>
              </a:tr>
              <a:tr h="642938">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OREHOVA JEDRCA 1500kg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6,90€/kg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10.350 €</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91998212"/>
                  </a:ext>
                </a:extLst>
              </a:tr>
              <a:tr h="642938">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MANDLJEVA JEDRCA 1500kg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9,20€/kg</a:t>
                      </a:r>
                    </a:p>
                  </a:txBody>
                  <a:tcPr marT="756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50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2000" b="0" i="0" u="none" strike="noStrike" cap="none" normalizeH="0" baseline="0">
                          <a:ln>
                            <a:noFill/>
                          </a:ln>
                          <a:solidFill>
                            <a:srgbClr val="000000"/>
                          </a:solidFill>
                          <a:effectLst/>
                          <a:latin typeface="Tempus Sans ITC" panose="04020404030D07020202" pitchFamily="82" charset="0"/>
                        </a:rPr>
                        <a:t>13.800 €</a:t>
                      </a:r>
                    </a:p>
                  </a:txBody>
                  <a:tcPr marT="756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35535442"/>
                  </a:ext>
                </a:extLst>
              </a:tr>
            </a:tbl>
          </a:graphicData>
        </a:graphic>
      </p:graphicFrame>
      <p:pic>
        <p:nvPicPr>
          <p:cNvPr id="22581" name="Picture 116">
            <a:extLst>
              <a:ext uri="{FF2B5EF4-FFF2-40B4-BE49-F238E27FC236}">
                <a16:creationId xmlns:a16="http://schemas.microsoft.com/office/drawing/2014/main" id="{B5E9FF72-290B-426F-A5CB-497330C29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333375"/>
            <a:ext cx="61118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582" name="Picture 117">
            <a:extLst>
              <a:ext uri="{FF2B5EF4-FFF2-40B4-BE49-F238E27FC236}">
                <a16:creationId xmlns:a16="http://schemas.microsoft.com/office/drawing/2014/main" id="{9CB84F9C-F7FD-4BFB-A451-9BCFA9AA01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33375"/>
            <a:ext cx="61118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583" name="Picture 118">
            <a:extLst>
              <a:ext uri="{FF2B5EF4-FFF2-40B4-BE49-F238E27FC236}">
                <a16:creationId xmlns:a16="http://schemas.microsoft.com/office/drawing/2014/main" id="{0E460843-0025-4F72-ADB6-0F9C37FEA5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2286000"/>
            <a:ext cx="488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584" name="Picture 119">
            <a:extLst>
              <a:ext uri="{FF2B5EF4-FFF2-40B4-BE49-F238E27FC236}">
                <a16:creationId xmlns:a16="http://schemas.microsoft.com/office/drawing/2014/main" id="{35AE4466-B210-47A4-9869-DF2463DAC3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1813" y="2714625"/>
            <a:ext cx="4794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585" name="Picture 120">
            <a:extLst>
              <a:ext uri="{FF2B5EF4-FFF2-40B4-BE49-F238E27FC236}">
                <a16:creationId xmlns:a16="http://schemas.microsoft.com/office/drawing/2014/main" id="{25EB1A6E-A291-437D-ACB2-C50CBCEF54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7563" y="3071813"/>
            <a:ext cx="341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586" name="Picture 121">
            <a:extLst>
              <a:ext uri="{FF2B5EF4-FFF2-40B4-BE49-F238E27FC236}">
                <a16:creationId xmlns:a16="http://schemas.microsoft.com/office/drawing/2014/main" id="{AEB56DA4-B1D5-4326-8BAE-53B5F1C1C4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6063" y="3429000"/>
            <a:ext cx="3603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587" name="Picture 122">
            <a:extLst>
              <a:ext uri="{FF2B5EF4-FFF2-40B4-BE49-F238E27FC236}">
                <a16:creationId xmlns:a16="http://schemas.microsoft.com/office/drawing/2014/main" id="{CA67537D-A42F-4700-A593-A0820588A8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7563" y="3857625"/>
            <a:ext cx="285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588" name="Picture 123">
            <a:extLst>
              <a:ext uri="{FF2B5EF4-FFF2-40B4-BE49-F238E27FC236}">
                <a16:creationId xmlns:a16="http://schemas.microsoft.com/office/drawing/2014/main" id="{71835289-DC3A-4D48-B1F7-67E806D95A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8938" y="4286250"/>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589" name="Picture 124">
            <a:extLst>
              <a:ext uri="{FF2B5EF4-FFF2-40B4-BE49-F238E27FC236}">
                <a16:creationId xmlns:a16="http://schemas.microsoft.com/office/drawing/2014/main" id="{A247D5F5-FB69-4A2D-BDA0-DC3F6574CA6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9000" y="4714875"/>
            <a:ext cx="3603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590" name="Picture 125">
            <a:extLst>
              <a:ext uri="{FF2B5EF4-FFF2-40B4-BE49-F238E27FC236}">
                <a16:creationId xmlns:a16="http://schemas.microsoft.com/office/drawing/2014/main" id="{FB5C448E-F19F-4D1F-A0E3-C54098615F4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43188" y="5072063"/>
            <a:ext cx="5969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591" name="Picture 126">
            <a:extLst>
              <a:ext uri="{FF2B5EF4-FFF2-40B4-BE49-F238E27FC236}">
                <a16:creationId xmlns:a16="http://schemas.microsoft.com/office/drawing/2014/main" id="{24FB845A-239B-4AAF-A133-AD2057E1032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5572125"/>
            <a:ext cx="482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592" name="Picture 127">
            <a:extLst>
              <a:ext uri="{FF2B5EF4-FFF2-40B4-BE49-F238E27FC236}">
                <a16:creationId xmlns:a16="http://schemas.microsoft.com/office/drawing/2014/main" id="{776E9750-13D3-4320-9647-7B6D0E10AA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71875" y="6215063"/>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a:extLst>
              <a:ext uri="{FF2B5EF4-FFF2-40B4-BE49-F238E27FC236}">
                <a16:creationId xmlns:a16="http://schemas.microsoft.com/office/drawing/2014/main" id="{84D80BD7-1784-49CB-AC0F-B13A68938DB7}"/>
              </a:ext>
            </a:extLst>
          </p:cNvPr>
          <p:cNvSpPr txBox="1">
            <a:spLocks noChangeArrowheads="1"/>
          </p:cNvSpPr>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9pPr>
          </a:lstStyle>
          <a:p>
            <a:pPr algn="ctr" eaLnBrk="1" hangingPunct="1"/>
            <a:r>
              <a:rPr lang="sl-SI" altLang="sl-SI" sz="5000">
                <a:solidFill>
                  <a:schemeClr val="tx1"/>
                </a:solidFill>
                <a:latin typeface="Tempus Sans ITC" panose="04020404030D07020202" pitchFamily="82" charset="0"/>
              </a:rPr>
              <a:t>UGOTOVITVE</a:t>
            </a:r>
          </a:p>
        </p:txBody>
      </p:sp>
      <p:sp>
        <p:nvSpPr>
          <p:cNvPr id="23555" name="Text Box 2">
            <a:extLst>
              <a:ext uri="{FF2B5EF4-FFF2-40B4-BE49-F238E27FC236}">
                <a16:creationId xmlns:a16="http://schemas.microsoft.com/office/drawing/2014/main" id="{203DA712-7C0F-4962-A2AF-0CE6B5851639}"/>
              </a:ext>
            </a:extLst>
          </p:cNvPr>
          <p:cNvSpPr txBox="1">
            <a:spLocks noChangeArrowheads="1"/>
          </p:cNvSpPr>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71463" indent="-2714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defRPr>
            </a:lvl9pPr>
          </a:lstStyle>
          <a:p>
            <a:pPr eaLnBrk="1" hangingPunct="1">
              <a:lnSpc>
                <a:spcPct val="90000"/>
              </a:lnSpc>
              <a:spcBef>
                <a:spcPts val="650"/>
              </a:spcBef>
              <a:buClr>
                <a:srgbClr val="0BD0D9"/>
              </a:buClr>
              <a:buSzPct val="95000"/>
              <a:buFont typeface="Wingdings 2" panose="05020102010507070707" pitchFamily="18" charset="2"/>
              <a:buChar char=""/>
            </a:pPr>
            <a:r>
              <a:rPr lang="sl-SI" altLang="sl-SI" sz="2400">
                <a:solidFill>
                  <a:srgbClr val="000000"/>
                </a:solidFill>
                <a:latin typeface="Tempus Sans ITC" panose="04020404030D07020202" pitchFamily="82" charset="0"/>
              </a:rPr>
              <a:t>Najcenejša nabava bi bila v Lidlu, vendar zaradi kakovosti, se za tamkajšnji nakup ne bi odločile.</a:t>
            </a:r>
          </a:p>
          <a:p>
            <a:pPr eaLnBrk="1" hangingPunct="1">
              <a:lnSpc>
                <a:spcPct val="90000"/>
              </a:lnSpc>
              <a:spcBef>
                <a:spcPts val="650"/>
              </a:spcBef>
              <a:buClr>
                <a:srgbClr val="0BD0D9"/>
              </a:buClr>
              <a:buSzPct val="95000"/>
              <a:buFont typeface="Wingdings 2" panose="05020102010507070707" pitchFamily="18" charset="2"/>
              <a:buChar char=""/>
            </a:pPr>
            <a:r>
              <a:rPr lang="sl-SI" altLang="sl-SI" sz="2400">
                <a:solidFill>
                  <a:srgbClr val="000000"/>
                </a:solidFill>
                <a:latin typeface="Tempus Sans ITC" panose="04020404030D07020202" pitchFamily="82" charset="0"/>
              </a:rPr>
              <a:t>Najdražja bi bila v Sparu.</a:t>
            </a:r>
          </a:p>
          <a:p>
            <a:pPr eaLnBrk="1" hangingPunct="1">
              <a:lnSpc>
                <a:spcPct val="90000"/>
              </a:lnSpc>
              <a:spcBef>
                <a:spcPts val="650"/>
              </a:spcBef>
              <a:buClr>
                <a:srgbClr val="0BD0D9"/>
              </a:buClr>
              <a:buSzPct val="95000"/>
              <a:buFont typeface="Wingdings 2" panose="05020102010507070707" pitchFamily="18" charset="2"/>
              <a:buChar char=""/>
            </a:pPr>
            <a:r>
              <a:rPr lang="sl-SI" altLang="sl-SI" sz="2400">
                <a:solidFill>
                  <a:srgbClr val="000000"/>
                </a:solidFill>
                <a:latin typeface="Tempus Sans ITC" panose="04020404030D07020202" pitchFamily="82" charset="0"/>
              </a:rPr>
              <a:t>Vendar sva se na koncu odločili za Tuš, ker ima srednje nabavne cene, dobro kvaliteto ter raznoliko ponudbo</a:t>
            </a:r>
            <a:r>
              <a:rPr lang="sl-SI" altLang="sl-SI" sz="2400">
                <a:solidFill>
                  <a:srgbClr val="000000"/>
                </a:solidFill>
                <a:latin typeface="Constantia" panose="02030602050306030303" pitchFamily="18" charset="0"/>
              </a:rPr>
              <a:t>. </a:t>
            </a:r>
          </a:p>
          <a:p>
            <a:pPr eaLnBrk="1" hangingPunct="1">
              <a:spcBef>
                <a:spcPts val="650"/>
              </a:spcBef>
              <a:buClr>
                <a:srgbClr val="0BD0D9"/>
              </a:buClr>
              <a:buSzPct val="95000"/>
              <a:buFont typeface="Wingdings 2" panose="05020102010507070707" pitchFamily="18" charset="2"/>
              <a:buChar char=""/>
            </a:pPr>
            <a:r>
              <a:rPr lang="sl-SI" altLang="sl-SI" sz="2400">
                <a:solidFill>
                  <a:srgbClr val="000000"/>
                </a:solidFill>
                <a:latin typeface="Tempus Sans ITC" panose="04020404030D07020202" pitchFamily="82" charset="0"/>
              </a:rPr>
              <a:t>Klavrna ponudba Lidla in nič kaj bolj Hofra.</a:t>
            </a:r>
          </a:p>
          <a:p>
            <a:pPr eaLnBrk="1" hangingPunct="1">
              <a:spcBef>
                <a:spcPts val="650"/>
              </a:spcBef>
              <a:buClr>
                <a:srgbClr val="0BD0D9"/>
              </a:buClr>
              <a:buSzPct val="95000"/>
              <a:buFont typeface="Wingdings 2" panose="05020102010507070707" pitchFamily="18" charset="2"/>
              <a:buChar char=""/>
            </a:pPr>
            <a:r>
              <a:rPr lang="sl-SI" altLang="sl-SI" sz="2400">
                <a:solidFill>
                  <a:srgbClr val="000000"/>
                </a:solidFill>
                <a:latin typeface="Tempus Sans ITC" panose="04020404030D07020202" pitchFamily="82" charset="0"/>
              </a:rPr>
              <a:t>Pri nekaterih ponudnikih je manjkal izdelek, katera nabava je nujna npr. jabolka(Tuš,Lidl, Hofer) in limone(Lidl) </a:t>
            </a:r>
          </a:p>
          <a:p>
            <a:pPr eaLnBrk="1" hangingPunct="1">
              <a:spcBef>
                <a:spcPts val="650"/>
              </a:spcBef>
              <a:buClr>
                <a:srgbClr val="0BD0D9"/>
              </a:buClr>
              <a:buSzPct val="95000"/>
              <a:buFont typeface="Wingdings 2" panose="05020102010507070707" pitchFamily="18" charset="2"/>
              <a:buChar char=""/>
            </a:pPr>
            <a:r>
              <a:rPr lang="sl-SI" altLang="sl-SI" sz="2400">
                <a:solidFill>
                  <a:srgbClr val="000000"/>
                </a:solidFill>
                <a:latin typeface="Tempus Sans ITC" panose="04020404030D07020202" pitchFamily="82" charset="0"/>
              </a:rPr>
              <a:t>Odnos prodajalcev do kupcev</a:t>
            </a:r>
          </a:p>
          <a:p>
            <a:pPr eaLnBrk="1" hangingPunct="1">
              <a:spcBef>
                <a:spcPts val="650"/>
              </a:spcBef>
              <a:buClr>
                <a:srgbClr val="0BD0D9"/>
              </a:buClr>
              <a:buSzPct val="95000"/>
              <a:buFont typeface="Wingdings 2" panose="05020102010507070707" pitchFamily="18" charset="2"/>
              <a:buChar char=""/>
            </a:pPr>
            <a:r>
              <a:rPr lang="sl-SI" altLang="sl-SI" sz="2400">
                <a:solidFill>
                  <a:srgbClr val="000000"/>
                </a:solidFill>
                <a:latin typeface="Tempus Sans ITC" panose="04020404030D07020202" pitchFamily="82" charset="0"/>
              </a:rPr>
              <a:t>Nikjer zaposlenega za možna vprašanja in pomoč</a:t>
            </a:r>
          </a:p>
          <a:p>
            <a:pPr eaLnBrk="1" hangingPunct="1">
              <a:spcBef>
                <a:spcPts val="650"/>
              </a:spcBef>
              <a:buClr>
                <a:srgbClr val="0BD0D9"/>
              </a:buClr>
              <a:buSzPct val="95000"/>
              <a:buFont typeface="Wingdings 2" panose="05020102010507070707" pitchFamily="18" charset="2"/>
              <a:buChar char=""/>
            </a:pPr>
            <a:r>
              <a:rPr lang="sl-SI" altLang="sl-SI" sz="2400">
                <a:solidFill>
                  <a:srgbClr val="000000"/>
                </a:solidFill>
                <a:latin typeface="Tempus Sans ITC" panose="04020404030D07020202" pitchFamily="82" charset="0"/>
              </a:rPr>
              <a:t>Raznovrstna in barvita ponudba  sadja  v Sparu</a:t>
            </a:r>
          </a:p>
          <a:p>
            <a:pPr eaLnBrk="1" hangingPunct="1">
              <a:lnSpc>
                <a:spcPct val="90000"/>
              </a:lnSpc>
              <a:spcBef>
                <a:spcPts val="650"/>
              </a:spcBef>
              <a:buClr>
                <a:srgbClr val="0BD0D9"/>
              </a:buClr>
              <a:buSzPct val="95000"/>
              <a:buFont typeface="Wingdings 2" panose="05020102010507070707" pitchFamily="18" charset="2"/>
              <a:buChar char=""/>
            </a:pPr>
            <a:endParaRPr lang="sl-SI" altLang="sl-SI" sz="2400">
              <a:solidFill>
                <a:srgbClr val="000000"/>
              </a:solidFill>
              <a:latin typeface="Constantia" panose="02030602050306030303"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5" name="Group 1">
            <a:extLst>
              <a:ext uri="{FF2B5EF4-FFF2-40B4-BE49-F238E27FC236}">
                <a16:creationId xmlns:a16="http://schemas.microsoft.com/office/drawing/2014/main" id="{DC544C62-08CD-47E2-9B45-34CED7224EB8}"/>
              </a:ext>
            </a:extLst>
          </p:cNvPr>
          <p:cNvGraphicFramePr>
            <a:graphicFrameLocks noGrp="1"/>
          </p:cNvGraphicFramePr>
          <p:nvPr/>
        </p:nvGraphicFramePr>
        <p:xfrm>
          <a:off x="428625" y="1430338"/>
          <a:ext cx="8288338" cy="4857750"/>
        </p:xfrm>
        <a:graphic>
          <a:graphicData uri="http://schemas.openxmlformats.org/drawingml/2006/table">
            <a:tbl>
              <a:tblPr/>
              <a:tblGrid>
                <a:gridCol w="1812925">
                  <a:extLst>
                    <a:ext uri="{9D8B030D-6E8A-4147-A177-3AD203B41FA5}">
                      <a16:colId xmlns:a16="http://schemas.microsoft.com/office/drawing/2014/main" val="365282829"/>
                    </a:ext>
                  </a:extLst>
                </a:gridCol>
                <a:gridCol w="1376363">
                  <a:extLst>
                    <a:ext uri="{9D8B030D-6E8A-4147-A177-3AD203B41FA5}">
                      <a16:colId xmlns:a16="http://schemas.microsoft.com/office/drawing/2014/main" val="3120613449"/>
                    </a:ext>
                  </a:extLst>
                </a:gridCol>
                <a:gridCol w="1162050">
                  <a:extLst>
                    <a:ext uri="{9D8B030D-6E8A-4147-A177-3AD203B41FA5}">
                      <a16:colId xmlns:a16="http://schemas.microsoft.com/office/drawing/2014/main" val="3365849837"/>
                    </a:ext>
                  </a:extLst>
                </a:gridCol>
                <a:gridCol w="1306512">
                  <a:extLst>
                    <a:ext uri="{9D8B030D-6E8A-4147-A177-3AD203B41FA5}">
                      <a16:colId xmlns:a16="http://schemas.microsoft.com/office/drawing/2014/main" val="586343038"/>
                    </a:ext>
                  </a:extLst>
                </a:gridCol>
                <a:gridCol w="1376363">
                  <a:extLst>
                    <a:ext uri="{9D8B030D-6E8A-4147-A177-3AD203B41FA5}">
                      <a16:colId xmlns:a16="http://schemas.microsoft.com/office/drawing/2014/main" val="3442119441"/>
                    </a:ext>
                  </a:extLst>
                </a:gridCol>
                <a:gridCol w="1254125">
                  <a:extLst>
                    <a:ext uri="{9D8B030D-6E8A-4147-A177-3AD203B41FA5}">
                      <a16:colId xmlns:a16="http://schemas.microsoft.com/office/drawing/2014/main" val="3155437698"/>
                    </a:ext>
                  </a:extLst>
                </a:gridCol>
              </a:tblGrid>
              <a:tr h="330200">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9DD9"/>
                          </a:solidFill>
                          <a:effectLst/>
                          <a:latin typeface="Tempus Sans ITC" panose="04020404030D07020202" pitchFamily="82" charset="0"/>
                        </a:rPr>
                        <a:t>Dobrine</a:t>
                      </a:r>
                    </a:p>
                  </a:txBody>
                  <a:tcPr marT="5670"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9DD9"/>
                          </a:solidFill>
                          <a:effectLst/>
                          <a:latin typeface="Tempus Sans ITC" panose="04020404030D07020202" pitchFamily="82" charset="0"/>
                        </a:rPr>
                        <a:t>MERCATOR</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9DD9"/>
                          </a:solidFill>
                          <a:effectLst/>
                          <a:latin typeface="Tempus Sans ITC" panose="04020404030D07020202" pitchFamily="82" charset="0"/>
                        </a:rPr>
                        <a:t>SPAR</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9DD9"/>
                          </a:solidFill>
                          <a:effectLst/>
                          <a:latin typeface="Tempus Sans ITC" panose="04020404030D07020202" pitchFamily="82" charset="0"/>
                        </a:rPr>
                        <a:t>TUŠ</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9DD9"/>
                          </a:solidFill>
                          <a:effectLst/>
                          <a:latin typeface="Tempus Sans ITC" panose="04020404030D07020202" pitchFamily="82" charset="0"/>
                        </a:rPr>
                        <a:t>LIDL</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9DD9"/>
                          </a:solidFill>
                          <a:effectLst/>
                          <a:latin typeface="Tempus Sans ITC" panose="04020404030D07020202" pitchFamily="82" charset="0"/>
                        </a:rPr>
                        <a:t>HOFER</a:t>
                      </a:r>
                    </a:p>
                  </a:txBody>
                  <a:tcPr marT="567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91816989"/>
                  </a:ext>
                </a:extLst>
              </a:tr>
              <a:tr h="32861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262699"/>
                          </a:solidFill>
                          <a:effectLst/>
                          <a:latin typeface="Tempus Sans ITC" panose="04020404030D07020202" pitchFamily="82" charset="0"/>
                        </a:rPr>
                        <a:t>LIMONE </a:t>
                      </a:r>
                    </a:p>
                  </a:txBody>
                  <a:tcPr marT="5670"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1.485€</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1.485€</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1.725€</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1.350€</a:t>
                      </a:r>
                    </a:p>
                  </a:txBody>
                  <a:tcPr marT="567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7315216"/>
                  </a:ext>
                </a:extLst>
              </a:tr>
              <a:tr h="471488">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262699"/>
                          </a:solidFill>
                          <a:effectLst/>
                          <a:latin typeface="Tempus Sans ITC" panose="04020404030D07020202" pitchFamily="82" charset="0"/>
                        </a:rPr>
                        <a:t>POMARANČE </a:t>
                      </a:r>
                    </a:p>
                  </a:txBody>
                  <a:tcPr marT="5670"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1.335€</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1.485€</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975€</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1.200€</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1.200€</a:t>
                      </a:r>
                    </a:p>
                  </a:txBody>
                  <a:tcPr marT="567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0479960"/>
                  </a:ext>
                </a:extLst>
              </a:tr>
              <a:tr h="471488">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262699"/>
                          </a:solidFill>
                          <a:effectLst/>
                          <a:latin typeface="Tempus Sans ITC" panose="04020404030D07020202" pitchFamily="82" charset="0"/>
                        </a:rPr>
                        <a:t>BANANE  </a:t>
                      </a:r>
                    </a:p>
                  </a:txBody>
                  <a:tcPr marT="5670"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2.175€</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2.085€</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2.085€</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1.935€</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2.985€</a:t>
                      </a:r>
                    </a:p>
                  </a:txBody>
                  <a:tcPr marT="567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9825887"/>
                  </a:ext>
                </a:extLst>
              </a:tr>
              <a:tr h="471488">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262699"/>
                          </a:solidFill>
                          <a:effectLst/>
                          <a:latin typeface="Tempus Sans ITC" panose="04020404030D07020202" pitchFamily="82" charset="0"/>
                        </a:rPr>
                        <a:t>JABOLKA </a:t>
                      </a:r>
                    </a:p>
                  </a:txBody>
                  <a:tcPr marT="5670"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475€</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495€</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a:t>
                      </a:r>
                    </a:p>
                  </a:txBody>
                  <a:tcPr marT="567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5945874"/>
                  </a:ext>
                </a:extLst>
              </a:tr>
              <a:tr h="32861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262699"/>
                          </a:solidFill>
                          <a:effectLst/>
                          <a:latin typeface="Tempus Sans ITC" panose="04020404030D07020202" pitchFamily="82" charset="0"/>
                        </a:rPr>
                        <a:t> ANANAS </a:t>
                      </a:r>
                    </a:p>
                  </a:txBody>
                  <a:tcPr marT="5670"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845€</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795€</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795€</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845€</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900€</a:t>
                      </a:r>
                    </a:p>
                  </a:txBody>
                  <a:tcPr marT="567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30494380"/>
                  </a:ext>
                </a:extLst>
              </a:tr>
              <a:tr h="471488">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262699"/>
                          </a:solidFill>
                          <a:effectLst/>
                          <a:latin typeface="Tempus Sans ITC" panose="04020404030D07020202" pitchFamily="82" charset="0"/>
                        </a:rPr>
                        <a:t>SUHE SLIVE </a:t>
                      </a:r>
                    </a:p>
                  </a:txBody>
                  <a:tcPr marT="5670"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2.340€</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2.500€</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2.185€</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2.690€</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759€</a:t>
                      </a:r>
                    </a:p>
                  </a:txBody>
                  <a:tcPr marT="567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20185572"/>
                  </a:ext>
                </a:extLst>
              </a:tr>
              <a:tr h="5508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262699"/>
                          </a:solidFill>
                          <a:effectLst/>
                          <a:latin typeface="Tempus Sans ITC" panose="04020404030D07020202" pitchFamily="82" charset="0"/>
                        </a:rPr>
                        <a:t>SUHE MARELICE </a:t>
                      </a:r>
                    </a:p>
                  </a:txBody>
                  <a:tcPr marT="5670"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2580 €</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2380€</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759€</a:t>
                      </a:r>
                    </a:p>
                  </a:txBody>
                  <a:tcPr marT="567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7050013"/>
                  </a:ext>
                </a:extLst>
              </a:tr>
              <a:tr h="331788">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262699"/>
                          </a:solidFill>
                          <a:effectLst/>
                          <a:latin typeface="Tempus Sans ITC" panose="04020404030D07020202" pitchFamily="82" charset="0"/>
                        </a:rPr>
                        <a:t>ARAŠIDI </a:t>
                      </a:r>
                    </a:p>
                  </a:txBody>
                  <a:tcPr marT="5670"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4.080 €</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5.070€</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4.035€</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a:t>
                      </a:r>
                    </a:p>
                  </a:txBody>
                  <a:tcPr marT="567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70190295"/>
                  </a:ext>
                </a:extLst>
              </a:tr>
              <a:tr h="5508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262699"/>
                          </a:solidFill>
                          <a:effectLst/>
                          <a:latin typeface="Tempus Sans ITC" panose="04020404030D07020202" pitchFamily="82" charset="0"/>
                        </a:rPr>
                        <a:t>OREHOVA JEDRCA </a:t>
                      </a:r>
                    </a:p>
                  </a:txBody>
                  <a:tcPr marT="5670"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11.370 €</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13.500€</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8.970 €</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10.350 €</a:t>
                      </a:r>
                    </a:p>
                  </a:txBody>
                  <a:tcPr marT="567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85546939"/>
                  </a:ext>
                </a:extLst>
              </a:tr>
              <a:tr h="550863">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262699"/>
                          </a:solidFill>
                          <a:effectLst/>
                          <a:latin typeface="Tempus Sans ITC" panose="04020404030D07020202" pitchFamily="82" charset="0"/>
                        </a:rPr>
                        <a:t>MANDLJEVA JEDRCA </a:t>
                      </a:r>
                    </a:p>
                  </a:txBody>
                  <a:tcPr marT="5670"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14.925 €</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21.450 €</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14.850€</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13.425 €</a:t>
                      </a:r>
                    </a:p>
                  </a:txBody>
                  <a:tcPr marT="5670"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375"/>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500" b="1" i="0" u="none" strike="noStrike" cap="none" normalizeH="0" baseline="0">
                          <a:ln>
                            <a:noFill/>
                          </a:ln>
                          <a:solidFill>
                            <a:srgbClr val="000000"/>
                          </a:solidFill>
                          <a:effectLst/>
                          <a:latin typeface="Tempus Sans ITC" panose="04020404030D07020202" pitchFamily="82" charset="0"/>
                        </a:rPr>
                        <a:t>13.850€</a:t>
                      </a:r>
                    </a:p>
                  </a:txBody>
                  <a:tcPr marT="5670"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30919515"/>
                  </a:ext>
                </a:extLst>
              </a:tr>
            </a:tbl>
          </a:graphicData>
        </a:graphic>
      </p:graphicFrame>
      <p:sp>
        <p:nvSpPr>
          <p:cNvPr id="24664" name="Text Box 217">
            <a:extLst>
              <a:ext uri="{FF2B5EF4-FFF2-40B4-BE49-F238E27FC236}">
                <a16:creationId xmlns:a16="http://schemas.microsoft.com/office/drawing/2014/main" id="{B7BBBD33-45A6-427B-97D5-FD015BA099A0}"/>
              </a:ext>
            </a:extLst>
          </p:cNvPr>
          <p:cNvSpPr txBox="1">
            <a:spLocks noChangeArrowheads="1"/>
          </p:cNvSpPr>
          <p:nvPr/>
        </p:nvSpPr>
        <p:spPr bwMode="auto">
          <a:xfrm>
            <a:off x="1857375" y="642938"/>
            <a:ext cx="571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9pPr>
          </a:lstStyle>
          <a:p>
            <a:pPr algn="ctr" eaLnBrk="1" hangingPunct="1"/>
            <a:r>
              <a:rPr lang="sl-SI" altLang="sl-SI" b="1">
                <a:solidFill>
                  <a:srgbClr val="000000"/>
                </a:solidFill>
                <a:latin typeface="Tempus Sans ITC" panose="04020404030D07020202" pitchFamily="82" charset="0"/>
              </a:rPr>
              <a:t> PRIMERJAVA CEN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a:extLst>
              <a:ext uri="{FF2B5EF4-FFF2-40B4-BE49-F238E27FC236}">
                <a16:creationId xmlns:a16="http://schemas.microsoft.com/office/drawing/2014/main" id="{2271CDA7-DE37-4092-A161-CFCB9D8A40B4}"/>
              </a:ext>
            </a:extLst>
          </p:cNvPr>
          <p:cNvSpPr txBox="1">
            <a:spLocks noChangeArrowheads="1"/>
          </p:cNvSpPr>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9pPr>
          </a:lstStyle>
          <a:p>
            <a:pPr algn="ctr" eaLnBrk="1" hangingPunct="1"/>
            <a:r>
              <a:rPr lang="sl-SI" altLang="sl-SI" sz="5000">
                <a:solidFill>
                  <a:schemeClr val="tx1"/>
                </a:solidFill>
                <a:latin typeface="Tempus Sans ITC" panose="04020404030D07020202" pitchFamily="82" charset="0"/>
              </a:rPr>
              <a:t>MERCATOR</a:t>
            </a:r>
          </a:p>
        </p:txBody>
      </p:sp>
      <p:grpSp>
        <p:nvGrpSpPr>
          <p:cNvPr id="4099" name="Group 2">
            <a:extLst>
              <a:ext uri="{FF2B5EF4-FFF2-40B4-BE49-F238E27FC236}">
                <a16:creationId xmlns:a16="http://schemas.microsoft.com/office/drawing/2014/main" id="{F076B833-55CA-4BBF-AFF5-CB0CF208F8EE}"/>
              </a:ext>
            </a:extLst>
          </p:cNvPr>
          <p:cNvGrpSpPr>
            <a:grpSpLocks/>
          </p:cNvGrpSpPr>
          <p:nvPr/>
        </p:nvGrpSpPr>
        <p:grpSpPr bwMode="auto">
          <a:xfrm>
            <a:off x="1262063" y="3638550"/>
            <a:ext cx="6832600" cy="4887913"/>
            <a:chOff x="795" y="2292"/>
            <a:chExt cx="4304" cy="3079"/>
          </a:xfrm>
        </p:grpSpPr>
        <p:pic>
          <p:nvPicPr>
            <p:cNvPr id="4101" name="Picture 3">
              <a:extLst>
                <a:ext uri="{FF2B5EF4-FFF2-40B4-BE49-F238E27FC236}">
                  <a16:creationId xmlns:a16="http://schemas.microsoft.com/office/drawing/2014/main" id="{0B1158BD-EF60-4A61-9719-CA0ACC10C396}"/>
                </a:ext>
              </a:extLst>
            </p:cNvPr>
            <p:cNvPicPr>
              <a:picLocks noChangeAspect="1" noChangeArrowheads="1"/>
            </p:cNvPicPr>
            <p:nvPr/>
          </p:nvPicPr>
          <p:blipFill>
            <a:blip r:embed="rId3"/>
            <a:srcRect/>
            <a:stretch>
              <a:fillRect/>
            </a:stretch>
          </p:blipFill>
          <p:spPr bwMode="auto">
            <a:xfrm>
              <a:off x="795" y="2292"/>
              <a:ext cx="4305" cy="3080"/>
            </a:xfrm>
            <a:prstGeom prst="rect">
              <a:avLst/>
            </a:prstGeom>
            <a:ln>
              <a:noFill/>
            </a:ln>
            <a:effectLst>
              <a:softEdge rad="112500"/>
            </a:effectLst>
          </p:spPr>
        </p:pic>
        <p:sp>
          <p:nvSpPr>
            <p:cNvPr id="4102" name="Text Box 4">
              <a:extLst>
                <a:ext uri="{FF2B5EF4-FFF2-40B4-BE49-F238E27FC236}">
                  <a16:creationId xmlns:a16="http://schemas.microsoft.com/office/drawing/2014/main" id="{0DAFAADB-DE9C-4225-A639-3B72EB45DE22}"/>
                </a:ext>
              </a:extLst>
            </p:cNvPr>
            <p:cNvSpPr txBox="1">
              <a:spLocks noChangeArrowheads="1"/>
            </p:cNvSpPr>
            <p:nvPr/>
          </p:nvSpPr>
          <p:spPr bwMode="auto">
            <a:xfrm>
              <a:off x="795" y="2292"/>
              <a:ext cx="4305" cy="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sl-SI"/>
            </a:p>
          </p:txBody>
        </p:sp>
      </p:grpSp>
      <p:sp>
        <p:nvSpPr>
          <p:cNvPr id="4100" name="Text Box 5">
            <a:extLst>
              <a:ext uri="{FF2B5EF4-FFF2-40B4-BE49-F238E27FC236}">
                <a16:creationId xmlns:a16="http://schemas.microsoft.com/office/drawing/2014/main" id="{2C04EF80-5C24-4CA3-9CF1-D4459FA16802}"/>
              </a:ext>
            </a:extLst>
          </p:cNvPr>
          <p:cNvSpPr txBox="1">
            <a:spLocks noChangeArrowheads="1"/>
          </p:cNvSpPr>
          <p:nvPr/>
        </p:nvSpPr>
        <p:spPr bwMode="auto">
          <a:xfrm>
            <a:off x="928688" y="2071688"/>
            <a:ext cx="771525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9pPr>
          </a:lstStyle>
          <a:p>
            <a:pPr eaLnBrk="1" hangingPunct="1"/>
            <a:r>
              <a:rPr lang="en-US" altLang="sl-SI" sz="2800">
                <a:solidFill>
                  <a:srgbClr val="000000"/>
                </a:solidFill>
                <a:latin typeface="Tempus Sans ITC" panose="04020404030D07020202" pitchFamily="82" charset="0"/>
              </a:rPr>
              <a:t>je največje slovensko podjetje, zaznamovano s presežki, ki se vztrajno širi izven domačih meja</a:t>
            </a:r>
            <a:r>
              <a:rPr lang="sl-SI" altLang="sl-SI" sz="2800">
                <a:solidFill>
                  <a:srgbClr val="000000"/>
                </a:solidFill>
                <a:latin typeface="Tempus Sans ITC" panose="04020404030D07020202" pitchFamily="82"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a:extLst>
              <a:ext uri="{FF2B5EF4-FFF2-40B4-BE49-F238E27FC236}">
                <a16:creationId xmlns:a16="http://schemas.microsoft.com/office/drawing/2014/main" id="{C573D634-BA5C-4C18-9D4B-8CC16382F9BA}"/>
              </a:ext>
            </a:extLst>
          </p:cNvPr>
          <p:cNvSpPr txBox="1">
            <a:spLocks noChangeArrowheads="1"/>
          </p:cNvSpPr>
          <p:nvPr/>
        </p:nvSpPr>
        <p:spPr bwMode="auto">
          <a:xfrm>
            <a:off x="993775" y="571500"/>
            <a:ext cx="77787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sl-SI"/>
          </a:p>
        </p:txBody>
      </p:sp>
      <p:sp>
        <p:nvSpPr>
          <p:cNvPr id="5123" name="Rectangle 4">
            <a:extLst>
              <a:ext uri="{FF2B5EF4-FFF2-40B4-BE49-F238E27FC236}">
                <a16:creationId xmlns:a16="http://schemas.microsoft.com/office/drawing/2014/main" id="{F18EC041-8FDE-4718-A4BA-C7A3414AE196}"/>
              </a:ext>
            </a:extLst>
          </p:cNvPr>
          <p:cNvSpPr>
            <a:spLocks noChangeArrowheads="1"/>
          </p:cNvSpPr>
          <p:nvPr/>
        </p:nvSpPr>
        <p:spPr bwMode="auto">
          <a:xfrm>
            <a:off x="857250" y="1857375"/>
            <a:ext cx="7572375"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9pPr>
          </a:lstStyle>
          <a:p>
            <a:pPr eaLnBrk="1" hangingPunct="1"/>
            <a:r>
              <a:rPr lang="sl-SI" altLang="sl-SI" sz="2000">
                <a:solidFill>
                  <a:srgbClr val="FF0000"/>
                </a:solidFill>
                <a:latin typeface="Tempus Sans ITC" panose="04020404030D07020202" pitchFamily="82" charset="0"/>
              </a:rPr>
              <a:t>DOBAVNI POGOJI</a:t>
            </a:r>
          </a:p>
          <a:p>
            <a:pPr eaLnBrk="1" hangingPunct="1">
              <a:buFont typeface="Tempus Sans ITC" panose="04020404030D07020202" pitchFamily="82" charset="0"/>
              <a:buChar char="-"/>
            </a:pPr>
            <a:r>
              <a:rPr lang="sl-SI" altLang="sl-SI" sz="2000">
                <a:solidFill>
                  <a:srgbClr val="000000"/>
                </a:solidFill>
                <a:latin typeface="Tempus Sans ITC" panose="04020404030D07020202" pitchFamily="82" charset="0"/>
              </a:rPr>
              <a:t>rok dobave je 5 dni</a:t>
            </a:r>
          </a:p>
          <a:p>
            <a:pPr eaLnBrk="1" hangingPunct="1">
              <a:buFont typeface="Tempus Sans ITC" panose="04020404030D07020202" pitchFamily="82" charset="0"/>
              <a:buChar char="-"/>
            </a:pPr>
            <a:r>
              <a:rPr lang="sl-SI" altLang="sl-SI" sz="2000">
                <a:solidFill>
                  <a:srgbClr val="000000"/>
                </a:solidFill>
                <a:latin typeface="Tempus Sans ITC" panose="04020404030D07020202" pitchFamily="82" charset="0"/>
              </a:rPr>
              <a:t>dobavni rok velja od trenutka datuma potrditve naročila</a:t>
            </a:r>
          </a:p>
          <a:p>
            <a:pPr eaLnBrk="1" hangingPunct="1">
              <a:buFont typeface="Tempus Sans ITC" panose="04020404030D07020202" pitchFamily="82" charset="0"/>
              <a:buChar char="-"/>
            </a:pPr>
            <a:r>
              <a:rPr lang="sl-SI" altLang="sl-SI" sz="2000">
                <a:solidFill>
                  <a:srgbClr val="000000"/>
                </a:solidFill>
                <a:latin typeface="Tempus Sans ITC" panose="04020404030D07020202" pitchFamily="82" charset="0"/>
              </a:rPr>
              <a:t>prevoz in stroške rizika prevzame podjetje</a:t>
            </a:r>
          </a:p>
        </p:txBody>
      </p:sp>
      <p:sp>
        <p:nvSpPr>
          <p:cNvPr id="5124" name="Rectangle 5">
            <a:extLst>
              <a:ext uri="{FF2B5EF4-FFF2-40B4-BE49-F238E27FC236}">
                <a16:creationId xmlns:a16="http://schemas.microsoft.com/office/drawing/2014/main" id="{A84F5825-B862-4763-ABBD-9F0122E207DD}"/>
              </a:ext>
            </a:extLst>
          </p:cNvPr>
          <p:cNvSpPr>
            <a:spLocks noChangeArrowheads="1"/>
          </p:cNvSpPr>
          <p:nvPr/>
        </p:nvSpPr>
        <p:spPr bwMode="auto">
          <a:xfrm>
            <a:off x="857250" y="3286125"/>
            <a:ext cx="8286750"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9pPr>
          </a:lstStyle>
          <a:p>
            <a:pPr eaLnBrk="1" hangingPunct="1"/>
            <a:r>
              <a:rPr lang="sl-SI" altLang="sl-SI">
                <a:solidFill>
                  <a:srgbClr val="FF0000"/>
                </a:solidFill>
                <a:latin typeface="Tempus Sans ITC" panose="04020404030D07020202" pitchFamily="82" charset="0"/>
              </a:rPr>
              <a:t>PLAČILNI POGOJI</a:t>
            </a:r>
          </a:p>
          <a:p>
            <a:pPr eaLnBrk="1" hangingPunct="1">
              <a:buFont typeface="Tempus Sans ITC" panose="04020404030D07020202" pitchFamily="82" charset="0"/>
              <a:buChar char="-"/>
            </a:pPr>
            <a:r>
              <a:rPr lang="sl-SI" altLang="sl-SI" sz="2000">
                <a:solidFill>
                  <a:srgbClr val="000000"/>
                </a:solidFill>
                <a:latin typeface="Tempus Sans ITC" panose="04020404030D07020202" pitchFamily="82" charset="0"/>
              </a:rPr>
              <a:t>cene  ponudnikov  so v EUR(€) in vključujejo predpisani 8,5% davek na dodano vrednost (DDV).</a:t>
            </a:r>
          </a:p>
          <a:p>
            <a:pPr eaLnBrk="1" hangingPunct="1">
              <a:buFont typeface="Tempus Sans ITC" panose="04020404030D07020202" pitchFamily="82" charset="0"/>
              <a:buChar char="-"/>
            </a:pPr>
            <a:r>
              <a:rPr lang="sl-SI" altLang="sl-SI" sz="2000">
                <a:solidFill>
                  <a:srgbClr val="000000"/>
                </a:solidFill>
                <a:latin typeface="Tempus Sans ITC" panose="04020404030D07020202" pitchFamily="82" charset="0"/>
              </a:rPr>
              <a:t>plačilo v 12 obrokih,</a:t>
            </a:r>
          </a:p>
          <a:p>
            <a:pPr eaLnBrk="1" hangingPunct="1">
              <a:buFont typeface="Tempus Sans ITC" panose="04020404030D07020202" pitchFamily="82" charset="0"/>
              <a:buChar char="-"/>
            </a:pPr>
            <a:r>
              <a:rPr lang="sl-SI" altLang="sl-SI" sz="2000">
                <a:solidFill>
                  <a:srgbClr val="000000"/>
                </a:solidFill>
                <a:latin typeface="Tempus Sans ITC" panose="04020404030D07020202" pitchFamily="82" charset="0"/>
              </a:rPr>
              <a:t>pol gotovinsko(kartice) in gotovinsko,</a:t>
            </a:r>
          </a:p>
          <a:p>
            <a:pPr eaLnBrk="1" hangingPunct="1">
              <a:buFont typeface="Tempus Sans ITC" panose="04020404030D07020202" pitchFamily="82" charset="0"/>
              <a:buChar char="-"/>
            </a:pPr>
            <a:r>
              <a:rPr lang="sl-SI" altLang="sl-SI" sz="2000">
                <a:solidFill>
                  <a:srgbClr val="000000"/>
                </a:solidFill>
                <a:latin typeface="Tempus Sans ITC" panose="04020404030D07020202" pitchFamily="82" charset="0"/>
              </a:rPr>
              <a:t>rok plačila je 30 dni od datuma izstavitve računa</a:t>
            </a:r>
          </a:p>
          <a:p>
            <a:pPr eaLnBrk="1" hangingPunct="1">
              <a:buFont typeface="Tempus Sans ITC" panose="04020404030D07020202" pitchFamily="82" charset="0"/>
              <a:buChar char="-"/>
            </a:pPr>
            <a:r>
              <a:rPr lang="sl-SI" altLang="sl-SI" sz="2000">
                <a:solidFill>
                  <a:srgbClr val="000000"/>
                </a:solidFill>
                <a:latin typeface="Tempus Sans ITC" panose="04020404030D07020202" pitchFamily="82" charset="0"/>
              </a:rPr>
              <a:t>pri plačilu v roku 15 dni od dneva izstavitve računa, priznajo 4,5 % skonto  na vrednost računa</a:t>
            </a:r>
          </a:p>
        </p:txBody>
      </p:sp>
      <p:sp>
        <p:nvSpPr>
          <p:cNvPr id="5125" name="Title 6">
            <a:extLst>
              <a:ext uri="{FF2B5EF4-FFF2-40B4-BE49-F238E27FC236}">
                <a16:creationId xmlns:a16="http://schemas.microsoft.com/office/drawing/2014/main" id="{C4B5C03A-EC36-4835-8C1B-4CCF468E2F50}"/>
              </a:ext>
            </a:extLst>
          </p:cNvPr>
          <p:cNvSpPr>
            <a:spLocks noGrp="1"/>
          </p:cNvSpPr>
          <p:nvPr>
            <p:ph type="title"/>
          </p:nvPr>
        </p:nvSpPr>
        <p:spPr/>
        <p:txBody>
          <a:bodyPr/>
          <a:lstStyle/>
          <a:p>
            <a:pPr algn="ctr"/>
            <a:r>
              <a:rPr lang="sl-SI" altLang="sl-SI" sz="4400">
                <a:solidFill>
                  <a:schemeClr val="tx1"/>
                </a:solidFill>
                <a:latin typeface="Tempus Sans ITC" panose="04020404030D07020202" pitchFamily="82" charset="0"/>
              </a:rPr>
              <a:t>PODROČJA RAZISKAVE TRGA</a:t>
            </a:r>
            <a:endParaRPr lang="en-US" altLang="sl-SI" sz="4400">
              <a:solidFill>
                <a:schemeClr val="tx1"/>
              </a:solidFill>
              <a:latin typeface="Tempus Sans ITC" panose="04020404030D07020202" pitchFamily="82" charset="0"/>
            </a:endParaRPr>
          </a:p>
        </p:txBody>
      </p:sp>
      <p:sp>
        <p:nvSpPr>
          <p:cNvPr id="5126" name="Content Placeholder 7">
            <a:extLst>
              <a:ext uri="{FF2B5EF4-FFF2-40B4-BE49-F238E27FC236}">
                <a16:creationId xmlns:a16="http://schemas.microsoft.com/office/drawing/2014/main" id="{7CAB8970-EE0D-400E-A019-F5253839F63A}"/>
              </a:ext>
            </a:extLst>
          </p:cNvPr>
          <p:cNvSpPr>
            <a:spLocks noGrp="1"/>
          </p:cNvSpPr>
          <p:nvPr>
            <p:ph idx="1"/>
          </p:nvPr>
        </p:nvSpPr>
        <p:spPr/>
        <p:txBody>
          <a:bodyPr/>
          <a:lstStyle/>
          <a:p>
            <a:endParaRPr lang="en-US" altLang="sl-SI"/>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a:extLst>
              <a:ext uri="{FF2B5EF4-FFF2-40B4-BE49-F238E27FC236}">
                <a16:creationId xmlns:a16="http://schemas.microsoft.com/office/drawing/2014/main" id="{E2341E33-903D-4206-8089-4823A5A8EBFA}"/>
              </a:ext>
            </a:extLst>
          </p:cNvPr>
          <p:cNvSpPr txBox="1">
            <a:spLocks noChangeArrowheads="1"/>
          </p:cNvSpPr>
          <p:nvPr/>
        </p:nvSpPr>
        <p:spPr bwMode="auto">
          <a:xfrm>
            <a:off x="500063" y="3000375"/>
            <a:ext cx="8186737"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defRPr>
            </a:lvl1pPr>
            <a:lvl2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defRPr>
            </a:lvl2pPr>
            <a:lvl3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defRPr>
            </a:lvl3pPr>
            <a:lvl4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defRPr>
            </a:lvl4pPr>
            <a:lvl5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Arial" panose="020B0604020202020204" pitchFamily="34" charset="0"/>
              </a:defRPr>
            </a:lvl9pPr>
          </a:lstStyle>
          <a:p>
            <a:pPr eaLnBrk="1" hangingPunct="1">
              <a:spcBef>
                <a:spcPts val="650"/>
              </a:spcBef>
            </a:pPr>
            <a:endParaRPr lang="sl-SI" altLang="sl-SI" sz="2600">
              <a:solidFill>
                <a:srgbClr val="FF0000"/>
              </a:solidFill>
              <a:latin typeface="Tempus Sans ITC" panose="04020404030D07020202" pitchFamily="82" charset="0"/>
            </a:endParaRPr>
          </a:p>
          <a:p>
            <a:pPr eaLnBrk="1" hangingPunct="1">
              <a:spcBef>
                <a:spcPts val="650"/>
              </a:spcBef>
            </a:pPr>
            <a:endParaRPr lang="sl-SI" altLang="sl-SI" sz="2600">
              <a:solidFill>
                <a:srgbClr val="FF0000"/>
              </a:solidFill>
              <a:latin typeface="Tempus Sans ITC" panose="04020404030D07020202" pitchFamily="82" charset="0"/>
            </a:endParaRPr>
          </a:p>
        </p:txBody>
      </p:sp>
      <p:pic>
        <p:nvPicPr>
          <p:cNvPr id="6147" name="Picture 2">
            <a:extLst>
              <a:ext uri="{FF2B5EF4-FFF2-40B4-BE49-F238E27FC236}">
                <a16:creationId xmlns:a16="http://schemas.microsoft.com/office/drawing/2014/main" id="{B4363D5D-92D9-447E-9712-DB53FBF9AE74}"/>
              </a:ext>
            </a:extLst>
          </p:cNvPr>
          <p:cNvPicPr>
            <a:picLocks noChangeAspect="1" noChangeArrowheads="1"/>
          </p:cNvPicPr>
          <p:nvPr/>
        </p:nvPicPr>
        <p:blipFill>
          <a:blip r:embed="rId3"/>
          <a:srcRect/>
          <a:stretch>
            <a:fillRect/>
          </a:stretch>
        </p:blipFill>
        <p:spPr bwMode="auto">
          <a:xfrm>
            <a:off x="1974850" y="1133475"/>
            <a:ext cx="4906963" cy="3657600"/>
          </a:xfrm>
          <a:prstGeom prst="rect">
            <a:avLst/>
          </a:prstGeom>
          <a:ln>
            <a:noFill/>
          </a:ln>
          <a:effectLst>
            <a:softEdge rad="112500"/>
          </a:effectLst>
        </p:spPr>
      </p:pic>
      <p:sp>
        <p:nvSpPr>
          <p:cNvPr id="6148" name="Text Box 3">
            <a:extLst>
              <a:ext uri="{FF2B5EF4-FFF2-40B4-BE49-F238E27FC236}">
                <a16:creationId xmlns:a16="http://schemas.microsoft.com/office/drawing/2014/main" id="{75818AF3-D1D0-49B0-A17A-387982FA8992}"/>
              </a:ext>
            </a:extLst>
          </p:cNvPr>
          <p:cNvSpPr txBox="1">
            <a:spLocks noChangeArrowheads="1"/>
          </p:cNvSpPr>
          <p:nvPr/>
        </p:nvSpPr>
        <p:spPr bwMode="auto">
          <a:xfrm>
            <a:off x="642938" y="3143250"/>
            <a:ext cx="80010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9pPr>
          </a:lstStyle>
          <a:p>
            <a:pPr eaLnBrk="1" hangingPunct="1"/>
            <a:r>
              <a:rPr lang="sl-SI" altLang="sl-SI" sz="2800">
                <a:solidFill>
                  <a:srgbClr val="FF0000"/>
                </a:solidFill>
                <a:latin typeface="Tempus Sans ITC" panose="04020404030D07020202" pitchFamily="82" charset="0"/>
              </a:rPr>
              <a:t>POPUSTI</a:t>
            </a:r>
          </a:p>
          <a:p>
            <a:pPr eaLnBrk="1" hangingPunct="1">
              <a:buFont typeface="Arial" panose="020B0604020202020204" pitchFamily="34" charset="0"/>
              <a:buChar char="•"/>
            </a:pPr>
            <a:r>
              <a:rPr lang="sl-SI" altLang="sl-SI">
                <a:solidFill>
                  <a:srgbClr val="000000"/>
                </a:solidFill>
                <a:latin typeface="Tempus Sans ITC" panose="04020404030D07020202" pitchFamily="82" charset="0"/>
              </a:rPr>
              <a:t>SLOVENSKA KOŠARICA(vzpodbuda za domačo proizvodnjo)</a:t>
            </a:r>
          </a:p>
          <a:p>
            <a:pPr eaLnBrk="1" hangingPunct="1">
              <a:buFont typeface="Arial" panose="020B0604020202020204" pitchFamily="34" charset="0"/>
              <a:buChar char="•"/>
            </a:pPr>
            <a:r>
              <a:rPr lang="sl-SI" altLang="sl-SI">
                <a:solidFill>
                  <a:srgbClr val="000000"/>
                </a:solidFill>
                <a:latin typeface="Tempus Sans ITC" panose="04020404030D07020202" pitchFamily="82" charset="0"/>
              </a:rPr>
              <a:t>TRAJNO NIZKE CENE(izdelki znanih proizvajalcev)</a:t>
            </a:r>
          </a:p>
          <a:p>
            <a:pPr eaLnBrk="1" hangingPunct="1">
              <a:buFont typeface="Arial" panose="020B0604020202020204" pitchFamily="34" charset="0"/>
              <a:buChar char="•"/>
            </a:pPr>
            <a:r>
              <a:rPr lang="sl-SI" altLang="sl-SI">
                <a:solidFill>
                  <a:srgbClr val="000000"/>
                </a:solidFill>
                <a:latin typeface="Tempus Sans ITC" panose="04020404030D07020202" pitchFamily="82" charset="0"/>
              </a:rPr>
              <a:t>TO!(vsak torek nakup nad 50 € 10% popust na vrednost nakupa naslednjega torka)</a:t>
            </a:r>
          </a:p>
          <a:p>
            <a:pPr eaLnBrk="1" hangingPunct="1">
              <a:buFont typeface="Arial" panose="020B0604020202020204" pitchFamily="34" charset="0"/>
              <a:buChar char="•"/>
            </a:pPr>
            <a:r>
              <a:rPr lang="sl-SI" altLang="sl-SI">
                <a:solidFill>
                  <a:srgbClr val="000000"/>
                </a:solidFill>
                <a:latin typeface="Tempus Sans ITC" panose="04020404030D07020202" pitchFamily="82" charset="0"/>
              </a:rPr>
              <a:t>5  NA DAN(projekt; povečati uživanje sadja in zelenjave, vsaj 5 na dan)</a:t>
            </a:r>
          </a:p>
          <a:p>
            <a:pPr eaLnBrk="1" hangingPunct="1">
              <a:buFont typeface="Arial" panose="020B0604020202020204" pitchFamily="34" charset="0"/>
              <a:buChar char="•"/>
            </a:pPr>
            <a:r>
              <a:rPr lang="sl-SI" altLang="sl-SI">
                <a:solidFill>
                  <a:srgbClr val="000000"/>
                </a:solidFill>
                <a:latin typeface="Tempus Sans ITC" panose="04020404030D07020202" pitchFamily="82" charset="0"/>
              </a:rPr>
              <a:t>DVOJNE PIKE(nakup na rojstni dan Mercatorja s kartico Mercator Pika, dobimo še 1x toliko pik)</a:t>
            </a:r>
          </a:p>
          <a:p>
            <a:pPr eaLnBrk="1" hangingPunct="1">
              <a:buFont typeface="Arial" panose="020B0604020202020204" pitchFamily="34" charset="0"/>
              <a:buChar char="•"/>
            </a:pPr>
            <a:r>
              <a:rPr lang="sl-SI" altLang="sl-SI">
                <a:solidFill>
                  <a:srgbClr val="000000"/>
                </a:solidFill>
                <a:latin typeface="Tempus Sans ITC" panose="04020404030D07020202" pitchFamily="82" charset="0"/>
              </a:rPr>
              <a:t>UŽIVAJMO ZDRAVO</a:t>
            </a:r>
          </a:p>
          <a:p>
            <a:pPr eaLnBrk="1" hangingPunct="1">
              <a:buFont typeface="Arial" panose="020B0604020202020204" pitchFamily="34" charset="0"/>
              <a:buChar char="•"/>
            </a:pPr>
            <a:r>
              <a:rPr lang="sl-SI" altLang="sl-SI">
                <a:solidFill>
                  <a:srgbClr val="000000"/>
                </a:solidFill>
                <a:latin typeface="Tempus Sans ITC" panose="04020404030D07020202" pitchFamily="82" charset="0"/>
              </a:rPr>
              <a:t>KARTICE MERCATOR PIKA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a:extLst>
              <a:ext uri="{FF2B5EF4-FFF2-40B4-BE49-F238E27FC236}">
                <a16:creationId xmlns:a16="http://schemas.microsoft.com/office/drawing/2014/main" id="{BCD9CCC3-AA4F-43FA-991D-5E0DEF81D653}"/>
              </a:ext>
            </a:extLst>
          </p:cNvPr>
          <p:cNvSpPr txBox="1">
            <a:spLocks noChangeArrowheads="1"/>
          </p:cNvSpPr>
          <p:nvPr/>
        </p:nvSpPr>
        <p:spPr bwMode="auto">
          <a:xfrm>
            <a:off x="457200" y="274638"/>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9pPr>
          </a:lstStyle>
          <a:p>
            <a:pPr algn="ctr" eaLnBrk="1" hangingPunct="1"/>
            <a:r>
              <a:rPr lang="sl-SI" altLang="sl-SI" sz="4800">
                <a:solidFill>
                  <a:srgbClr val="000000"/>
                </a:solidFill>
                <a:latin typeface="Tempus Sans ITC" panose="04020404030D07020202" pitchFamily="82" charset="0"/>
              </a:rPr>
              <a:t>MERCATOR</a:t>
            </a:r>
            <a:r>
              <a:rPr lang="sl-SI" altLang="sl-SI" sz="5000">
                <a:solidFill>
                  <a:srgbClr val="04617B"/>
                </a:solidFill>
                <a:latin typeface="Calibri" panose="020F0502020204030204" pitchFamily="34" charset="0"/>
              </a:rPr>
              <a:t> </a:t>
            </a:r>
          </a:p>
        </p:txBody>
      </p:sp>
      <p:graphicFrame>
        <p:nvGraphicFramePr>
          <p:cNvPr id="11266" name="Group 2">
            <a:extLst>
              <a:ext uri="{FF2B5EF4-FFF2-40B4-BE49-F238E27FC236}">
                <a16:creationId xmlns:a16="http://schemas.microsoft.com/office/drawing/2014/main" id="{B2C0B2A6-A4A9-43F4-9877-48A232E6EF5A}"/>
              </a:ext>
            </a:extLst>
          </p:cNvPr>
          <p:cNvGraphicFramePr>
            <a:graphicFrameLocks noGrp="1"/>
          </p:cNvGraphicFramePr>
          <p:nvPr/>
        </p:nvGraphicFramePr>
        <p:xfrm>
          <a:off x="395288" y="1484313"/>
          <a:ext cx="7964487" cy="4875212"/>
        </p:xfrm>
        <a:graphic>
          <a:graphicData uri="http://schemas.openxmlformats.org/drawingml/2006/table">
            <a:tbl>
              <a:tblPr/>
              <a:tblGrid>
                <a:gridCol w="3462337">
                  <a:extLst>
                    <a:ext uri="{9D8B030D-6E8A-4147-A177-3AD203B41FA5}">
                      <a16:colId xmlns:a16="http://schemas.microsoft.com/office/drawing/2014/main" val="2016419179"/>
                    </a:ext>
                  </a:extLst>
                </a:gridCol>
                <a:gridCol w="1644650">
                  <a:extLst>
                    <a:ext uri="{9D8B030D-6E8A-4147-A177-3AD203B41FA5}">
                      <a16:colId xmlns:a16="http://schemas.microsoft.com/office/drawing/2014/main" val="2205917999"/>
                    </a:ext>
                  </a:extLst>
                </a:gridCol>
                <a:gridCol w="2857500">
                  <a:extLst>
                    <a:ext uri="{9D8B030D-6E8A-4147-A177-3AD203B41FA5}">
                      <a16:colId xmlns:a16="http://schemas.microsoft.com/office/drawing/2014/main" val="1669975597"/>
                    </a:ext>
                  </a:extLst>
                </a:gridCol>
              </a:tblGrid>
              <a:tr h="642938">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0" i="0" u="none" strike="noStrike" cap="none" normalizeH="0" baseline="0">
                          <a:ln>
                            <a:noFill/>
                          </a:ln>
                          <a:solidFill>
                            <a:srgbClr val="000000"/>
                          </a:solidFill>
                          <a:effectLst/>
                          <a:latin typeface="Tempus Sans ITC" panose="04020404030D07020202" pitchFamily="82" charset="0"/>
                        </a:rPr>
                        <a:t>IZDELEK</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CENA (za kg)</a:t>
                      </a:r>
                    </a:p>
                  </a:txBody>
                  <a:tcPr marT="6803"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NABAVNA VREDNOST</a:t>
                      </a:r>
                    </a:p>
                  </a:txBody>
                  <a:tcPr marT="6803"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23139430"/>
                  </a:ext>
                </a:extLst>
              </a:tr>
              <a:tr h="368300">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LIMONE, 1500kg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0,99 €/kg  </a:t>
                      </a:r>
                    </a:p>
                  </a:txBody>
                  <a:tcPr marT="6803"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1.485€</a:t>
                      </a:r>
                    </a:p>
                  </a:txBody>
                  <a:tcPr marT="6803"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0623191"/>
                  </a:ext>
                </a:extLst>
              </a:tr>
              <a:tr h="368300">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POMARANČE, 1500kg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0,89 €/kg</a:t>
                      </a:r>
                    </a:p>
                  </a:txBody>
                  <a:tcPr marT="6803"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1.335€</a:t>
                      </a:r>
                    </a:p>
                  </a:txBody>
                  <a:tcPr marT="6803"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3379609"/>
                  </a:ext>
                </a:extLst>
              </a:tr>
              <a:tr h="368300">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BANANE, 1500kg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1,45 €/kg</a:t>
                      </a:r>
                    </a:p>
                  </a:txBody>
                  <a:tcPr marT="6803"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2.175€</a:t>
                      </a:r>
                    </a:p>
                  </a:txBody>
                  <a:tcPr marT="6803"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6996393"/>
                  </a:ext>
                </a:extLst>
              </a:tr>
              <a:tr h="368300">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JABOLKA, 500 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0,95 €/kg</a:t>
                      </a:r>
                    </a:p>
                  </a:txBody>
                  <a:tcPr marT="6803"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475€</a:t>
                      </a:r>
                    </a:p>
                  </a:txBody>
                  <a:tcPr marT="6803"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26241668"/>
                  </a:ext>
                </a:extLst>
              </a:tr>
              <a:tr h="368300">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 ANANAS, 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1,69 €/kg</a:t>
                      </a:r>
                    </a:p>
                  </a:txBody>
                  <a:tcPr marT="6803"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845€</a:t>
                      </a:r>
                    </a:p>
                  </a:txBody>
                  <a:tcPr marT="6803"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22005335"/>
                  </a:ext>
                </a:extLst>
              </a:tr>
              <a:tr h="368300">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SUHE SLIVE, 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4,68 €/kg</a:t>
                      </a:r>
                    </a:p>
                  </a:txBody>
                  <a:tcPr marT="6803"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2.340€</a:t>
                      </a:r>
                    </a:p>
                  </a:txBody>
                  <a:tcPr marT="6803"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0411222"/>
                  </a:ext>
                </a:extLst>
              </a:tr>
              <a:tr h="368300">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SUHE MARELICE, 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a:t>
                      </a:r>
                    </a:p>
                  </a:txBody>
                  <a:tcPr marT="6803"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a:t>
                      </a:r>
                    </a:p>
                  </a:txBody>
                  <a:tcPr marT="6803"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7949467"/>
                  </a:ext>
                </a:extLst>
              </a:tr>
              <a:tr h="368300">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ARAŠIDI, 1500kg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2,72 €/kg</a:t>
                      </a:r>
                    </a:p>
                  </a:txBody>
                  <a:tcPr marT="6803"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4.080€</a:t>
                      </a:r>
                    </a:p>
                  </a:txBody>
                  <a:tcPr marT="6803"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54007077"/>
                  </a:ext>
                </a:extLst>
              </a:tr>
              <a:tr h="642938">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OREHOVA JEDRCA,1500kg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7,58 €/kg</a:t>
                      </a:r>
                    </a:p>
                  </a:txBody>
                  <a:tcPr marT="6803"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11.370 €</a:t>
                      </a:r>
                    </a:p>
                  </a:txBody>
                  <a:tcPr marT="6803"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76981723"/>
                  </a:ext>
                </a:extLst>
              </a:tr>
              <a:tr h="642938">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l"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MADELJEVA JEDRCA,1500kg</a:t>
                      </a:r>
                    </a:p>
                  </a:txBody>
                  <a:tcPr marT="6803"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9,95 €/kg</a:t>
                      </a:r>
                    </a:p>
                  </a:txBody>
                  <a:tcPr marT="6803"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rgbClr val="000000"/>
                          </a:solidFill>
                          <a:latin typeface="Constantia" panose="02030602050306030303" pitchFamily="18" charset="0"/>
                        </a:defRPr>
                      </a:lvl1pPr>
                      <a:lvl2pPr marL="457200"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onstantia" panose="02030602050306030303" pitchFamily="18" charset="0"/>
                        </a:defRPr>
                      </a:lvl2pPr>
                      <a:lvl3pPr marL="914400" eaLnBrk="0" hangingPunct="0">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900">
                          <a:solidFill>
                            <a:srgbClr val="000000"/>
                          </a:solidFill>
                          <a:latin typeface="Constantia" panose="02030602050306030303" pitchFamily="18" charset="0"/>
                        </a:defRPr>
                      </a:lvl3pPr>
                      <a:lvl4pPr marL="13716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4pPr>
                      <a:lvl5pPr marL="1828800"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5pPr>
                      <a:lvl6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6pPr>
                      <a:lvl7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7pPr>
                      <a:lvl8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8pPr>
                      <a:lvl9pPr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nstantia" panose="02030602050306030303" pitchFamily="18" charset="0"/>
                        </a:defRPr>
                      </a:lvl9pPr>
                    </a:lstStyle>
                    <a:p>
                      <a:pPr marL="0" marR="0" lvl="0" indent="0" algn="ctr" defTabSz="457200" rtl="0" eaLnBrk="1" fontAlgn="base" latinLnBrk="0" hangingPunct="1">
                        <a:lnSpc>
                          <a:spcPct val="98000"/>
                        </a:lnSpc>
                        <a:spcBef>
                          <a:spcPts val="45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800" b="1" i="0" u="none" strike="noStrike" cap="none" normalizeH="0" baseline="0">
                          <a:ln>
                            <a:noFill/>
                          </a:ln>
                          <a:solidFill>
                            <a:srgbClr val="000000"/>
                          </a:solidFill>
                          <a:effectLst/>
                          <a:latin typeface="Tempus Sans ITC" panose="04020404030D07020202" pitchFamily="82" charset="0"/>
                        </a:rPr>
                        <a:t>14.925 €</a:t>
                      </a:r>
                    </a:p>
                  </a:txBody>
                  <a:tcPr marT="6803"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72190183"/>
                  </a:ext>
                </a:extLst>
              </a:tr>
            </a:tbl>
          </a:graphicData>
        </a:graphic>
      </p:graphicFrame>
      <p:pic>
        <p:nvPicPr>
          <p:cNvPr id="7221" name="Picture 116">
            <a:extLst>
              <a:ext uri="{FF2B5EF4-FFF2-40B4-BE49-F238E27FC236}">
                <a16:creationId xmlns:a16="http://schemas.microsoft.com/office/drawing/2014/main" id="{20304D1C-EEE7-4F54-93E7-7919752E1F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88913"/>
            <a:ext cx="860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222" name="Picture 117">
            <a:extLst>
              <a:ext uri="{FF2B5EF4-FFF2-40B4-BE49-F238E27FC236}">
                <a16:creationId xmlns:a16="http://schemas.microsoft.com/office/drawing/2014/main" id="{508E1642-9CD9-4ECA-A1F3-5C7590F1B0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260350"/>
            <a:ext cx="8636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223" name="Picture 118">
            <a:extLst>
              <a:ext uri="{FF2B5EF4-FFF2-40B4-BE49-F238E27FC236}">
                <a16:creationId xmlns:a16="http://schemas.microsoft.com/office/drawing/2014/main" id="{D6641000-4413-4FEE-87BD-C616244821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063" y="2857500"/>
            <a:ext cx="3413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224" name="Picture 119">
            <a:extLst>
              <a:ext uri="{FF2B5EF4-FFF2-40B4-BE49-F238E27FC236}">
                <a16:creationId xmlns:a16="http://schemas.microsoft.com/office/drawing/2014/main" id="{F6ECB4BD-1937-425E-95DA-93C2F76A0B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4688" y="2500313"/>
            <a:ext cx="4794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225" name="Picture 120">
            <a:extLst>
              <a:ext uri="{FF2B5EF4-FFF2-40B4-BE49-F238E27FC236}">
                <a16:creationId xmlns:a16="http://schemas.microsoft.com/office/drawing/2014/main" id="{4D2FC8EA-49E2-42F6-B139-F3CE306E6E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6125" y="3214688"/>
            <a:ext cx="3603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226" name="Picture 121">
            <a:extLst>
              <a:ext uri="{FF2B5EF4-FFF2-40B4-BE49-F238E27FC236}">
                <a16:creationId xmlns:a16="http://schemas.microsoft.com/office/drawing/2014/main" id="{6B999B22-0D59-4D0B-B847-8F986DD9D2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0338" y="3500438"/>
            <a:ext cx="285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227" name="Picture 122">
            <a:extLst>
              <a:ext uri="{FF2B5EF4-FFF2-40B4-BE49-F238E27FC236}">
                <a16:creationId xmlns:a16="http://schemas.microsoft.com/office/drawing/2014/main" id="{DF02B08E-1763-46C1-A290-BB2CC08A80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0313" y="2071688"/>
            <a:ext cx="488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228" name="Picture 123">
            <a:extLst>
              <a:ext uri="{FF2B5EF4-FFF2-40B4-BE49-F238E27FC236}">
                <a16:creationId xmlns:a16="http://schemas.microsoft.com/office/drawing/2014/main" id="{62031886-EEC1-4E3B-B89E-64A4361BD1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0438" y="5143500"/>
            <a:ext cx="482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229" name="Picture 124">
            <a:extLst>
              <a:ext uri="{FF2B5EF4-FFF2-40B4-BE49-F238E27FC236}">
                <a16:creationId xmlns:a16="http://schemas.microsoft.com/office/drawing/2014/main" id="{134F1EE4-3A7C-4590-8757-6188470D7B2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9475" y="4365625"/>
            <a:ext cx="3603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230" name="Picture 125">
            <a:extLst>
              <a:ext uri="{FF2B5EF4-FFF2-40B4-BE49-F238E27FC236}">
                <a16:creationId xmlns:a16="http://schemas.microsoft.com/office/drawing/2014/main" id="{84DC6081-F203-4C81-A081-367BCE5F374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43313" y="5857875"/>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231" name="Picture 126">
            <a:extLst>
              <a:ext uri="{FF2B5EF4-FFF2-40B4-BE49-F238E27FC236}">
                <a16:creationId xmlns:a16="http://schemas.microsoft.com/office/drawing/2014/main" id="{D052358B-4AFF-4B6C-9FB9-CCA476C5D01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71775" y="4724400"/>
            <a:ext cx="5969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232" name="Picture 127">
            <a:extLst>
              <a:ext uri="{FF2B5EF4-FFF2-40B4-BE49-F238E27FC236}">
                <a16:creationId xmlns:a16="http://schemas.microsoft.com/office/drawing/2014/main" id="{32C1CABF-B040-4A52-B7F7-1E44E080937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16238" y="3933825"/>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80FC95EE-6054-46DE-BFA2-3DC8F1D9C99F}"/>
              </a:ext>
            </a:extLst>
          </p:cNvPr>
          <p:cNvSpPr>
            <a:spLocks noGrp="1" noChangeArrowheads="1"/>
          </p:cNvSpPr>
          <p:nvPr>
            <p:ph type="title" idx="4294967295"/>
          </p:nvPr>
        </p:nvSpPr>
        <p:spPr>
          <a:xfrm>
            <a:off x="457200" y="298450"/>
            <a:ext cx="8229600" cy="1527175"/>
          </a:xfrm>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sl-SI">
                <a:solidFill>
                  <a:schemeClr val="tx1"/>
                </a:solidFill>
                <a:latin typeface="Tempus Sans ITC" panose="04020404030D07020202" pitchFamily="82" charset="0"/>
              </a:rPr>
              <a:t>SPAR</a:t>
            </a:r>
          </a:p>
        </p:txBody>
      </p:sp>
      <p:sp>
        <p:nvSpPr>
          <p:cNvPr id="8195" name="Rectangle 2">
            <a:extLst>
              <a:ext uri="{FF2B5EF4-FFF2-40B4-BE49-F238E27FC236}">
                <a16:creationId xmlns:a16="http://schemas.microsoft.com/office/drawing/2014/main" id="{7B873CAA-7AF5-43DF-9F63-BD527E041CB6}"/>
              </a:ext>
            </a:extLst>
          </p:cNvPr>
          <p:cNvSpPr>
            <a:spLocks noGrp="1" noChangeArrowheads="1"/>
          </p:cNvSpPr>
          <p:nvPr>
            <p:ph type="subTitle" idx="4294967295"/>
          </p:nvPr>
        </p:nvSpPr>
        <p:spPr>
          <a:xfrm>
            <a:off x="457200" y="1979613"/>
            <a:ext cx="8229600" cy="4298950"/>
          </a:xfrm>
        </p:spPr>
        <p:txBody>
          <a:bodyPr lIns="0" tIns="0" rIns="0" bIns="0" anchor="ctr"/>
          <a:lstStyle/>
          <a:p>
            <a:pPr marL="0" indent="0" algn="ctr"/>
            <a:endParaRPr lang="en-US" altLang="sl-SI"/>
          </a:p>
        </p:txBody>
      </p:sp>
      <p:sp>
        <p:nvSpPr>
          <p:cNvPr id="8196" name="Text Box 3">
            <a:extLst>
              <a:ext uri="{FF2B5EF4-FFF2-40B4-BE49-F238E27FC236}">
                <a16:creationId xmlns:a16="http://schemas.microsoft.com/office/drawing/2014/main" id="{2172F61E-DA0A-423B-AAE9-2505C2C2DB12}"/>
              </a:ext>
            </a:extLst>
          </p:cNvPr>
          <p:cNvSpPr txBox="1">
            <a:spLocks noChangeArrowheads="1"/>
          </p:cNvSpPr>
          <p:nvPr/>
        </p:nvSpPr>
        <p:spPr bwMode="auto">
          <a:xfrm>
            <a:off x="457200" y="1600200"/>
            <a:ext cx="8001000"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9pPr>
          </a:lstStyle>
          <a:p>
            <a:pPr eaLnBrk="1" hangingPunct="1">
              <a:spcBef>
                <a:spcPts val="1200"/>
              </a:spcBef>
              <a:spcAft>
                <a:spcPts val="1000"/>
              </a:spcAft>
            </a:pPr>
            <a:r>
              <a:rPr lang="en-US" altLang="sl-SI" sz="2000">
                <a:solidFill>
                  <a:srgbClr val="000000"/>
                </a:solidFill>
                <a:latin typeface="Tempus Sans ITC" panose="04020404030D07020202" pitchFamily="82" charset="0"/>
              </a:rPr>
              <a:t>Je ugledno podjetje in eno izmed ključnih trgovin v Sloveniji, prepoznavno po široki paleti kakovostnih izdelkov in storitev ter ugodnih cenah. Njihova razvojna strategija se odraža v nenehni širitvi trgovinske mreže, saj je njihov cilj približati trgovino kupcem v vseh večjih in manjših slovenskih krajih.</a:t>
            </a:r>
          </a:p>
          <a:p>
            <a:pPr eaLnBrk="1" hangingPunct="1">
              <a:spcBef>
                <a:spcPts val="1200"/>
              </a:spcBef>
              <a:spcAft>
                <a:spcPts val="1000"/>
              </a:spcAft>
            </a:pPr>
            <a:endParaRPr lang="en-US" altLang="sl-SI" sz="1500">
              <a:solidFill>
                <a:srgbClr val="000000"/>
              </a:solidFill>
            </a:endParaRPr>
          </a:p>
          <a:p>
            <a:pPr eaLnBrk="1" hangingPunct="1">
              <a:spcBef>
                <a:spcPts val="1200"/>
              </a:spcBef>
              <a:spcAft>
                <a:spcPts val="1000"/>
              </a:spcAft>
            </a:pPr>
            <a:endParaRPr lang="en-US" altLang="sl-SI" sz="1500">
              <a:solidFill>
                <a:srgbClr val="000000"/>
              </a:solidFill>
            </a:endParaRPr>
          </a:p>
          <a:p>
            <a:pPr eaLnBrk="1" hangingPunct="1">
              <a:spcBef>
                <a:spcPts val="1200"/>
              </a:spcBef>
              <a:spcAft>
                <a:spcPts val="1000"/>
              </a:spcAft>
            </a:pPr>
            <a:endParaRPr lang="en-US" altLang="sl-SI" sz="1500">
              <a:solidFill>
                <a:srgbClr val="000000"/>
              </a:solidFill>
            </a:endParaRPr>
          </a:p>
          <a:p>
            <a:pPr eaLnBrk="1" hangingPunct="1">
              <a:spcBef>
                <a:spcPts val="1200"/>
              </a:spcBef>
              <a:spcAft>
                <a:spcPts val="1000"/>
              </a:spcAft>
            </a:pPr>
            <a:r>
              <a:rPr lang="en-US" altLang="sl-SI" sz="1000">
                <a:solidFill>
                  <a:srgbClr val="000000"/>
                </a:solidFill>
              </a:rPr>
              <a:t> </a:t>
            </a:r>
          </a:p>
        </p:txBody>
      </p:sp>
      <p:pic>
        <p:nvPicPr>
          <p:cNvPr id="12292" name="Picture 4">
            <a:extLst>
              <a:ext uri="{FF2B5EF4-FFF2-40B4-BE49-F238E27FC236}">
                <a16:creationId xmlns:a16="http://schemas.microsoft.com/office/drawing/2014/main" id="{89EFA8ED-08A2-4203-A0C4-ACE4B84C1B9E}"/>
              </a:ext>
            </a:extLst>
          </p:cNvPr>
          <p:cNvPicPr>
            <a:picLocks noChangeAspect="1" noChangeArrowheads="1"/>
          </p:cNvPicPr>
          <p:nvPr/>
        </p:nvPicPr>
        <p:blipFill>
          <a:blip r:embed="rId3"/>
          <a:srcRect/>
          <a:stretch>
            <a:fillRect/>
          </a:stretch>
        </p:blipFill>
        <p:spPr bwMode="auto">
          <a:xfrm>
            <a:off x="3929058" y="3214686"/>
            <a:ext cx="3886200" cy="2743200"/>
          </a:xfrm>
          <a:prstGeom prst="rect">
            <a:avLst/>
          </a:prstGeom>
          <a:ln>
            <a:noFill/>
          </a:ln>
          <a:effectLst>
            <a:softEdge rad="112500"/>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8C970E20-DDE6-483F-A2ED-DE0EBB4178CA}"/>
              </a:ext>
            </a:extLst>
          </p:cNvPr>
          <p:cNvSpPr>
            <a:spLocks noGrp="1" noChangeArrowheads="1"/>
          </p:cNvSpPr>
          <p:nvPr>
            <p:ph type="title" idx="4294967295"/>
          </p:nvPr>
        </p:nvSpPr>
        <p:spPr>
          <a:xfrm>
            <a:off x="457200" y="254000"/>
            <a:ext cx="8229600" cy="1617663"/>
          </a:xfrm>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sl-SI" sz="4000">
                <a:solidFill>
                  <a:schemeClr val="tx1"/>
                </a:solidFill>
                <a:latin typeface="Tempus Sans ITC" panose="04020404030D07020202" pitchFamily="82" charset="0"/>
              </a:rPr>
              <a:t>PODROČJA RAZISKAVE TRGA</a:t>
            </a:r>
          </a:p>
        </p:txBody>
      </p:sp>
      <p:sp>
        <p:nvSpPr>
          <p:cNvPr id="9219" name="Rectangle 2">
            <a:extLst>
              <a:ext uri="{FF2B5EF4-FFF2-40B4-BE49-F238E27FC236}">
                <a16:creationId xmlns:a16="http://schemas.microsoft.com/office/drawing/2014/main" id="{D6C93B59-D21B-4FAC-8F34-D4A68EF48BF6}"/>
              </a:ext>
            </a:extLst>
          </p:cNvPr>
          <p:cNvSpPr>
            <a:spLocks noGrp="1" noChangeArrowheads="1"/>
          </p:cNvSpPr>
          <p:nvPr>
            <p:ph type="subTitle" idx="4294967295"/>
          </p:nvPr>
        </p:nvSpPr>
        <p:spPr>
          <a:xfrm>
            <a:off x="457200" y="1979613"/>
            <a:ext cx="8229600" cy="4298950"/>
          </a:xfrm>
        </p:spPr>
        <p:txBody>
          <a:bodyPr lIns="0" tIns="0" rIns="0" bIns="0" anchor="ctr"/>
          <a:lstStyle/>
          <a:p>
            <a:pPr marL="0" indent="0" algn="ctr"/>
            <a:endParaRPr lang="en-US" altLang="sl-SI"/>
          </a:p>
        </p:txBody>
      </p:sp>
      <p:sp>
        <p:nvSpPr>
          <p:cNvPr id="9220" name="Text Box 3">
            <a:extLst>
              <a:ext uri="{FF2B5EF4-FFF2-40B4-BE49-F238E27FC236}">
                <a16:creationId xmlns:a16="http://schemas.microsoft.com/office/drawing/2014/main" id="{FD5AF70E-AD57-41A1-B72A-76F5B537DE41}"/>
              </a:ext>
            </a:extLst>
          </p:cNvPr>
          <p:cNvSpPr txBox="1">
            <a:spLocks noChangeArrowheads="1"/>
          </p:cNvSpPr>
          <p:nvPr/>
        </p:nvSpPr>
        <p:spPr bwMode="auto">
          <a:xfrm>
            <a:off x="714375" y="1857375"/>
            <a:ext cx="617220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9pPr>
          </a:lstStyle>
          <a:p>
            <a:pPr eaLnBrk="1" hangingPunct="1"/>
            <a:r>
              <a:rPr lang="en-US" altLang="sl-SI" sz="2000">
                <a:solidFill>
                  <a:srgbClr val="FF0000"/>
                </a:solidFill>
                <a:latin typeface="Tempus Sans ITC" panose="04020404030D07020202" pitchFamily="82" charset="0"/>
              </a:rPr>
              <a:t>DOBAVNI POGOJI</a:t>
            </a:r>
          </a:p>
          <a:p>
            <a:pPr eaLnBrk="1" hangingPunct="1"/>
            <a:r>
              <a:rPr lang="en-US" altLang="sl-SI" sz="2000">
                <a:solidFill>
                  <a:srgbClr val="000000"/>
                </a:solidFill>
                <a:latin typeface="Tempus Sans ITC" panose="04020404030D07020202" pitchFamily="82" charset="0"/>
              </a:rPr>
              <a:t>- dobavni rok je 3 dni</a:t>
            </a:r>
          </a:p>
          <a:p>
            <a:pPr eaLnBrk="1" hangingPunct="1"/>
            <a:r>
              <a:rPr lang="en-US" altLang="sl-SI">
                <a:solidFill>
                  <a:srgbClr val="000000"/>
                </a:solidFill>
              </a:rPr>
              <a:t>-</a:t>
            </a:r>
            <a:r>
              <a:rPr lang="sl-SI" altLang="sl-SI" sz="2000">
                <a:solidFill>
                  <a:srgbClr val="000000"/>
                </a:solidFill>
                <a:latin typeface="Tempus Sans ITC" panose="04020404030D07020202" pitchFamily="82" charset="0"/>
              </a:rPr>
              <a:t>dobavni rok velja od trenutka datuma potrditve naročila</a:t>
            </a:r>
          </a:p>
          <a:p>
            <a:pPr eaLnBrk="1" hangingPunct="1"/>
            <a:endParaRPr lang="sl-SI" altLang="sl-SI" sz="2000">
              <a:solidFill>
                <a:srgbClr val="000000"/>
              </a:solidFill>
              <a:latin typeface="Tempus Sans ITC" panose="04020404030D07020202" pitchFamily="82" charset="0"/>
            </a:endParaRPr>
          </a:p>
          <a:p>
            <a:pPr eaLnBrk="1" hangingPunct="1"/>
            <a:r>
              <a:rPr lang="sl-SI" altLang="sl-SI" sz="2000">
                <a:solidFill>
                  <a:srgbClr val="FF0000"/>
                </a:solidFill>
                <a:latin typeface="Tempus Sans ITC" panose="04020404030D07020202" pitchFamily="82" charset="0"/>
              </a:rPr>
              <a:t>PLAČILNI POGOJI</a:t>
            </a:r>
          </a:p>
          <a:p>
            <a:pPr eaLnBrk="1" hangingPunct="1"/>
            <a:r>
              <a:rPr lang="sl-SI" altLang="sl-SI" sz="2000">
                <a:solidFill>
                  <a:srgbClr val="000000"/>
                </a:solidFill>
                <a:latin typeface="Tempus Sans ITC" panose="04020404030D07020202" pitchFamily="82" charset="0"/>
              </a:rPr>
              <a:t>-rok plačila je 60 dni od izstavitve računa.</a:t>
            </a:r>
          </a:p>
          <a:p>
            <a:pPr eaLnBrk="1" hangingPunct="1"/>
            <a:r>
              <a:rPr lang="sl-SI" altLang="sl-SI" sz="2000">
                <a:solidFill>
                  <a:srgbClr val="000000"/>
                </a:solidFill>
                <a:latin typeface="Tempus Sans ITC" panose="04020404030D07020202" pitchFamily="82" charset="0"/>
              </a:rPr>
              <a:t>-cene  ponudnikov  so v EUR(€) in vključujejo predpisani 8,5% davek na dodano vrednost (DDV).</a:t>
            </a:r>
          </a:p>
          <a:p>
            <a:pPr eaLnBrk="1" hangingPunct="1"/>
            <a:r>
              <a:rPr lang="sl-SI" altLang="sl-SI" sz="2000">
                <a:solidFill>
                  <a:srgbClr val="000000"/>
                </a:solidFill>
                <a:latin typeface="Tempus Sans ITC" panose="04020404030D07020202" pitchFamily="82" charset="0"/>
              </a:rPr>
              <a:t>-plačilo je možno v obrokih(Bankredit-3 do 24)in Diners Club</a:t>
            </a:r>
          </a:p>
          <a:p>
            <a:pPr eaLnBrk="1" hangingPunct="1"/>
            <a:r>
              <a:rPr lang="sl-SI" altLang="sl-SI" sz="2000">
                <a:solidFill>
                  <a:srgbClr val="000000"/>
                </a:solidFill>
                <a:latin typeface="Tempus Sans ITC" panose="04020404030D07020202" pitchFamily="82" charset="0"/>
              </a:rPr>
              <a:t>-polgotovinsko(kartice-Dinersclub) in gotovinsko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EFD52E37-A943-4590-AB65-44AFC3897A7A}"/>
              </a:ext>
            </a:extLst>
          </p:cNvPr>
          <p:cNvSpPr>
            <a:spLocks noGrp="1" noChangeArrowheads="1"/>
          </p:cNvSpPr>
          <p:nvPr>
            <p:ph type="title" idx="4294967295"/>
          </p:nvPr>
        </p:nvSpPr>
        <p:spPr>
          <a:xfrm>
            <a:off x="457200" y="298450"/>
            <a:ext cx="8229600" cy="1527175"/>
          </a:xfrm>
        </p:spPr>
        <p:txBody>
          <a:bodyPr anchor="ctr"/>
          <a:lstStyle/>
          <a:p>
            <a:pPr algn="ctr"/>
            <a:r>
              <a:rPr lang="sl-SI" altLang="sl-SI">
                <a:solidFill>
                  <a:schemeClr val="tx1"/>
                </a:solidFill>
                <a:latin typeface="Tempus Sans ITC" panose="04020404030D07020202" pitchFamily="82" charset="0"/>
              </a:rPr>
              <a:t>POPUSTI</a:t>
            </a:r>
            <a:endParaRPr lang="en-US" altLang="sl-SI">
              <a:solidFill>
                <a:schemeClr val="tx1"/>
              </a:solidFill>
              <a:latin typeface="Tempus Sans ITC" panose="04020404030D07020202" pitchFamily="82" charset="0"/>
            </a:endParaRPr>
          </a:p>
        </p:txBody>
      </p:sp>
      <p:sp>
        <p:nvSpPr>
          <p:cNvPr id="10243" name="Text Box 2">
            <a:extLst>
              <a:ext uri="{FF2B5EF4-FFF2-40B4-BE49-F238E27FC236}">
                <a16:creationId xmlns:a16="http://schemas.microsoft.com/office/drawing/2014/main" id="{28895F80-86E7-4C9B-B604-3E23DA0FF7B1}"/>
              </a:ext>
            </a:extLst>
          </p:cNvPr>
          <p:cNvSpPr txBox="1">
            <a:spLocks noChangeArrowheads="1"/>
          </p:cNvSpPr>
          <p:nvPr/>
        </p:nvSpPr>
        <p:spPr bwMode="auto">
          <a:xfrm>
            <a:off x="457200" y="2057400"/>
            <a:ext cx="82296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defRPr>
            </a:lvl9pPr>
          </a:lstStyle>
          <a:p>
            <a:pPr eaLnBrk="1" hangingPunct="1"/>
            <a:endParaRPr lang="en-US" altLang="sl-SI" sz="2000">
              <a:solidFill>
                <a:srgbClr val="000000"/>
              </a:solidFill>
              <a:latin typeface="Tempus Sans ITC" panose="04020404030D07020202" pitchFamily="82" charset="0"/>
            </a:endParaRPr>
          </a:p>
          <a:p>
            <a:pPr eaLnBrk="1" hangingPunct="1"/>
            <a:r>
              <a:rPr lang="en-US" altLang="sl-SI" sz="2000">
                <a:solidFill>
                  <a:srgbClr val="000000"/>
                </a:solidFill>
                <a:latin typeface="Tempus Sans ITC" panose="04020404030D07020202" pitchFamily="82" charset="0"/>
              </a:rPr>
              <a:t>- </a:t>
            </a:r>
            <a:r>
              <a:rPr lang="sl-SI" altLang="sl-SI" sz="2000">
                <a:solidFill>
                  <a:srgbClr val="000000"/>
                </a:solidFill>
                <a:latin typeface="Tempus Sans ITC" panose="04020404030D07020202" pitchFamily="82" charset="0"/>
              </a:rPr>
              <a:t>S</a:t>
            </a:r>
            <a:r>
              <a:rPr lang="en-US" altLang="sl-SI" sz="2000">
                <a:solidFill>
                  <a:srgbClr val="000000"/>
                </a:solidFill>
                <a:latin typeface="Tempus Sans ITC" panose="04020404030D07020202" pitchFamily="82" charset="0"/>
              </a:rPr>
              <a:t>PAR BONUS</a:t>
            </a:r>
            <a:r>
              <a:rPr lang="sl-SI" altLang="sl-SI" sz="2000">
                <a:solidFill>
                  <a:srgbClr val="000000"/>
                </a:solidFill>
                <a:latin typeface="Tempus Sans ITC" panose="04020404030D07020202" pitchFamily="82" charset="0"/>
              </a:rPr>
              <a:t>(z računom prejet Spar bonus prinaša ugodnosti)</a:t>
            </a:r>
            <a:endParaRPr lang="en-US" altLang="sl-SI" sz="2000">
              <a:solidFill>
                <a:srgbClr val="000000"/>
              </a:solidFill>
              <a:latin typeface="Tempus Sans ITC" panose="04020404030D07020202" pitchFamily="82" charset="0"/>
            </a:endParaRPr>
          </a:p>
          <a:p>
            <a:pPr eaLnBrk="1" hangingPunct="1"/>
            <a:r>
              <a:rPr lang="en-US" altLang="sl-SI" sz="2000">
                <a:solidFill>
                  <a:srgbClr val="000000"/>
                </a:solidFill>
                <a:latin typeface="Tempus Sans ITC" panose="04020404030D07020202" pitchFamily="82" charset="0"/>
              </a:rPr>
              <a:t>-</a:t>
            </a:r>
            <a:r>
              <a:rPr lang="sl-SI" altLang="sl-SI" sz="2000">
                <a:solidFill>
                  <a:srgbClr val="000000"/>
                </a:solidFill>
                <a:latin typeface="Tempus Sans ITC" panose="04020404030D07020202" pitchFamily="82" charset="0"/>
              </a:rPr>
              <a:t> zbiranje TOČK  ZVESTOBE</a:t>
            </a:r>
          </a:p>
          <a:p>
            <a:pPr eaLnBrk="1" hangingPunct="1"/>
            <a:endParaRPr lang="en-US" altLang="sl-SI">
              <a:solidFill>
                <a:srgbClr val="000000"/>
              </a:solidFill>
            </a:endParaRPr>
          </a:p>
          <a:p>
            <a:pPr eaLnBrk="1" hangingPunct="1"/>
            <a:endParaRPr lang="en-US" altLang="sl-SI">
              <a:solidFill>
                <a:srgbClr val="000000"/>
              </a:solidFill>
            </a:endParaRPr>
          </a:p>
          <a:p>
            <a:pPr eaLnBrk="1" hangingPunct="1"/>
            <a:endParaRPr lang="en-US" altLang="sl-SI">
              <a:solidFill>
                <a:srgbClr val="000000"/>
              </a:solidFill>
            </a:endParaRPr>
          </a:p>
        </p:txBody>
      </p:sp>
      <p:pic>
        <p:nvPicPr>
          <p:cNvPr id="10244" name="Picture 3">
            <a:extLst>
              <a:ext uri="{FF2B5EF4-FFF2-40B4-BE49-F238E27FC236}">
                <a16:creationId xmlns:a16="http://schemas.microsoft.com/office/drawing/2014/main" id="{834234C4-BA30-4E53-9C02-6B09B8406D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3571875"/>
            <a:ext cx="7239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DejaVu Sans"/>
        <a:cs typeface="DejaVu Sans"/>
      </a:majorFont>
      <a:minorFont>
        <a:latin typeface="Constantia"/>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1378</Words>
  <Application>Microsoft Office PowerPoint</Application>
  <PresentationFormat>On-screen Show (4:3)</PresentationFormat>
  <Paragraphs>345</Paragraphs>
  <Slides>23</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Constantia</vt:lpstr>
      <vt:lpstr>Tempus Sans ITC</vt:lpstr>
      <vt:lpstr>Times New Roman</vt:lpstr>
      <vt:lpstr>Wingdings 2</vt:lpstr>
      <vt:lpstr>Office Theme</vt:lpstr>
      <vt:lpstr>PowerPoint Presentation</vt:lpstr>
      <vt:lpstr>PowerPoint Presentation</vt:lpstr>
      <vt:lpstr>PowerPoint Presentation</vt:lpstr>
      <vt:lpstr>PODROČJA RAZISKAVE TRGA</vt:lpstr>
      <vt:lpstr>PowerPoint Presentation</vt:lpstr>
      <vt:lpstr>PowerPoint Presentation</vt:lpstr>
      <vt:lpstr>SPAR</vt:lpstr>
      <vt:lpstr>PODROČJA RAZISKAVE TRGA</vt:lpstr>
      <vt:lpstr>POPUSTI</vt:lpstr>
      <vt:lpstr>PowerPoint Presentation</vt:lpstr>
      <vt:lpstr>TUŠ</vt:lpstr>
      <vt:lpstr>PODROČJA RAZISKAVE TRGA</vt:lpstr>
      <vt:lpstr>POPUSTI</vt:lpstr>
      <vt:lpstr>PowerPoint Presentation</vt:lpstr>
      <vt:lpstr>LIDL</vt:lpstr>
      <vt:lpstr>PODROČJA RAZISKAVE TRGA</vt:lpstr>
      <vt:lpstr>PowerPoint Presentation</vt:lpstr>
      <vt:lpstr>HOFER</vt:lpstr>
      <vt:lpstr>PODROČJA RAZISKAVE TRGA</vt:lpstr>
      <vt:lpstr>POPUSTI</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2019-05-30T09:38:09Z</dcterms:created>
  <dcterms:modified xsi:type="dcterms:W3CDTF">2019-05-30T09:38:10Z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