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1"/>
  </p:sldMasterIdLst>
  <p:notesMasterIdLst>
    <p:notesMasterId r:id="rId18"/>
  </p:notes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1" autoAdjust="0"/>
    <p:restoredTop sz="94670" autoAdjust="0"/>
  </p:normalViewPr>
  <p:slideViewPr>
    <p:cSldViewPr>
      <p:cViewPr varScale="1">
        <p:scale>
          <a:sx n="106" d="100"/>
          <a:sy n="106" d="100"/>
        </p:scale>
        <p:origin x="16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ABF49CB0-AF85-45BE-9A02-3C62001867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6AC78B38-3006-4322-944C-B93A779247B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 altLang="sl-SI"/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A47F2E23-48B3-45E7-9C0B-79DA556141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2F3B1029-9D5B-430A-8A2C-4206DF5B27E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11622" name="Rectangle 6">
            <a:extLst>
              <a:ext uri="{FF2B5EF4-FFF2-40B4-BE49-F238E27FC236}">
                <a16:creationId xmlns:a16="http://schemas.microsoft.com/office/drawing/2014/main" id="{01C79C2C-DE20-4570-995F-78091F8D910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 altLang="sl-SI"/>
          </a:p>
        </p:txBody>
      </p:sp>
      <p:sp>
        <p:nvSpPr>
          <p:cNvPr id="111623" name="Rectangle 7">
            <a:extLst>
              <a:ext uri="{FF2B5EF4-FFF2-40B4-BE49-F238E27FC236}">
                <a16:creationId xmlns:a16="http://schemas.microsoft.com/office/drawing/2014/main" id="{788046AF-D9A4-4DCD-BBAB-93B66DD564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E4264C-D6A1-4976-B639-1FFB4A7B058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8FE375-3627-456A-B42C-0971232A60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0EE570-A948-4516-AFCA-9766BD924D66}" type="slidenum">
              <a:rPr lang="sl-SI" altLang="sl-SI"/>
              <a:pPr/>
              <a:t>1</a:t>
            </a:fld>
            <a:endParaRPr lang="sl-SI" altLang="sl-SI"/>
          </a:p>
        </p:txBody>
      </p:sp>
      <p:sp>
        <p:nvSpPr>
          <p:cNvPr id="122882" name="Rectangle 2">
            <a:extLst>
              <a:ext uri="{FF2B5EF4-FFF2-40B4-BE49-F238E27FC236}">
                <a16:creationId xmlns:a16="http://schemas.microsoft.com/office/drawing/2014/main" id="{ABF99F17-1897-4AF4-8A05-53B66D6EF6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>
            <a:extLst>
              <a:ext uri="{FF2B5EF4-FFF2-40B4-BE49-F238E27FC236}">
                <a16:creationId xmlns:a16="http://schemas.microsoft.com/office/drawing/2014/main" id="{A58FF05E-8E0D-45E5-8E88-C1C310E18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25B3C3E-6208-4512-90A8-6D88C751CC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EA4A00-60DF-4CC3-ABD0-5D189EF4C45F}" type="slidenum">
              <a:rPr lang="sl-SI" altLang="sl-SI"/>
              <a:pPr/>
              <a:t>10</a:t>
            </a:fld>
            <a:endParaRPr lang="sl-SI" altLang="sl-SI"/>
          </a:p>
        </p:txBody>
      </p:sp>
      <p:sp>
        <p:nvSpPr>
          <p:cNvPr id="133122" name="Rectangle 2">
            <a:extLst>
              <a:ext uri="{FF2B5EF4-FFF2-40B4-BE49-F238E27FC236}">
                <a16:creationId xmlns:a16="http://schemas.microsoft.com/office/drawing/2014/main" id="{F4717C2B-7434-4B94-BCEB-2F74744F8E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1B09AD17-6752-4D9E-8BB4-EBE2FCF70E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71FA94-C8A1-4FD0-8C58-8BC6067A54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01F5C4-FDE7-4D77-B189-4137C56DBC37}" type="slidenum">
              <a:rPr lang="sl-SI" altLang="sl-SI"/>
              <a:pPr/>
              <a:t>11</a:t>
            </a:fld>
            <a:endParaRPr lang="sl-SI" altLang="sl-SI"/>
          </a:p>
        </p:txBody>
      </p:sp>
      <p:sp>
        <p:nvSpPr>
          <p:cNvPr id="135170" name="Rectangle 2">
            <a:extLst>
              <a:ext uri="{FF2B5EF4-FFF2-40B4-BE49-F238E27FC236}">
                <a16:creationId xmlns:a16="http://schemas.microsoft.com/office/drawing/2014/main" id="{593F4E8B-B79B-4171-AEFC-44B9844D25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>
            <a:extLst>
              <a:ext uri="{FF2B5EF4-FFF2-40B4-BE49-F238E27FC236}">
                <a16:creationId xmlns:a16="http://schemas.microsoft.com/office/drawing/2014/main" id="{0B2D304B-50C8-4EAF-ADD8-7BE01DB1E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A29223-CE80-4984-8819-87CF7818F5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25D4F-7FB1-489E-8A37-CE892F86D977}" type="slidenum">
              <a:rPr lang="sl-SI" altLang="sl-SI"/>
              <a:pPr/>
              <a:t>12</a:t>
            </a:fld>
            <a:endParaRPr lang="sl-SI" altLang="sl-SI"/>
          </a:p>
        </p:txBody>
      </p:sp>
      <p:sp>
        <p:nvSpPr>
          <p:cNvPr id="137218" name="Rectangle 2">
            <a:extLst>
              <a:ext uri="{FF2B5EF4-FFF2-40B4-BE49-F238E27FC236}">
                <a16:creationId xmlns:a16="http://schemas.microsoft.com/office/drawing/2014/main" id="{914E0D05-C1E4-46B1-B139-3D8F3F9421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ADB26420-F447-49ED-BD30-6F5236E7D3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310147-3B4F-4E49-A8E5-4CD244D8F2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78A33-3821-4D59-AF56-8938F4CD663C}" type="slidenum">
              <a:rPr lang="sl-SI" altLang="sl-SI"/>
              <a:pPr/>
              <a:t>13</a:t>
            </a:fld>
            <a:endParaRPr lang="sl-SI" altLang="sl-SI"/>
          </a:p>
        </p:txBody>
      </p:sp>
      <p:sp>
        <p:nvSpPr>
          <p:cNvPr id="139266" name="Rectangle 2">
            <a:extLst>
              <a:ext uri="{FF2B5EF4-FFF2-40B4-BE49-F238E27FC236}">
                <a16:creationId xmlns:a16="http://schemas.microsoft.com/office/drawing/2014/main" id="{78FDE2E4-B83F-4A5C-AB6E-94F601A1AB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9A5D6029-7BD3-435F-943F-7531ABEF0A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DC9C7E-5778-4FDA-9F0D-15C93B3810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0B7B5-F29E-4C0E-B66F-AB608A1F9776}" type="slidenum">
              <a:rPr lang="sl-SI" altLang="sl-SI"/>
              <a:pPr/>
              <a:t>14</a:t>
            </a:fld>
            <a:endParaRPr lang="sl-SI" altLang="sl-SI"/>
          </a:p>
        </p:txBody>
      </p:sp>
      <p:sp>
        <p:nvSpPr>
          <p:cNvPr id="141314" name="Rectangle 2">
            <a:extLst>
              <a:ext uri="{FF2B5EF4-FFF2-40B4-BE49-F238E27FC236}">
                <a16:creationId xmlns:a16="http://schemas.microsoft.com/office/drawing/2014/main" id="{F7B7A024-2859-4033-BAFD-459C298A33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EC9BF3FF-6CA1-435D-AE92-7321AF8A30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6302B1-DF04-4FDA-B06C-5EC3E6D930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25024-C99F-49A2-A961-5519DEB3B01C}" type="slidenum">
              <a:rPr lang="sl-SI" altLang="sl-SI"/>
              <a:pPr/>
              <a:t>15</a:t>
            </a:fld>
            <a:endParaRPr lang="sl-SI" altLang="sl-SI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3D495401-2765-4F3F-B355-CF24A6F218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F538A3F1-E489-4186-8F23-3C9B043489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9DA0022-48A6-47C2-B68A-EC94B040E2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C9947D-0000-45F9-87A9-71B00F7A4BDA}" type="slidenum">
              <a:rPr lang="sl-SI" altLang="sl-SI"/>
              <a:pPr/>
              <a:t>16</a:t>
            </a:fld>
            <a:endParaRPr lang="sl-SI" altLang="sl-SI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B0A7B23F-3E0D-4AD0-BC45-98466784E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AE537E86-7362-4197-8740-B6A998884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6AECF2-8F4F-430D-AB26-8C2F2340C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D9179-64BD-4C4F-8412-4F5A07CF7C4F}" type="slidenum">
              <a:rPr lang="sl-SI" altLang="sl-SI"/>
              <a:pPr/>
              <a:t>2</a:t>
            </a:fld>
            <a:endParaRPr lang="sl-SI" altLang="sl-SI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27E66B6D-B93B-4F69-BFFD-ED4D90E299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89F194EC-7B73-428D-AFCF-05AC97003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CAC4DE-70CD-4DA5-B946-A48E7F7FE7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0CA16-DFD8-4A22-8EFC-F0A3156C015C}" type="slidenum">
              <a:rPr lang="sl-SI" altLang="sl-SI"/>
              <a:pPr/>
              <a:t>3</a:t>
            </a:fld>
            <a:endParaRPr lang="sl-SI" altLang="sl-SI"/>
          </a:p>
        </p:txBody>
      </p:sp>
      <p:sp>
        <p:nvSpPr>
          <p:cNvPr id="114690" name="Rectangle 2">
            <a:extLst>
              <a:ext uri="{FF2B5EF4-FFF2-40B4-BE49-F238E27FC236}">
                <a16:creationId xmlns:a16="http://schemas.microsoft.com/office/drawing/2014/main" id="{1C33C40C-B1BA-4F3C-8B22-15CD22623D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>
            <a:extLst>
              <a:ext uri="{FF2B5EF4-FFF2-40B4-BE49-F238E27FC236}">
                <a16:creationId xmlns:a16="http://schemas.microsoft.com/office/drawing/2014/main" id="{AB7A0A82-E777-48DD-B043-CCC30A16B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7048D1-99E5-4161-B574-33B600B925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DA862-3B71-47CB-9E2C-1EB3FD75612E}" type="slidenum">
              <a:rPr lang="sl-SI" altLang="sl-SI"/>
              <a:pPr/>
              <a:t>4</a:t>
            </a:fld>
            <a:endParaRPr lang="sl-SI" altLang="sl-SI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9210A5F8-83F5-46AB-A472-2F50E17314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53108504-720B-4B06-A466-4F8A802E5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E423E6-2944-4139-B17E-A27DDEA6F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0357C-DFE1-4DC9-B54E-C60F701CA8BC}" type="slidenum">
              <a:rPr lang="sl-SI" altLang="sl-SI"/>
              <a:pPr/>
              <a:t>5</a:t>
            </a:fld>
            <a:endParaRPr lang="sl-SI" altLang="sl-SI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3A39BAEF-C385-439A-9765-197B5BC3B2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491E3115-78D6-4FB0-8348-2194931A36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1385A0-7147-4EB5-AC9B-23A5C4FF08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27113F-0FBB-4E61-8C34-873042376704}" type="slidenum">
              <a:rPr lang="sl-SI" altLang="sl-SI"/>
              <a:pPr/>
              <a:t>6</a:t>
            </a:fld>
            <a:endParaRPr lang="sl-SI" altLang="sl-SI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B174E289-73F7-4D8B-BFD8-9BE7670A41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38CF2AB5-DE48-445F-8DE5-48388EACEF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055E2F-8201-47F5-B0A1-40620F5456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368B91-9FCF-41B5-A6D7-91C1E894493D}" type="slidenum">
              <a:rPr lang="sl-SI" altLang="sl-SI"/>
              <a:pPr/>
              <a:t>7</a:t>
            </a:fld>
            <a:endParaRPr lang="sl-SI" altLang="sl-SI"/>
          </a:p>
        </p:txBody>
      </p:sp>
      <p:sp>
        <p:nvSpPr>
          <p:cNvPr id="126978" name="Rectangle 2">
            <a:extLst>
              <a:ext uri="{FF2B5EF4-FFF2-40B4-BE49-F238E27FC236}">
                <a16:creationId xmlns:a16="http://schemas.microsoft.com/office/drawing/2014/main" id="{E35BE721-5834-4D28-A64B-DD867515E0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97AC6F8C-E3AF-4666-AC0C-2C088673A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804A2C6-6899-44F3-B585-23CC1225F4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A8CE4-4174-41C3-9BF3-AC2BCB6840C7}" type="slidenum">
              <a:rPr lang="sl-SI" altLang="sl-SI"/>
              <a:pPr/>
              <a:t>8</a:t>
            </a:fld>
            <a:endParaRPr lang="sl-SI" altLang="sl-SI"/>
          </a:p>
        </p:txBody>
      </p:sp>
      <p:sp>
        <p:nvSpPr>
          <p:cNvPr id="129026" name="Rectangle 2">
            <a:extLst>
              <a:ext uri="{FF2B5EF4-FFF2-40B4-BE49-F238E27FC236}">
                <a16:creationId xmlns:a16="http://schemas.microsoft.com/office/drawing/2014/main" id="{C220171A-A11F-43B8-84DA-6845854255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>
            <a:extLst>
              <a:ext uri="{FF2B5EF4-FFF2-40B4-BE49-F238E27FC236}">
                <a16:creationId xmlns:a16="http://schemas.microsoft.com/office/drawing/2014/main" id="{74ED9AFF-9B6D-4D1B-B757-9433CA64D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0A0831-C839-496C-8461-D8CE21E191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CE47AE-8AB3-41BC-917C-925DA3753437}" type="slidenum">
              <a:rPr lang="sl-SI" altLang="sl-SI"/>
              <a:pPr/>
              <a:t>9</a:t>
            </a:fld>
            <a:endParaRPr lang="sl-SI" altLang="sl-SI"/>
          </a:p>
        </p:txBody>
      </p:sp>
      <p:sp>
        <p:nvSpPr>
          <p:cNvPr id="131074" name="Rectangle 2">
            <a:extLst>
              <a:ext uri="{FF2B5EF4-FFF2-40B4-BE49-F238E27FC236}">
                <a16:creationId xmlns:a16="http://schemas.microsoft.com/office/drawing/2014/main" id="{D3D94CCD-1DCD-420A-B69E-9DB1ACD1F3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5227D343-528F-48C3-91BC-735C8709AA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titlemaster_med">
            <a:extLst>
              <a:ext uri="{FF2B5EF4-FFF2-40B4-BE49-F238E27FC236}">
                <a16:creationId xmlns:a16="http://schemas.microsoft.com/office/drawing/2014/main" id="{EFA46DE2-A152-42F1-84DF-6029802D9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9331" name="Rectangle 3">
            <a:extLst>
              <a:ext uri="{FF2B5EF4-FFF2-40B4-BE49-F238E27FC236}">
                <a16:creationId xmlns:a16="http://schemas.microsoft.com/office/drawing/2014/main" id="{656AB7FC-75F6-4BE0-A7C1-8C87C12DC2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8020B573-5A42-49E4-A19F-42FAAA65DD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44ECE984-D2D3-477B-B643-4DC1C68AAF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761E1DBB-1DD0-40BB-8309-DF006BC327F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B310B2CC-1C25-4AD4-BD11-007BFFF24BC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99335" name="Rectangle 7">
            <a:extLst>
              <a:ext uri="{FF2B5EF4-FFF2-40B4-BE49-F238E27FC236}">
                <a16:creationId xmlns:a16="http://schemas.microsoft.com/office/drawing/2014/main" id="{0EA0D4CC-E8E5-4C51-BCCE-3ED40F0DD854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93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933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93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93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C630-D538-421B-A4E0-470A18DB5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39464C-6CAA-44E4-8094-91872C1837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AE321-565E-4C97-ADF9-9B46B107D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44C08-EB09-4B6C-AFC7-FD7DE1EE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DECD0-812C-4ADC-8C39-54CC0B77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6519C-6459-46E0-8D19-24D22B8A83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5536223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E13B57-F049-4DC8-8D20-D5600D9824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645EA-6BC7-4030-BDF6-9791123BDB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23AED-3FF7-4102-9A54-725A6B5E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B4CAF-A075-4DC0-A295-E0A4BAEF6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744059-B430-46D8-BFCF-16E83C34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AF958-B7C9-4E0E-9960-1583F5240F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69798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58161-82AD-46AA-864B-A3FA4020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9ECD6-9B74-4AA9-9AB0-ED0E83147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ADF80-220F-4D55-A6F9-C1366FA73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B8F7B-DAB5-42BF-AF16-585A279AB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CEFBD-49EB-452A-9828-29BDBE84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D1EB7-4507-4C37-8887-D19EE9FD203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21207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F5BD-66CE-4E5B-93EE-CFCC27347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77590-4441-4F3B-82CB-7D3E635A1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0985F-C3CF-49D8-BC47-8955A50F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47FDE-B653-4F06-9714-C8814948B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EC4C9-378F-42C9-BEF1-7226D035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AED8-7B89-4A51-B550-C8C10B819B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2628081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64A79-5557-46B2-9593-D71B56EA0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8D18E-41B3-49CF-BBA6-A865FDFDB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EA25C-B65A-4767-BB01-0ACD611E8F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BDB76-5C34-4554-ABCC-18442F2D2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4B6BE-1F8B-449F-89BA-3726872D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94EAC-1204-46EC-B2EE-257ACC35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C11E7-1873-4F37-89AA-1B8199C0BE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32030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551D8-B1CA-41C4-802F-AA91C048D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2EFB42-2D31-49DC-896D-F7DBEBF3D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D8AAD7-C00D-4187-A6E4-2AF5D9444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1DDF3-B8F6-4305-9842-97B26FC2D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9B2DFC-C3FC-4E92-B306-98109219D3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4ABE99-45A4-4F03-803A-644D3E998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9DA141-681B-46EA-9344-9C1DDF20D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59309A-E6A5-4B31-BA35-24ADD7276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276F0-AAD8-488E-8259-D5D8A56E42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988941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9CE23-6FA1-4E47-972B-65FE6DC4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CD9AA3-AACA-4FB6-AEB8-2BBB2EC18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3B4CA0-8ECF-4256-8C98-7F60F1E3A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74932A-C9F8-4BB4-9442-92A342157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C2F8-6430-41EE-9F6D-2F924B2A72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507662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DEF519-D339-4D4C-A8F2-BDDBDDBE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69E63-8A48-4AED-9287-6FF1B0882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5FF05B-053E-4938-861E-574C4C9D9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C34CD-C7F2-408C-925A-A7B7EC45068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9516414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5A25-90A5-4972-91D7-509DBFF00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EC726-B974-48E5-86AB-A8CBFB32D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FE3753-F425-4AA5-8C8C-71B84E180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130A2-5CCA-4853-8676-6B8FAEA67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26337-CE44-4BF7-93B0-85875A3C5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801F6A-12CA-4264-8137-2B9402F81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2AEF4-6875-4A1C-831B-FFC1441D947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9658975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71F4A-9B0C-4101-A088-1F4D40B6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41FA0-A17D-41BE-B527-9BBC13097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360AD0-3FCE-4D6A-870F-6CF5271C35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101E4-2BF5-4810-B8B0-9D0E6DC1A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3B3D91-EF1D-4F0E-834F-D60425705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4754F-B140-4F9A-AE30-AA65D89F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F5422-3A14-4DF1-960E-D264B2EDB1F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974806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>
            <a:extLst>
              <a:ext uri="{FF2B5EF4-FFF2-40B4-BE49-F238E27FC236}">
                <a16:creationId xmlns:a16="http://schemas.microsoft.com/office/drawing/2014/main" id="{7C4048E7-F7E1-4A77-AA6A-9A186F473B7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98307" name="Rectangle 3">
              <a:extLst>
                <a:ext uri="{FF2B5EF4-FFF2-40B4-BE49-F238E27FC236}">
                  <a16:creationId xmlns:a16="http://schemas.microsoft.com/office/drawing/2014/main" id="{F7F35F66-117E-4A88-A63D-FE00E0551A0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l-SI" altLang="sl-SI"/>
            </a:p>
          </p:txBody>
        </p:sp>
        <p:pic>
          <p:nvPicPr>
            <p:cNvPr id="98308" name="Picture 4" descr="slidemaster_med3">
              <a:extLst>
                <a:ext uri="{FF2B5EF4-FFF2-40B4-BE49-F238E27FC236}">
                  <a16:creationId xmlns:a16="http://schemas.microsoft.com/office/drawing/2014/main" id="{A0829E44-6BE6-4636-8749-3232F4DFAD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8309" name="Rectangle 5">
            <a:extLst>
              <a:ext uri="{FF2B5EF4-FFF2-40B4-BE49-F238E27FC236}">
                <a16:creationId xmlns:a16="http://schemas.microsoft.com/office/drawing/2014/main" id="{2252B4C0-2042-49A8-AB51-57EB844C85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98310" name="Rectangle 6">
            <a:extLst>
              <a:ext uri="{FF2B5EF4-FFF2-40B4-BE49-F238E27FC236}">
                <a16:creationId xmlns:a16="http://schemas.microsoft.com/office/drawing/2014/main" id="{C8DF4446-E301-4D57-A01D-1288CA03B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98311" name="Rectangle 7">
            <a:extLst>
              <a:ext uri="{FF2B5EF4-FFF2-40B4-BE49-F238E27FC236}">
                <a16:creationId xmlns:a16="http://schemas.microsoft.com/office/drawing/2014/main" id="{344EBEB8-5A52-4204-A032-49E7487989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98312" name="Rectangle 8">
            <a:extLst>
              <a:ext uri="{FF2B5EF4-FFF2-40B4-BE49-F238E27FC236}">
                <a16:creationId xmlns:a16="http://schemas.microsoft.com/office/drawing/2014/main" id="{7E38525E-DBA8-4887-A43D-C2F5E0F3AA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sl-SI" altLang="sl-SI"/>
          </a:p>
        </p:txBody>
      </p:sp>
      <p:sp>
        <p:nvSpPr>
          <p:cNvPr id="98313" name="Rectangle 9">
            <a:extLst>
              <a:ext uri="{FF2B5EF4-FFF2-40B4-BE49-F238E27FC236}">
                <a16:creationId xmlns:a16="http://schemas.microsoft.com/office/drawing/2014/main" id="{491489BA-907B-4693-8064-905D52D7142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F03E1CDA-88DD-4434-850B-AA4BEF2353C8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8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8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8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8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8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83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983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983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680A10A7-7622-4BC1-9C23-E042780F1E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38200" y="1371600"/>
            <a:ext cx="7620000" cy="3136900"/>
          </a:xfrm>
          <a:ln/>
        </p:spPr>
        <p:txBody>
          <a:bodyPr/>
          <a:lstStyle/>
          <a:p>
            <a:r>
              <a:rPr lang="sl-SI" altLang="sl-SI" sz="8800"/>
              <a:t>TRG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6AE60350-1DF4-4ABA-9B31-3436B88810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SPREMEMBA SAME PONUDBE</a:t>
            </a:r>
            <a:r>
              <a:rPr lang="sl-SI" altLang="sl-SI"/>
              <a:t> 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DC46D30A-1B4E-457C-9A21-735DB8FB27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Cena ostane nespremenjena, spremenijo se drugi dejavniki:</a:t>
            </a:r>
          </a:p>
          <a:p>
            <a:pPr lvl="1"/>
            <a:r>
              <a:rPr lang="sl-SI" altLang="sl-SI"/>
              <a:t>povečanje, zmanjšanje stroškov, </a:t>
            </a:r>
          </a:p>
          <a:p>
            <a:pPr lvl="1"/>
            <a:r>
              <a:rPr lang="sl-SI" altLang="sl-SI"/>
              <a:t>pokvarljivosti, </a:t>
            </a:r>
          </a:p>
          <a:p>
            <a:pPr lvl="1"/>
            <a:r>
              <a:rPr lang="sl-SI" altLang="sl-SI"/>
              <a:t>potrebe po likvidnih sredstvih</a:t>
            </a:r>
          </a:p>
          <a:p>
            <a:pPr lvl="1"/>
            <a:r>
              <a:rPr lang="sl-SI" altLang="sl-SI"/>
              <a:t>poveča oz. zmanjša se količina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65FE64A7-D709-42C3-A761-07DA48AA09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 i="1"/>
              <a:t>KONKURENCA</a:t>
            </a:r>
            <a:r>
              <a:rPr lang="sl-SI" altLang="sl-SI"/>
              <a:t> 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2F4EADB7-D705-4AFD-981C-C21DF57161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Vpliva na delovanje tržnih zakonitosti, način in učinkovitost delovanja trga sta opredeljena predvsem s konkurenco. </a:t>
            </a:r>
          </a:p>
          <a:p>
            <a:r>
              <a:rPr lang="sl-SI" altLang="sl-SI"/>
              <a:t>Oblike konkurence:</a:t>
            </a:r>
          </a:p>
          <a:p>
            <a:pPr lvl="1"/>
            <a:r>
              <a:rPr lang="sl-SI" altLang="sl-SI"/>
              <a:t>svobodna, </a:t>
            </a:r>
          </a:p>
          <a:p>
            <a:pPr lvl="1"/>
            <a:r>
              <a:rPr lang="sl-SI" altLang="sl-SI"/>
              <a:t>popolna, </a:t>
            </a:r>
          </a:p>
          <a:p>
            <a:pPr lvl="1"/>
            <a:r>
              <a:rPr lang="sl-SI" altLang="sl-SI"/>
              <a:t>nepopolna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>
            <a:extLst>
              <a:ext uri="{FF2B5EF4-FFF2-40B4-BE49-F238E27FC236}">
                <a16:creationId xmlns:a16="http://schemas.microsoft.com/office/drawing/2014/main" id="{C3043ADC-A3DC-4DF6-8534-544C4F62A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88913"/>
            <a:ext cx="6400800" cy="5907087"/>
          </a:xfrm>
        </p:spPr>
        <p:txBody>
          <a:bodyPr/>
          <a:lstStyle/>
          <a:p>
            <a:r>
              <a:rPr lang="sl-SI" altLang="sl-SI"/>
              <a:t>Kriteriji za ločevanje trgov glede na stopnjo konkurence: </a:t>
            </a:r>
          </a:p>
          <a:p>
            <a:pPr lvl="1"/>
            <a:r>
              <a:rPr lang="sl-SI" altLang="sl-SI"/>
              <a:t>število kupcev in prodajalcev, </a:t>
            </a:r>
          </a:p>
          <a:p>
            <a:pPr lvl="1"/>
            <a:r>
              <a:rPr lang="sl-SI" altLang="sl-SI"/>
              <a:t>velikost ponudnikov in povpraševalcev </a:t>
            </a:r>
          </a:p>
          <a:p>
            <a:pPr lvl="1"/>
            <a:r>
              <a:rPr lang="sl-SI" altLang="sl-SI"/>
              <a:t>tržni delež prodajalcev </a:t>
            </a:r>
          </a:p>
          <a:p>
            <a:pPr lvl="1"/>
            <a:r>
              <a:rPr lang="sl-SI" altLang="sl-SI"/>
              <a:t>število zaposlenih </a:t>
            </a:r>
          </a:p>
          <a:p>
            <a:pPr lvl="1"/>
            <a:r>
              <a:rPr lang="sl-SI" altLang="sl-SI"/>
              <a:t>vstop v panogo, </a:t>
            </a:r>
          </a:p>
          <a:p>
            <a:pPr lvl="1"/>
            <a:r>
              <a:rPr lang="sl-SI" altLang="sl-SI"/>
              <a:t>homogenost blaga </a:t>
            </a:r>
          </a:p>
          <a:p>
            <a:pPr lvl="1"/>
            <a:r>
              <a:rPr lang="sl-SI" altLang="sl-SI"/>
              <a:t>racionalnost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D4438435-865B-4477-83A1-15989AA1A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 i="1"/>
              <a:t>KAPITAL</a:t>
            </a:r>
            <a:r>
              <a:rPr lang="sl-SI" altLang="sl-SI"/>
              <a:t> 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3E6790E9-923F-41A8-AAC7-9B3FA1208D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196975"/>
            <a:ext cx="6400800" cy="5400675"/>
          </a:xfrm>
        </p:spPr>
        <p:txBody>
          <a:bodyPr/>
          <a:lstStyle/>
          <a:p>
            <a:r>
              <a:rPr lang="sl-SI" altLang="sl-SI" sz="2800" b="1" i="1"/>
              <a:t>Proizvodni kapital</a:t>
            </a:r>
            <a:r>
              <a:rPr lang="sl-SI" altLang="sl-SI" sz="2800" i="1"/>
              <a:t> - V tej produkciji se blago proizvaja z namenom prodaje, če uspe to blago zamenjat za denar, je zaključen en obrat kapitala</a:t>
            </a:r>
            <a:r>
              <a:rPr lang="sl-SI" altLang="sl-SI" sz="2800"/>
              <a:t>  </a:t>
            </a:r>
          </a:p>
          <a:p>
            <a:r>
              <a:rPr lang="sl-SI" altLang="sl-SI" sz="2800" b="1" i="1"/>
              <a:t>Trgovski kapital</a:t>
            </a:r>
            <a:r>
              <a:rPr lang="sl-SI" altLang="sl-SI" sz="2800" i="1"/>
              <a:t> - Začetna pojavna oblika je denar, ki se nameni za nakup blaga z namenom prodaje, pojavi se izključno na področju menjave, kjer se opravljata nakup in prodaja</a:t>
            </a:r>
            <a:r>
              <a:rPr lang="sl-SI" altLang="sl-SI" sz="28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C2B165DC-E3E8-41EA-A3AA-14C2B633E3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476250"/>
            <a:ext cx="6400800" cy="1219200"/>
          </a:xfrm>
        </p:spPr>
        <p:txBody>
          <a:bodyPr/>
          <a:lstStyle/>
          <a:p>
            <a:r>
              <a:rPr lang="sl-SI" altLang="sl-SI" sz="3200" b="1" i="1"/>
              <a:t>POJEM TRGA IN TRŽNE STRUKTURE IN POVPRAŠEVANJA</a:t>
            </a:r>
            <a:br>
              <a:rPr lang="sl-SI" altLang="sl-SI" sz="3200" b="1"/>
            </a:br>
            <a:endParaRPr lang="sl-SI" altLang="sl-SI" sz="3200" b="1"/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92927201-2B91-4475-A3B5-0904ABFB2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84438" y="1773238"/>
            <a:ext cx="6400800" cy="4826000"/>
          </a:xfrm>
        </p:spPr>
        <p:txBody>
          <a:bodyPr/>
          <a:lstStyle/>
          <a:p>
            <a:r>
              <a:rPr lang="sl-SI" altLang="sl-SI" sz="3600"/>
              <a:t>TRG je stik med kupcem in prodajalcem (odloča o ceni in količini)</a:t>
            </a:r>
          </a:p>
          <a:p>
            <a:r>
              <a:rPr lang="sl-SI" altLang="sl-SI" sz="3600"/>
              <a:t>KONKURENCA sredstvo za reševanje konfliktov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>
            <a:extLst>
              <a:ext uri="{FF2B5EF4-FFF2-40B4-BE49-F238E27FC236}">
                <a16:creationId xmlns:a16="http://schemas.microsoft.com/office/drawing/2014/main" id="{6F6FC070-4DD1-4D83-BD14-9EAE119FF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1413" y="404813"/>
            <a:ext cx="6400800" cy="6048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/>
              <a:t>POPOLNA KONKURENCA (veliko kupcev in prodajalcev), homogenost proizvodov, </a:t>
            </a:r>
          </a:p>
          <a:p>
            <a:pPr>
              <a:lnSpc>
                <a:spcPct val="80000"/>
              </a:lnSpc>
            </a:pPr>
            <a:r>
              <a:rPr lang="sl-SI" altLang="sl-SI"/>
              <a:t>TRŽNA STRUKTURA število kupcev in prodajalcev (popolna konkurenca), </a:t>
            </a:r>
          </a:p>
          <a:p>
            <a:pPr>
              <a:lnSpc>
                <a:spcPct val="80000"/>
              </a:lnSpc>
            </a:pPr>
            <a:r>
              <a:rPr lang="sl-SI" altLang="sl-SI"/>
              <a:t>POJEM POVPRAŠEVANJE sile, ki delujejo na trg preko kupcev</a:t>
            </a:r>
          </a:p>
          <a:p>
            <a:pPr>
              <a:lnSpc>
                <a:spcPct val="80000"/>
              </a:lnSpc>
            </a:pPr>
            <a:r>
              <a:rPr lang="sl-SI" altLang="sl-SI"/>
              <a:t>ZAKON POVPRAŠEVANJA cena in količina sta obratnosorazmerni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EB7E742E-51D4-40B9-AFF2-5B5A7B3A0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altLang="sl-SI" sz="4000"/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5E33D7F7-3378-4085-A6B2-309FEB653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Hvala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>
            <a:extLst>
              <a:ext uri="{FF2B5EF4-FFF2-40B4-BE49-F238E27FC236}">
                <a16:creationId xmlns:a16="http://schemas.microsoft.com/office/drawing/2014/main" id="{7B51B209-41E5-4C6F-A3B3-0DDC08C7F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052513"/>
            <a:ext cx="6400800" cy="5043487"/>
          </a:xfrm>
        </p:spPr>
        <p:txBody>
          <a:bodyPr/>
          <a:lstStyle/>
          <a:p>
            <a:endParaRPr lang="sl-SI" altLang="sl-SI"/>
          </a:p>
          <a:p>
            <a:r>
              <a:rPr lang="sl-SI" altLang="sl-SI"/>
              <a:t>Trg je prostor kjer se srečujejo kupci in prodajalci, da bi po določeni ceni zamenjali blago.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53344357-3856-404B-9885-BA0ED651B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320675"/>
          </a:xfrm>
        </p:spPr>
        <p:txBody>
          <a:bodyPr/>
          <a:lstStyle/>
          <a:p>
            <a:endParaRPr lang="sl-SI" altLang="sl-SI" sz="3200" b="1"/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AF61EEF4-45AB-45D7-A105-81D165AC2A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88913"/>
            <a:ext cx="6400800" cy="5907087"/>
          </a:xfrm>
        </p:spPr>
        <p:txBody>
          <a:bodyPr/>
          <a:lstStyle/>
          <a:p>
            <a:r>
              <a:rPr lang="sl-SI" altLang="sl-SI"/>
              <a:t>Glede na vrsto dobrin ločimo:</a:t>
            </a:r>
          </a:p>
          <a:p>
            <a:pPr lvl="3"/>
            <a:r>
              <a:rPr lang="sl-SI" altLang="sl-SI"/>
              <a:t>trg industrijskih proizvodov, </a:t>
            </a:r>
          </a:p>
          <a:p>
            <a:pPr lvl="3"/>
            <a:r>
              <a:rPr lang="sl-SI" altLang="sl-SI"/>
              <a:t>kmetijskih dobrin, </a:t>
            </a:r>
          </a:p>
          <a:p>
            <a:pPr lvl="3"/>
            <a:r>
              <a:rPr lang="sl-SI" altLang="sl-SI"/>
              <a:t>trg potrošnih dobrin; </a:t>
            </a:r>
          </a:p>
          <a:p>
            <a:r>
              <a:rPr lang="sl-SI" altLang="sl-SI"/>
              <a:t>Glede na prostor ločimo:</a:t>
            </a:r>
          </a:p>
          <a:p>
            <a:pPr lvl="3"/>
            <a:r>
              <a:rPr lang="sl-SI" altLang="sl-SI"/>
              <a:t>lokalni, </a:t>
            </a:r>
          </a:p>
          <a:p>
            <a:pPr lvl="3"/>
            <a:r>
              <a:rPr lang="sl-SI" altLang="sl-SI"/>
              <a:t>trg ene države, </a:t>
            </a:r>
          </a:p>
          <a:p>
            <a:pPr lvl="3"/>
            <a:r>
              <a:rPr lang="sl-SI" altLang="sl-SI"/>
              <a:t>evropski trg, </a:t>
            </a:r>
          </a:p>
          <a:p>
            <a:pPr lvl="3"/>
            <a:r>
              <a:rPr lang="sl-SI" altLang="sl-SI"/>
              <a:t>globalni trg</a:t>
            </a:r>
          </a:p>
          <a:p>
            <a:r>
              <a:rPr lang="sl-SI" altLang="sl-SI"/>
              <a:t>Glede na pogoje delovanja ločimo:</a:t>
            </a:r>
          </a:p>
          <a:p>
            <a:pPr lvl="3"/>
            <a:r>
              <a:rPr lang="sl-SI" altLang="sl-SI"/>
              <a:t>tržišča, ki delujejo popolnoma tržno, </a:t>
            </a:r>
          </a:p>
          <a:p>
            <a:pPr lvl="3"/>
            <a:r>
              <a:rPr lang="sl-SI" altLang="sl-SI"/>
              <a:t>trg z administrativnim nadzorom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36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F70A790F-EC79-4B6F-8911-4B31B4828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1413" y="0"/>
            <a:ext cx="6400800" cy="1219200"/>
          </a:xfrm>
        </p:spPr>
        <p:txBody>
          <a:bodyPr/>
          <a:lstStyle/>
          <a:p>
            <a:r>
              <a:rPr lang="en-GB" altLang="sl-SI" b="1"/>
              <a:t>POVPRAŠEVANJE</a:t>
            </a:r>
            <a:r>
              <a:rPr lang="sl-SI" altLang="sl-SI"/>
              <a:t> </a:t>
            </a:r>
          </a:p>
        </p:txBody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F61D2E06-1543-415F-83B2-93A1BE062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052513"/>
            <a:ext cx="6400800" cy="5043487"/>
          </a:xfrm>
        </p:spPr>
        <p:txBody>
          <a:bodyPr/>
          <a:lstStyle/>
          <a:p>
            <a:r>
              <a:rPr lang="sl-SI" altLang="sl-SI"/>
              <a:t>delovanje kupcev v smeri nakupa čimvečje količine blaga želene kvalitete po čimbolj ugodni ceni </a:t>
            </a:r>
          </a:p>
          <a:p>
            <a:r>
              <a:rPr lang="sl-SI" altLang="sl-SI"/>
              <a:t>krivulja povpraševanja: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</p:txBody>
      </p:sp>
      <p:pic>
        <p:nvPicPr>
          <p:cNvPr id="116740" name="Picture 4">
            <a:extLst>
              <a:ext uri="{FF2B5EF4-FFF2-40B4-BE49-F238E27FC236}">
                <a16:creationId xmlns:a16="http://schemas.microsoft.com/office/drawing/2014/main" id="{740C6FE1-DF2E-423C-BE45-BF4C6FC32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573463"/>
            <a:ext cx="525780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>
            <a:extLst>
              <a:ext uri="{FF2B5EF4-FFF2-40B4-BE49-F238E27FC236}">
                <a16:creationId xmlns:a16="http://schemas.microsoft.com/office/drawing/2014/main" id="{34F4494B-B030-4128-85A3-83C75EB38A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4413" y="188913"/>
            <a:ext cx="6859587" cy="5835650"/>
          </a:xfrm>
        </p:spPr>
        <p:txBody>
          <a:bodyPr/>
          <a:lstStyle/>
          <a:p>
            <a:r>
              <a:rPr lang="sl-SI" altLang="sl-SI" b="1"/>
              <a:t>sprememba obsega povpraševanja</a:t>
            </a:r>
            <a:r>
              <a:rPr lang="sl-SI" altLang="sl-SI"/>
              <a:t> - nastane zaradi pocenitve ali podražitve določene dobrine ob drugih nespremenjenih dejavnikih </a:t>
            </a:r>
          </a:p>
        </p:txBody>
      </p:sp>
      <p:pic>
        <p:nvPicPr>
          <p:cNvPr id="118788" name="Picture 4">
            <a:extLst>
              <a:ext uri="{FF2B5EF4-FFF2-40B4-BE49-F238E27FC236}">
                <a16:creationId xmlns:a16="http://schemas.microsoft.com/office/drawing/2014/main" id="{C8441F19-CF7E-49C4-8FE8-3BD748A6B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781300"/>
            <a:ext cx="590550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DCE85F9B-5975-4939-B01F-720F4EAA85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SPREMEMBA SAMEGA POVPRAŠEVANJA</a:t>
            </a:r>
            <a:r>
              <a:rPr lang="sl-SI" altLang="sl-SI"/>
              <a:t> 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D1898BC7-3489-4D5A-8FD6-DB57BED746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Cena določene dobrine ostane nespremenjena, spremeni pa se nek drugi dejavnik:</a:t>
            </a:r>
          </a:p>
          <a:p>
            <a:pPr lvl="2"/>
            <a:r>
              <a:rPr lang="sl-SI" altLang="sl-SI"/>
              <a:t>zmanjšanje, povečanje potreb, </a:t>
            </a:r>
          </a:p>
          <a:p>
            <a:pPr lvl="2"/>
            <a:r>
              <a:rPr lang="sl-SI" altLang="sl-SI"/>
              <a:t>zmanjšanje, povečanje dohodkov, </a:t>
            </a:r>
          </a:p>
          <a:p>
            <a:pPr lvl="2"/>
            <a:r>
              <a:rPr lang="sl-SI" altLang="sl-SI"/>
              <a:t>cena substituta, </a:t>
            </a:r>
          </a:p>
          <a:p>
            <a:pPr lvl="2"/>
            <a:r>
              <a:rPr lang="sl-SI" altLang="sl-SI"/>
              <a:t>cena komplementa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0DD5DC6C-D6E7-4322-9DF1-899114CA7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sl-SI"/>
              <a:t>PONUDBA</a:t>
            </a:r>
            <a:r>
              <a:rPr lang="sl-SI" altLang="sl-SI"/>
              <a:t> 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7FFCAC14-F089-41BD-BAB5-F524AB591A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Dejavniki ponudbe so: </a:t>
            </a:r>
          </a:p>
          <a:p>
            <a:pPr lvl="1"/>
            <a:r>
              <a:rPr lang="sl-SI" altLang="sl-SI"/>
              <a:t>cena (vpliva na obseg ponudbe), </a:t>
            </a:r>
          </a:p>
          <a:p>
            <a:pPr lvl="1"/>
            <a:r>
              <a:rPr lang="sl-SI" altLang="sl-SI"/>
              <a:t>stroški (izdelava dobrine, nakup dobrine), </a:t>
            </a:r>
          </a:p>
          <a:p>
            <a:pPr lvl="1"/>
            <a:r>
              <a:rPr lang="sl-SI" altLang="sl-SI"/>
              <a:t>pokvarljivost blaga (kjer je življenjska doba blaga omejena), </a:t>
            </a:r>
          </a:p>
          <a:p>
            <a:pPr lvl="1"/>
            <a:r>
              <a:rPr lang="sl-SI" altLang="sl-SI"/>
              <a:t>potreba po likvidnih sredstvih (kadar je nadaljno poslovanje odvisno od prodaje)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9038CFB6-4750-4DE6-96E6-AB4138981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KRIVULJA PONUDBE</a:t>
            </a:r>
          </a:p>
        </p:txBody>
      </p:sp>
      <p:pic>
        <p:nvPicPr>
          <p:cNvPr id="128004" name="Picture 4">
            <a:extLst>
              <a:ext uri="{FF2B5EF4-FFF2-40B4-BE49-F238E27FC236}">
                <a16:creationId xmlns:a16="http://schemas.microsoft.com/office/drawing/2014/main" id="{CD1DA262-E9E2-4D87-9BC0-3371D37E0535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1844675"/>
            <a:ext cx="5832475" cy="414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0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0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800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394FD7AF-1F77-4E51-AA51-EF192994D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/>
              <a:t>SPREMEMBA OBSEGA PONUDBE</a:t>
            </a:r>
            <a:r>
              <a:rPr lang="sl-SI" altLang="sl-SI"/>
              <a:t> 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5E16AB47-6E26-403C-B833-9F1B452EAF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čim višja je tržna cena določene dobrine, bolj ugodno je za večje število ponudnikov</a:t>
            </a:r>
          </a:p>
        </p:txBody>
      </p:sp>
      <p:pic>
        <p:nvPicPr>
          <p:cNvPr id="130052" name="Picture 4">
            <a:extLst>
              <a:ext uri="{FF2B5EF4-FFF2-40B4-BE49-F238E27FC236}">
                <a16:creationId xmlns:a16="http://schemas.microsoft.com/office/drawing/2014/main" id="{B1D718A1-680C-4317-A310-7E2691BCD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3141663"/>
            <a:ext cx="6264275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theme/theme1.xml><?xml version="1.0" encoding="utf-8"?>
<a:theme xmlns:a="http://schemas.openxmlformats.org/drawingml/2006/main" name="Ponudba">
  <a:themeElements>
    <a:clrScheme name="Ponudba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onud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onudba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nudba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nudba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nudba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0</TotalTime>
  <Words>421</Words>
  <Application>Microsoft Office PowerPoint</Application>
  <PresentationFormat>On-screen Show (4:3)</PresentationFormat>
  <Paragraphs>81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Wingdings</vt:lpstr>
      <vt:lpstr>Ponudba</vt:lpstr>
      <vt:lpstr>TRG</vt:lpstr>
      <vt:lpstr>PowerPoint Presentation</vt:lpstr>
      <vt:lpstr>PowerPoint Presentation</vt:lpstr>
      <vt:lpstr>POVPRAŠEVANJE </vt:lpstr>
      <vt:lpstr>PowerPoint Presentation</vt:lpstr>
      <vt:lpstr>SPREMEMBA SAMEGA POVPRAŠEVANJA </vt:lpstr>
      <vt:lpstr>PONUDBA </vt:lpstr>
      <vt:lpstr>KRIVULJA PONUDBE</vt:lpstr>
      <vt:lpstr>SPREMEMBA OBSEGA PONUDBE </vt:lpstr>
      <vt:lpstr>SPREMEMBA SAME PONUDBE </vt:lpstr>
      <vt:lpstr>KONKURENCA </vt:lpstr>
      <vt:lpstr>PowerPoint Presentation</vt:lpstr>
      <vt:lpstr>KAPITAL </vt:lpstr>
      <vt:lpstr>POJEM TRGA IN TRŽNE STRUKTURE IN POVPRAŠEVANJA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2019-05-30T09:38:12Z</dcterms:created>
  <dcterms:modified xsi:type="dcterms:W3CDTF">2019-05-30T09:38:12Z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