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6327DCCD-13A3-4759-B0AB-45156F5AD1E7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BD9337A3-84EF-4D9C-900B-1EFE32228429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9D038302-B895-4862-9915-36A9AAF417E9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4736F338-22BB-472A-9AD2-E591B4313834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D2F63C03-4C8F-48AA-97D9-4E80BD780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097C299D-9BF7-44FB-B9DD-AFE851284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D9CA2006-F254-434F-A73C-E03AE7BA83C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800DFA95-CBA7-45C4-AC92-5ADC3B3EC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7FC23FBE-14A1-4659-AC56-F176E0FE4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C6C2AA7C-9D60-475B-828F-27E97686B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C97FE079-2093-401D-9B77-2538A1842701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0812C3A4-2BA4-4B54-B25D-86CAAA284A77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E163C749-312A-4D32-87C5-55194A4F838D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D8C3B4C8-5692-48BC-A645-095E7E3C489A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1B4971AC-55AF-4D02-8ABD-446E4A14746A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D8F3155B-8D4B-4F8D-95E9-62940158B991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545016DB-33D3-40BE-A1BF-4896BA90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77E8E-399D-47D7-976F-9EE93967093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3C119706-0E37-4701-A258-4C5AB14E0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5C604A6D-17B1-429C-8CB3-63FEEBA7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70AD483-77F5-4782-8B80-D1B6322D08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70830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1CD68E0A-C090-47AA-8FEB-C76FF35DD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7BA2F-ABB1-441B-B4EB-ABCC87493D4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273BEF3F-9780-4EAD-9ED1-3764F0F7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B32591CF-DF21-4FB7-9FDF-86A7D840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979B9-F4CD-4BF5-B688-610D24CC8C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507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32679A2F-A98A-4032-8159-DDFF5E76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70BEF-DD26-4654-A2A0-6771C5F03E3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00B8AA06-D828-412E-BA9C-9DE63066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EA8428A4-78C1-4C36-8189-BE551B4C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20644-A1C0-47CB-AE2E-9978413280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467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2944A5B3-EA75-4B69-B031-A222A1FB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1A91C5-F30F-4478-8A97-E712308F015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79CC2277-74C3-4310-98DE-7B0D38894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1DB096-BBDD-43C4-9CA8-849AEB039F7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F3ED9638-3366-4A43-BC0B-65C3245CF2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301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260C2E2A-8001-42AC-9BB8-C547212450B7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546DE3AF-5BC6-49CD-9743-2DA9BED51711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BE219E7F-9EE3-4AD8-8546-86BDA57B62C5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B9BB8B0D-9E8C-427F-BC30-33E55B472CFB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BE5C5A65-0A19-44C0-87A9-9419397E1D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AC6EA13F-4101-4374-A083-BE1B515E5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6F6F8E97-8D29-4C12-ACAB-1692D6EE5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F2B34096-4D84-4ABF-BC1D-850B5999F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3A5B0383-68CB-40FC-9F9F-2CD136CF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60233806-AC60-4041-9CC6-B1F1DF6CF8D6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644938D1-B674-4903-AB71-793534528836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D236B512-6AF6-40E4-B828-47D11325C4C3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0372E48D-FC47-475A-BAD5-D7C85754B140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9974D416-4566-4747-844F-E3B7C390D816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791E1A02-B7FC-435E-ADAF-BC9C8901456A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A009B906-AA3B-4E3D-A8A7-035C8F38A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4689D2DB-01CC-4256-B29F-DF500725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6E05F-8462-4676-887C-75088B729ED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18C9B26E-FCBF-490D-AFCB-5E5B2462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E2DAA2C3-0A76-4F9B-AC05-6829CC0F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0390887-E7A3-4E11-AF58-7BE58950EA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6472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FFB931B6-540C-4FEF-893C-BCBA29B1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904E-70FE-489E-8E50-99FB894C577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58DC1662-A781-46CB-B9E6-B1B72FBDB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C7B5B675-E4EC-4909-8088-C9A8EC81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2D48E-CE7D-4151-946E-16642C0FDA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241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36228E6A-85E3-4099-A7FB-B420A539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F74B-671E-4DE5-B31A-4F161C2BCD5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2C0841EA-4C71-4EBB-92CA-30A04D4C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76DB58AE-1113-401D-AB3B-05073B8B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8DFFA-CE97-4E07-A56F-135B4ABBF6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1199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97D45D89-535D-4061-90BA-3FA15011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D0A561-E302-48B7-A111-47CA552EC1E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BDBC1E72-D425-4683-ABC6-F5CFF9432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9F2AFE-3774-4EEC-9FF9-4444DCC5DC3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3F812681-D8EA-421E-B5C4-241FF87D1F4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984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D35B0D75-E967-4001-9DE1-004964418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934BD-6694-417F-84DD-8F7D24BCC19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62A736DF-3345-4CAB-8568-E2753AD96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26F2BEEC-F6DB-42DC-BE04-0EC8506C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0B9ED-E516-4F21-8C19-FC2F4581EB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410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D2252F6D-39D1-44B4-A147-CFFE2CA9B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8AD71814-6F77-4231-9E3C-6755ACB81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DA49CD34-CBAB-451E-87A3-A50493B70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F7776A39-3023-40A8-A9F8-27C2581D0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C2A0FDA9-67C1-418C-AC3A-511AB98349B9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008405DF-AB30-426E-85A6-FA21B6CDC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30D3F181-5F2C-47A4-AED7-17A80AA8C04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7DC7EDDA-BEDC-4C9B-9900-2838B1545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7B6091-D4B6-4CDF-AC6A-6AA21101D83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DEB80853-8FB3-4ECF-A12B-CF16FCD83E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99E18D-C2BA-476C-B1E2-E3D0A91CA14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4C2FFF4B-7426-4F7D-8A02-DA39155BD52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4538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40AC1549-2924-4916-878A-F128EACFB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F8A53441-48AD-4C2A-A293-526B65D2E020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AD0DE1AF-55A3-4691-BDFA-C6317D200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4356CB97-AA4C-474E-8D71-B7F720D6033A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2B44E318-F0B6-440F-A087-F295F77D3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FE84C6E9-72D4-4F1A-8E0C-72ED9A1A6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211CC8E5-EA95-4489-995E-91AF96E9A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BBC338D8-C21C-4355-9FE3-F01A413C6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9FAEDE-8FEA-451F-B813-86C1CC94D02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74151EB3-4477-4F2B-B64B-E2BC354D54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580144-4711-48CE-9E71-C4746AEB4AC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0268752B-D2AD-4829-B31C-D64823F2DFC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172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770B9CAC-5B86-407E-9003-551FB8CA6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A29AC382-3635-4775-9E99-E53CBE22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8F75663F-D4FD-4BDE-9C3D-78AD8870B2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FB14504E-5835-4480-8F7B-A815F7C342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C8D85F-D947-4D4F-B553-F1B6F049050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0B55DE9B-883E-4B5D-9A46-6758335F8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1112BE65-E16E-4527-B9EA-4FFC7C0BD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Raven konektor 8">
            <a:extLst>
              <a:ext uri="{FF2B5EF4-FFF2-40B4-BE49-F238E27FC236}">
                <a16:creationId xmlns:a16="http://schemas.microsoft.com/office/drawing/2014/main" id="{0425517D-B091-4CC8-A49C-10BC8622FC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1E0B5CEA-F8F0-4DDA-AFB4-9656CA7C87ED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Raven konektor 10">
            <a:extLst>
              <a:ext uri="{FF2B5EF4-FFF2-40B4-BE49-F238E27FC236}">
                <a16:creationId xmlns:a16="http://schemas.microsoft.com/office/drawing/2014/main" id="{3517D6C2-C1F4-4745-B20B-A0B4317EF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0E146B47-D458-49A0-A58D-59127C388CE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B03BFD50-27FF-45F7-9623-79D8C7FC3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BF523E1B-A5DB-42AD-96E2-6CA8201E2A1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379226-D54D-4E0C-90C5-540B41480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VIŠJI DAVKI ZA BOGATE</a:t>
            </a: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DB14C75A-859A-4257-903A-EBB576022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sl-SI" altLang="sl-SI" sz="4000" dirty="0">
              <a:solidFill>
                <a:srgbClr val="FF0000"/>
              </a:solidFill>
            </a:endParaRPr>
          </a:p>
        </p:txBody>
      </p:sp>
      <p:pic>
        <p:nvPicPr>
          <p:cNvPr id="8196" name="Picture 2" descr="http://montazne-hise-on.net/images/davek-na-nepemicnine.jpg">
            <a:extLst>
              <a:ext uri="{FF2B5EF4-FFF2-40B4-BE49-F238E27FC236}">
                <a16:creationId xmlns:a16="http://schemas.microsoft.com/office/drawing/2014/main" id="{85EACE9E-C9CF-4A85-90E2-BD9B820F8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76250"/>
            <a:ext cx="4608513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641F10-8967-4FD9-95FC-CF2D71B64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Kaj je davek?</a:t>
            </a:r>
            <a:br>
              <a:rPr lang="sl-SI" dirty="0"/>
            </a:br>
            <a:endParaRPr lang="sl-SI" dirty="0"/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1CF373E4-6EE5-40C6-AA17-72E4456D48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9220" name="Picture 4" descr="http://alea.dzs.si/images/ilustracije/d2.gif">
            <a:extLst>
              <a:ext uri="{FF2B5EF4-FFF2-40B4-BE49-F238E27FC236}">
                <a16:creationId xmlns:a16="http://schemas.microsoft.com/office/drawing/2014/main" id="{54EBA611-CF2E-46C1-8B95-787D52785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317023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http://www.eracunovodstvo.org/blog/wp-content/uploads/2009/11/vprasaj1.jpg">
            <a:extLst>
              <a:ext uri="{FF2B5EF4-FFF2-40B4-BE49-F238E27FC236}">
                <a16:creationId xmlns:a16="http://schemas.microsoft.com/office/drawing/2014/main" id="{D926DF62-BD16-4999-ABD8-2500E4829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989138"/>
            <a:ext cx="4608513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AA2379-8712-44CC-8942-E77A58C8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2800" dirty="0">
                <a:solidFill>
                  <a:srgbClr val="FF0000"/>
                </a:solidFill>
                <a:latin typeface="Algerian" pitchFamily="82" charset="0"/>
              </a:rPr>
              <a:t>KDO PLAČUJE DAVKE?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35F6F0E8-90C0-456F-928D-D277BA19F8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0244" name="Picture 8" descr="http://www.aktiv.si/assets/pictures/7923/normal_poklici.jpg?1311678177">
            <a:extLst>
              <a:ext uri="{FF2B5EF4-FFF2-40B4-BE49-F238E27FC236}">
                <a16:creationId xmlns:a16="http://schemas.microsoft.com/office/drawing/2014/main" id="{CB35E113-6C75-4A8F-B0B8-C4DF4B95C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05038"/>
            <a:ext cx="8380413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6F516D-57B8-43CC-AC51-5EC8A246D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DDV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B9C9958F-88A3-47A1-82EB-C35ABBCC66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1268" name="Picture 4" descr="http://www.mesec.org/navodila/trgwin/blagracunzakupca05.jpg">
            <a:extLst>
              <a:ext uri="{FF2B5EF4-FFF2-40B4-BE49-F238E27FC236}">
                <a16:creationId xmlns:a16="http://schemas.microsoft.com/office/drawing/2014/main" id="{3F813060-1DF1-42C4-ADFD-59548C52F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28775"/>
            <a:ext cx="3097212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8" descr="http://www.radioaktual.si/uploads/mleko_copy3.jpg">
            <a:extLst>
              <a:ext uri="{FF2B5EF4-FFF2-40B4-BE49-F238E27FC236}">
                <a16:creationId xmlns:a16="http://schemas.microsoft.com/office/drawing/2014/main" id="{D85A2037-7614-4438-B7B5-D03891410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0"/>
            <a:ext cx="4319588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0" descr="http://ilsarcotrafficante.files.wordpress.com/2008/08/bigbabol.jpg">
            <a:extLst>
              <a:ext uri="{FF2B5EF4-FFF2-40B4-BE49-F238E27FC236}">
                <a16:creationId xmlns:a16="http://schemas.microsoft.com/office/drawing/2014/main" id="{9F19C00F-146F-4B22-B9ED-5603F0128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11638"/>
            <a:ext cx="3529013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B640AF-B708-44E7-95FA-82D133E10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DAVČNA LESTVICA ZA LETO 2011</a:t>
            </a:r>
          </a:p>
        </p:txBody>
      </p:sp>
      <p:graphicFrame>
        <p:nvGraphicFramePr>
          <p:cNvPr id="5" name="Ograda vsebine 4">
            <a:extLst>
              <a:ext uri="{FF2B5EF4-FFF2-40B4-BE49-F238E27FC236}">
                <a16:creationId xmlns:a16="http://schemas.microsoft.com/office/drawing/2014/main" id="{751D1D07-699D-4AED-9A07-463CCE2A7390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250825" y="1628775"/>
          <a:ext cx="8497888" cy="381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3902">
                <a:tc>
                  <a:txBody>
                    <a:bodyPr/>
                    <a:lstStyle/>
                    <a:p>
                      <a:r>
                        <a:rPr kumimoji="0" lang="sl-SI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če znaša neto letna davčna osnova v </a:t>
                      </a:r>
                      <a:r>
                        <a:rPr kumimoji="0" lang="sl-SI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eurih</a:t>
                      </a:r>
                      <a:endParaRPr lang="sl-SI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50" marR="91450" marT="45719" marB="45719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davek v </a:t>
                      </a:r>
                      <a:r>
                        <a:rPr lang="sl-SI" sz="1800" b="0" dirty="0" err="1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eurih</a:t>
                      </a:r>
                      <a:r>
                        <a:rPr lang="sl-SI" sz="1800" b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in procentih</a:t>
                      </a:r>
                      <a:endParaRPr lang="sl-SI" sz="1800" b="0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3333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              nad</a:t>
                      </a:r>
                      <a:endParaRPr lang="sl-SI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j-lt"/>
                          <a:ea typeface="Calibri"/>
                          <a:cs typeface="Times New Roman"/>
                        </a:rPr>
                        <a:t>do</a:t>
                      </a: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91450" marR="91450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112">
                <a:tc>
                  <a:txBody>
                    <a:bodyPr/>
                    <a:lstStyle/>
                    <a:p>
                      <a:pPr algn="just"/>
                      <a:endParaRPr lang="sl-SI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3333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7.634,40</a:t>
                      </a:r>
                      <a:endParaRPr lang="sl-SI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3333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                  16 %</a:t>
                      </a:r>
                      <a:endParaRPr lang="sl-SI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3333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7.634,40</a:t>
                      </a:r>
                      <a:endParaRPr lang="sl-SI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rgbClr val="003333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15.268,77</a:t>
                      </a:r>
                      <a:endParaRPr lang="sl-SI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3333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1.221,50       27 % </a:t>
                      </a:r>
                      <a:endParaRPr lang="sl-SI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1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3333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15.268,77</a:t>
                      </a:r>
                      <a:endParaRPr lang="sl-SI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just"/>
                      <a:endParaRPr lang="sl-SI" sz="1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8" marR="6858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3333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3.282,78       41 % </a:t>
                      </a:r>
                      <a:endParaRPr lang="sl-SI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27CCF8-7670-4FEB-BA71-68A45076D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latin typeface="Algerian" pitchFamily="82" charset="0"/>
              </a:rPr>
              <a:t>UVEDBA 4 PLAČILNEGA RAZREDA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0848007B-6648-4686-8F69-1541E0B2F41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3316" name="Slika 3" descr="Za bogate višji davek">
            <a:extLst>
              <a:ext uri="{FF2B5EF4-FFF2-40B4-BE49-F238E27FC236}">
                <a16:creationId xmlns:a16="http://schemas.microsoft.com/office/drawing/2014/main" id="{090BB6B9-DEAD-4483-935C-98CEA14AC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28775"/>
            <a:ext cx="70580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12A024-83E7-4790-B87C-78A17C681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TEKST ZA GOVORT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23710182-1F9B-41A3-8C2D-3458A80CF2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sl-SI" altLang="sl-SI"/>
          </a:p>
        </p:txBody>
      </p:sp>
      <p:graphicFrame>
        <p:nvGraphicFramePr>
          <p:cNvPr id="14340" name="Object 2">
            <a:extLst>
              <a:ext uri="{FF2B5EF4-FFF2-40B4-BE49-F238E27FC236}">
                <a16:creationId xmlns:a16="http://schemas.microsoft.com/office/drawing/2014/main" id="{5B9268FF-82F6-47B3-A708-0E5CA3DDAB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2205038"/>
          <a:ext cx="334962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Dokument" r:id="rId3" imgW="5884447" imgH="7138579" progId="Word.Document.12">
                  <p:embed/>
                </p:oleObj>
              </mc:Choice>
              <mc:Fallback>
                <p:oleObj name="Dokument" r:id="rId3" imgW="5884447" imgH="7138579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205038"/>
                        <a:ext cx="3349625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54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Century Schoolbook</vt:lpstr>
      <vt:lpstr>Wingdings</vt:lpstr>
      <vt:lpstr>Wingdings 2</vt:lpstr>
      <vt:lpstr>Altana</vt:lpstr>
      <vt:lpstr>Dokument</vt:lpstr>
      <vt:lpstr>VIŠJI DAVKI ZA BOGATE</vt:lpstr>
      <vt:lpstr>Kaj je davek? </vt:lpstr>
      <vt:lpstr>KDO PLAČUJE DAVKE?</vt:lpstr>
      <vt:lpstr>DDV</vt:lpstr>
      <vt:lpstr>DAVČNA LESTVICA ZA LETO 2011</vt:lpstr>
      <vt:lpstr>UVEDBA 4 PLAČILNEGA RAZREDA</vt:lpstr>
      <vt:lpstr>TEKST ZA GOVORT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2019-05-30T09:38:18Z</dcterms:created>
  <dcterms:modified xsi:type="dcterms:W3CDTF">2019-05-30T09:38:18Z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