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B624FB5-F7D4-47CF-96B2-58BC6C63738F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>
            <a:extLst>
              <a:ext uri="{FF2B5EF4-FFF2-40B4-BE49-F238E27FC236}">
                <a16:creationId xmlns:a16="http://schemas.microsoft.com/office/drawing/2014/main" id="{C091A809-77F7-43DC-8B5C-D0EEF9E2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9C2F28B6-5AE1-430C-B630-374105AE35A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CF13CC16-63C2-4BE2-A51C-D3099C8C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870E4DBE-A31C-4F98-8E9F-C8B5B0D4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E06C7EEC-90EE-4344-9159-7B27DC8ADC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402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B7EFDC7-C8C9-4ED1-9CDC-588061DC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BBBB5-B3CF-47ED-892C-FA8681FCFF3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87DCB12-2BAD-4484-AE18-63E2C177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0970E74-D8DE-4633-B8C8-A3CFAA869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75A72-BAF8-471D-8842-625BE46853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68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331364F-9C8E-4C4F-8241-7287341A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26A65-7306-49FC-8A22-9BA6FAEAFEF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463F8B5-D2D0-4F9F-9F26-83CB9DB4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DC1229A-4820-4FAB-A0AE-48ACD212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6D127-5468-4BF6-82A5-B34E4A1B57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238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3E9AF-0923-4503-8522-F08AC8DB83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50BD6-AD66-4F37-932F-A0581FBEAD5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33F82-F178-40A0-A111-6BB816808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9D6D9-A312-4319-8C83-860DC9037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04DE8-D245-4193-9C24-800C124CFF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4527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DC9B686F-2638-45C7-9D04-0DFC72FB441E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141C8781-C0C1-49B6-BBBB-25DA4BB16B99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BE48B86-1981-483B-8C59-8BDDBD5A461B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72A534-F028-4B59-AD21-40B7F49E5E69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B660958-8401-4922-B1EB-9DA19CB356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723E-8AB2-47EC-9DD6-682DBB7CFD7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3EE482-10E7-48C9-A8F3-76BE56CE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BA09B15-1975-41C4-8A6F-23B06F87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EC8D79E0-640E-4F31-941E-9243BB81A3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3467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2B9A7-C7BE-426C-AE29-FB0AE4E1F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58EDF-8D6C-4B47-B6C7-3A0CA60256C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9CA37-CDD1-41B4-B6F2-1FA92925D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FCA01-E117-4B73-BF0A-9D0862FFF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36217-21D2-4C29-93F2-F7E8A01B3F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90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363F0A-A868-46CF-A618-A48DCB029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EF1E8-B1C4-487E-8366-A8EB553F955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68062B-92CE-4229-BCF5-959DE07C6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A419BF-5B74-4A0F-A386-DB3EC612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D4DCF644-EBB5-4908-AE24-8182E6326F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7783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7905D166-3698-40C3-94DF-CD63B0E68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09691-BC94-4216-8563-A629668C153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1DC5044-28E4-4417-B1A8-E4F587A33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F89FA0C2-C14F-477B-9040-A38C6B9D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3DDA-5332-4018-85A7-953FEC6700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871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A3B7BFB2-C52D-43B5-BBBC-CE2F071D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22532-5637-4A14-8CAE-633FA11BAF3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7D3B2-8B27-4B00-AC88-157705822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C9D45418-CE96-4365-BFD0-C35CCBA3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BE4DC-4F27-4CBB-BAFA-5F1FE8EEB5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279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866BD-E709-446C-999D-AABE7E59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79BD6B3-67EE-4255-A88C-A70F77618F1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4F6BF-00A8-4941-A14F-1F0787774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CAD52-3D45-4930-871F-876EEBB1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A2EC0615-6108-4485-9F38-2CF1A8F129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55500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E7650-9CCD-4A71-863A-3A65F40C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02356DB-B240-40B0-B19C-FA0DBB7E22F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7F5BE-F92A-4986-BA00-CBE008082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50D73-A763-491D-A873-77094FCA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9689168C-E720-42EE-8E83-65C5FE3D0B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03498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6F62A82-1161-4ADB-9B7D-209CE1956453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6BC360-BFBA-4026-9B1E-C7F4403D6568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9E7AD02-4771-47D2-8BAB-3BA38D95C5FF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BF49C1DF-7F2C-4312-B216-54881D773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>
            <a:extLst>
              <a:ext uri="{FF2B5EF4-FFF2-40B4-BE49-F238E27FC236}">
                <a16:creationId xmlns:a16="http://schemas.microsoft.com/office/drawing/2014/main" id="{B1F419F1-F8BA-4329-83FA-6DAD377390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FA86EFC-D0BE-48CF-A5CE-5D3F4CDCDA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7A5EA8-C283-45E5-AA30-43353C299CF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AD3B5-E928-4A0B-BF97-DB5B55C51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353C7F28-0B0A-4421-9C0E-4588F1F15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45F3979A-C650-4D8C-871D-2A2E59529A9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1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E3E3E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E6E6E6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los.fri.uni-lj.si/eri/RAC_SISTEMI_OMREZJA/html/RSO-OKOLJE/Senzorji_aktuatorji.html" TargetMode="External"/><Relationship Id="rId2" Type="http://schemas.openxmlformats.org/officeDocument/2006/relationships/hyperlink" Target="http://lrtme.fe.uni-lj.si/lrtme/slo/anadig_elekt/NTK-PTK_2007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ms.fe.uni-lj.si/amon/literatura/EK/EK9-Senzorji.pdf" TargetMode="External"/><Relationship Id="rId4" Type="http://schemas.openxmlformats.org/officeDocument/2006/relationships/hyperlink" Target="http://eoet1.tsckr.si/plus/eOet1_05_02_05_01-2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D24FF-D5A6-47BF-AC70-A6705F19D0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Senzorji ali tipala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4B30A-28D0-416A-AE5E-A7CCACB4B4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/>
              <a:t> Elektrotehnika </a:t>
            </a:r>
            <a:r>
              <a:rPr lang="sl-SI" dirty="0"/>
              <a:t>v računalništvu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7E781-FAF0-4A9C-81D6-67A6B8D6C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b="1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Fotosenzor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426B2913-CDA8-4550-86C9-CACF0510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Dioda</a:t>
            </a:r>
          </a:p>
          <a:p>
            <a:r>
              <a:rPr lang="sl-SI" altLang="sl-SI"/>
              <a:t>prosti nosilci naboja</a:t>
            </a:r>
          </a:p>
          <a:p>
            <a:r>
              <a:rPr lang="sl-SI" altLang="sl-SI"/>
              <a:t>nosilce pospešuje </a:t>
            </a:r>
          </a:p>
        </p:txBody>
      </p:sp>
      <p:pic>
        <p:nvPicPr>
          <p:cNvPr id="18436" name="Picture 2" descr="C:\Users\Jan\Desktop\vgradnji_fotosenzor_finder_011_03_CO504708.JPG">
            <a:extLst>
              <a:ext uri="{FF2B5EF4-FFF2-40B4-BE49-F238E27FC236}">
                <a16:creationId xmlns:a16="http://schemas.microsoft.com/office/drawing/2014/main" id="{7B7EC1AE-4B58-4A6F-9C39-E36007359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781300"/>
            <a:ext cx="3621088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71A5D-70A8-4F47-A9E6-BB89A20D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Hallov generator  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6FBD576-F45A-41A9-BE8F-0D2C3788F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senzor gostote magnetnega pretoka</a:t>
            </a:r>
          </a:p>
        </p:txBody>
      </p:sp>
      <p:pic>
        <p:nvPicPr>
          <p:cNvPr id="19460" name="Picture 2" descr="C:\Users\Jan\Desktop\Capture2.JPG">
            <a:extLst>
              <a:ext uri="{FF2B5EF4-FFF2-40B4-BE49-F238E27FC236}">
                <a16:creationId xmlns:a16="http://schemas.microsoft.com/office/drawing/2014/main" id="{17589C84-20F9-49E9-8A67-B8CCADF35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213100"/>
            <a:ext cx="41370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472F9-CEB8-47DB-87C8-1EA677AD7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Termoelement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6DC3DA7E-B6F4-436E-9E47-D582C01D3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dvema različnima kovinama</a:t>
            </a:r>
          </a:p>
          <a:p>
            <a:r>
              <a:rPr lang="sl-SI" altLang="sl-SI"/>
              <a:t>spremembe temperature</a:t>
            </a:r>
          </a:p>
        </p:txBody>
      </p:sp>
      <p:pic>
        <p:nvPicPr>
          <p:cNvPr id="20484" name="Picture 3" descr="C:\Users\Jan\Desktop\Capture5.JPG">
            <a:extLst>
              <a:ext uri="{FF2B5EF4-FFF2-40B4-BE49-F238E27FC236}">
                <a16:creationId xmlns:a16="http://schemas.microsoft.com/office/drawing/2014/main" id="{43F91DE6-7158-4FFF-A13E-9B13176D2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500438"/>
            <a:ext cx="404495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3729E-1470-429E-8523-8D277172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Viri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873B9-E172-4CFB-B45B-F4BABD7D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hlinkClick r:id="rId2"/>
              </a:rPr>
              <a:t>http://lrtme.fe.uni-lj.si/lrtme/slo/anadig_elekt/NTK-PTK_2007.pdf</a:t>
            </a: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hlinkClick r:id="rId3"/>
              </a:rPr>
              <a:t>http://colos.fri.uni-lj.si/eri/RAC_SISTEMI_OMREZJA/html/RSO-OKOLJE/Senzorji_aktuatorji.html</a:t>
            </a: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hlinkClick r:id="rId4"/>
              </a:rPr>
              <a:t>http://eoet1.tsckr.si/plus/eOet1_05_02_05_01-2.html</a:t>
            </a: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hlinkClick r:id="rId5"/>
              </a:rPr>
              <a:t>http://lms.fe.uni-lj.si/amon/literatura/EK/EK9-Senzorji.pdf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BF1A4-E4E7-4D6A-9B56-225C3C02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Senzorji ali tipala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AFBB569-9255-4213-BD55-D40D65F98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Pretvori veličino</a:t>
            </a:r>
          </a:p>
          <a:p>
            <a:r>
              <a:rPr lang="sl-SI" altLang="sl-SI"/>
              <a:t>upornost</a:t>
            </a:r>
          </a:p>
          <a:p>
            <a:r>
              <a:rPr lang="sl-SI" altLang="sl-SI"/>
              <a:t>induktivnost</a:t>
            </a:r>
          </a:p>
          <a:p>
            <a:r>
              <a:rPr lang="sl-SI" altLang="sl-SI"/>
              <a:t>kapacitivnost </a:t>
            </a:r>
          </a:p>
          <a:p>
            <a:r>
              <a:rPr lang="sl-SI" altLang="sl-SI"/>
              <a:t>napetost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39CB-3473-449C-B250-82A461191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Senzorji s spremembo upornosti</a:t>
            </a:r>
            <a:b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Senzor pomika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667A763-D537-46CB-BBEF-2FF64ED30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286000"/>
            <a:ext cx="8229600" cy="4572000"/>
          </a:xfrm>
        </p:spPr>
        <p:txBody>
          <a:bodyPr/>
          <a:lstStyle/>
          <a:p>
            <a:r>
              <a:rPr lang="sl-SI" altLang="sl-SI"/>
              <a:t>Potenciometer</a:t>
            </a:r>
          </a:p>
          <a:p>
            <a:r>
              <a:rPr lang="sl-SI" altLang="sl-SI"/>
              <a:t>druge vrste senzorjev </a:t>
            </a:r>
          </a:p>
        </p:txBody>
      </p:sp>
      <p:pic>
        <p:nvPicPr>
          <p:cNvPr id="11268" name="Picture 2" descr="C:\Users\Jan\Desktop\sf-fsr.jpg">
            <a:extLst>
              <a:ext uri="{FF2B5EF4-FFF2-40B4-BE49-F238E27FC236}">
                <a16:creationId xmlns:a16="http://schemas.microsoft.com/office/drawing/2014/main" id="{FE0EF444-53CB-417E-8453-BB9872A6A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076700"/>
            <a:ext cx="2268538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 descr="C:\Users\Jan\Desktop\scales.jpg">
            <a:extLst>
              <a:ext uri="{FF2B5EF4-FFF2-40B4-BE49-F238E27FC236}">
                <a16:creationId xmlns:a16="http://schemas.microsoft.com/office/drawing/2014/main" id="{59206A0C-0E01-45AA-8B2D-239B77987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365625"/>
            <a:ext cx="47244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0EED9-4125-43AB-B997-E8AE41EE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Temperaturni senzor 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7C097EB-0953-4BD6-8B2E-DCBF5D546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PTC (positive temperatur coefficent)  </a:t>
            </a:r>
          </a:p>
          <a:p>
            <a:r>
              <a:rPr lang="sl-SI" altLang="sl-SI"/>
              <a:t>NTC (negativ temperatur coefficent)</a:t>
            </a:r>
          </a:p>
        </p:txBody>
      </p:sp>
      <p:pic>
        <p:nvPicPr>
          <p:cNvPr id="12292" name="Picture 2" descr="C:\Users\Jan\Desktop\KTY10a (1).jpg">
            <a:extLst>
              <a:ext uri="{FF2B5EF4-FFF2-40B4-BE49-F238E27FC236}">
                <a16:creationId xmlns:a16="http://schemas.microsoft.com/office/drawing/2014/main" id="{B14A9069-DC86-440F-A6B9-E14688A8C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644900"/>
            <a:ext cx="28003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D53D-FF5B-494E-B3FB-8B1BBD24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Fotoupor in </a:t>
            </a:r>
            <a:r>
              <a:rPr lang="sl-SI" b="1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fototranzistor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D266D8E-0871-4C4C-9073-1C30EBBB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LDR</a:t>
            </a:r>
            <a:r>
              <a:rPr lang="sl-SI" altLang="sl-SI" b="1"/>
              <a:t> </a:t>
            </a:r>
            <a:r>
              <a:rPr lang="sl-SI" altLang="sl-SI"/>
              <a:t>- Light Detection Resistor </a:t>
            </a:r>
          </a:p>
          <a:p>
            <a:r>
              <a:rPr lang="sl-SI" altLang="sl-SI"/>
              <a:t>LDT - Light Detection Transistor</a:t>
            </a:r>
          </a:p>
        </p:txBody>
      </p:sp>
      <p:pic>
        <p:nvPicPr>
          <p:cNvPr id="13316" name="Picture 2" descr="C:\Users\Jan\Desktop\ldr2.jpg">
            <a:extLst>
              <a:ext uri="{FF2B5EF4-FFF2-40B4-BE49-F238E27FC236}">
                <a16:creationId xmlns:a16="http://schemas.microsoft.com/office/drawing/2014/main" id="{93554CE1-46EE-4B71-8B2F-CDE1FBAEF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500438"/>
            <a:ext cx="38100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535C-4F04-4638-8855-8D9FF893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Poljska plošča 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CB766E7D-594D-4956-9EE9-BE1CFE6A9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Gostote magnetnega pretoka</a:t>
            </a:r>
          </a:p>
          <a:p>
            <a:r>
              <a:rPr lang="sl-SI" altLang="sl-SI"/>
              <a:t>spreminja specifična upornost z magnetnim poljem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872FD-B3DC-4B69-A3D7-0591F054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2536" y="764704"/>
            <a:ext cx="9684568" cy="139903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Senzorji s spremembo kapacitivnosti</a:t>
            </a:r>
            <a:b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Senzor pomika</a:t>
            </a:r>
            <a:b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A7F8D77B-EA78-45EF-B013-1794EF890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286000"/>
            <a:ext cx="8229600" cy="4572000"/>
          </a:xfrm>
        </p:spPr>
        <p:txBody>
          <a:bodyPr/>
          <a:lstStyle/>
          <a:p>
            <a:r>
              <a:rPr lang="sl-SI" altLang="sl-SI"/>
              <a:t>povezana s predmetom</a:t>
            </a:r>
          </a:p>
          <a:p>
            <a:r>
              <a:rPr lang="sl-SI" altLang="sl-SI"/>
              <a:t>spremeni debelina dielektrika </a:t>
            </a:r>
          </a:p>
        </p:txBody>
      </p:sp>
      <p:pic>
        <p:nvPicPr>
          <p:cNvPr id="15364" name="Picture 2" descr="C:\Users\Jan\Desktop\Capture.JPG">
            <a:extLst>
              <a:ext uri="{FF2B5EF4-FFF2-40B4-BE49-F238E27FC236}">
                <a16:creationId xmlns:a16="http://schemas.microsoft.com/office/drawing/2014/main" id="{00D30BD8-7F90-450A-8E8D-B539E2A13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716338"/>
            <a:ext cx="41862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F504-4853-4A4F-8166-CD3075DFA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Senzorji s spremembo napetosti</a:t>
            </a:r>
            <a:b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5E3C9708-89DF-46BC-8EE0-D720CC83F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elektrina napetost</a:t>
            </a:r>
          </a:p>
          <a:p>
            <a:r>
              <a:rPr lang="sl-SI" altLang="sl-SI"/>
              <a:t>brez zunanjega napetostnega vira</a:t>
            </a:r>
          </a:p>
          <a:p>
            <a:r>
              <a:rPr lang="sl-SI" altLang="sl-SI"/>
              <a:t>Hallov generator dodaten zunanji napetostni vir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6CEBD-BE34-4FF5-B63F-3A27B7729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Piezoelektrični senzor premika 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1D7A6900-D579-4A49-BD4A-C55405704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Piezoelektričnega kristala </a:t>
            </a:r>
          </a:p>
          <a:p>
            <a:r>
              <a:rPr lang="sl-SI" altLang="sl-SI"/>
              <a:t>Bolj ko se kristal deformira oz predmet premika večjo ima napetost.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198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Gothic</vt:lpstr>
      <vt:lpstr>Verdana</vt:lpstr>
      <vt:lpstr>Wingdings 2</vt:lpstr>
      <vt:lpstr>Verve</vt:lpstr>
      <vt:lpstr>Senzorji ali tipala </vt:lpstr>
      <vt:lpstr>Senzorji ali tipala </vt:lpstr>
      <vt:lpstr>Senzorji s spremembo upornosti  Senzor pomika</vt:lpstr>
      <vt:lpstr>Temperaturni senzor </vt:lpstr>
      <vt:lpstr>Fotoupor in fototranzistor</vt:lpstr>
      <vt:lpstr>Poljska plošča </vt:lpstr>
      <vt:lpstr>Senzorji s spremembo kapacitivnosti  Senzor pomika </vt:lpstr>
      <vt:lpstr>Senzorji s spremembo napetosti </vt:lpstr>
      <vt:lpstr>Piezoelektrični senzor premika </vt:lpstr>
      <vt:lpstr>Fotosenzor</vt:lpstr>
      <vt:lpstr>Hallov generator  </vt:lpstr>
      <vt:lpstr>Termoelement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2019-05-30T09:38:27Z</dcterms:created>
  <dcterms:modified xsi:type="dcterms:W3CDTF">2019-05-30T09:38:27Z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