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81" r:id="rId13"/>
    <p:sldId id="282" r:id="rId14"/>
    <p:sldId id="283" r:id="rId15"/>
    <p:sldId id="284" r:id="rId16"/>
    <p:sldId id="285" r:id="rId17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5D5647D0-9CEA-4608-B574-54E24DCC3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7F3BC-C729-40C9-81EB-294305B9EC70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81A3DCC1-FD58-4C42-AB74-035823D2A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AB651C7B-404F-4D15-B3B6-1B389D2C9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C1357A-B539-4935-AC54-9E8DFC15804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60211481"/>
      </p:ext>
    </p:extLst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8A7446F3-96E7-4857-A8BF-4F340C764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98E9C-A867-4980-AEC2-4F203F2CB4B5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27B143FD-3FD0-438A-B909-38246D596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EADCB99C-BA46-4302-BC3E-FDE91A54B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D7AB9-7B38-4342-BCC3-66DE10A4CCB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98524501"/>
      </p:ext>
    </p:extLst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A168FCBD-0ACA-4850-95EF-F56D41F13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A44E0-57B4-4176-8745-816776088655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9A464170-38F5-482F-B46D-B384622AF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EF0E04D2-9EAF-4604-8021-6A9396D97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D214C-8E7A-474D-AAFD-382CE6EC9B9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60914871"/>
      </p:ext>
    </p:extLst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48834EA2-8EC1-4758-B977-5FA7B8C0E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FE3A4-C8BD-4150-93A6-87E6B1BD5101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B71ABE19-6A33-48E9-B039-21E8BBFB2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D3959E68-50FA-48BA-A5C9-704FE64EC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9AC1B-DE44-47F7-ADE2-6AAA4F31527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47471883"/>
      </p:ext>
    </p:extLst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C538B3A1-E4FD-4DBB-923B-BDE40CCB5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F5D60-CDCD-449F-BE74-1D5325A4D80A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E2437990-BFCC-4DF0-B862-C57170C86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83E23A5F-F940-400A-9961-44D6EC287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E599DA-149F-45CB-8CA8-7ED953C5031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995201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13">
            <a:extLst>
              <a:ext uri="{FF2B5EF4-FFF2-40B4-BE49-F238E27FC236}">
                <a16:creationId xmlns:a16="http://schemas.microsoft.com/office/drawing/2014/main" id="{2D6AA67B-F936-4AC9-9D87-545B46BDF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D8AC6-2685-4552-9627-05F75C8CFA8A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2">
            <a:extLst>
              <a:ext uri="{FF2B5EF4-FFF2-40B4-BE49-F238E27FC236}">
                <a16:creationId xmlns:a16="http://schemas.microsoft.com/office/drawing/2014/main" id="{954CDA30-EA05-4ACD-A198-6871E153A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2">
            <a:extLst>
              <a:ext uri="{FF2B5EF4-FFF2-40B4-BE49-F238E27FC236}">
                <a16:creationId xmlns:a16="http://schemas.microsoft.com/office/drawing/2014/main" id="{5A46D7FA-F125-41D6-9128-1F2D99BD0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466AFB-0667-46B4-8B63-989DC3E946D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03207075"/>
      </p:ext>
    </p:extLst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13">
            <a:extLst>
              <a:ext uri="{FF2B5EF4-FFF2-40B4-BE49-F238E27FC236}">
                <a16:creationId xmlns:a16="http://schemas.microsoft.com/office/drawing/2014/main" id="{BFB97E79-E53F-44BA-9F8A-72DAE7F19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2C692-3345-44A3-AEC1-14CDECCED65A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8" name="Ograda noge 2">
            <a:extLst>
              <a:ext uri="{FF2B5EF4-FFF2-40B4-BE49-F238E27FC236}">
                <a16:creationId xmlns:a16="http://schemas.microsoft.com/office/drawing/2014/main" id="{6F78D8E5-AAC4-4912-80AC-1C9E2A9F7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22">
            <a:extLst>
              <a:ext uri="{FF2B5EF4-FFF2-40B4-BE49-F238E27FC236}">
                <a16:creationId xmlns:a16="http://schemas.microsoft.com/office/drawing/2014/main" id="{570EAEF4-B312-467D-83F8-2EBECF05B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236A4E-004F-47D4-91A8-64FD3C6479D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2086555"/>
      </p:ext>
    </p:extLst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13">
            <a:extLst>
              <a:ext uri="{FF2B5EF4-FFF2-40B4-BE49-F238E27FC236}">
                <a16:creationId xmlns:a16="http://schemas.microsoft.com/office/drawing/2014/main" id="{019F73F8-1E67-4416-AEE7-0312A9402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44A03-B49C-4E68-95F4-29E2C4AD24E3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Ograda noge 2">
            <a:extLst>
              <a:ext uri="{FF2B5EF4-FFF2-40B4-BE49-F238E27FC236}">
                <a16:creationId xmlns:a16="http://schemas.microsoft.com/office/drawing/2014/main" id="{2E025416-6AE4-4E0A-9CDE-A40FE1783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22">
            <a:extLst>
              <a:ext uri="{FF2B5EF4-FFF2-40B4-BE49-F238E27FC236}">
                <a16:creationId xmlns:a16="http://schemas.microsoft.com/office/drawing/2014/main" id="{E70CDCF9-BF31-4E1A-A9CA-70CBC4FFD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DB8F3-134E-448C-84D5-3CDFD9432A9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06581894"/>
      </p:ext>
    </p:extLst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3">
            <a:extLst>
              <a:ext uri="{FF2B5EF4-FFF2-40B4-BE49-F238E27FC236}">
                <a16:creationId xmlns:a16="http://schemas.microsoft.com/office/drawing/2014/main" id="{C7BB9178-0DE5-4CF9-9A5B-2C4CFD857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20E9E-6839-4270-931C-0C221CF32140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FF7CC25E-97B2-42BB-A214-5D1EEEF47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22">
            <a:extLst>
              <a:ext uri="{FF2B5EF4-FFF2-40B4-BE49-F238E27FC236}">
                <a16:creationId xmlns:a16="http://schemas.microsoft.com/office/drawing/2014/main" id="{78EA37E2-B201-46E4-BE13-72CAB099C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74FA1-9534-4E3F-990F-E20109DF6B8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65653156"/>
      </p:ext>
    </p:extLst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13">
            <a:extLst>
              <a:ext uri="{FF2B5EF4-FFF2-40B4-BE49-F238E27FC236}">
                <a16:creationId xmlns:a16="http://schemas.microsoft.com/office/drawing/2014/main" id="{BF21C920-2253-402D-BB54-AAB7E7906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BB0FB-10FE-4174-8AF4-8394DAECB004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2">
            <a:extLst>
              <a:ext uri="{FF2B5EF4-FFF2-40B4-BE49-F238E27FC236}">
                <a16:creationId xmlns:a16="http://schemas.microsoft.com/office/drawing/2014/main" id="{8C430CD2-B156-4BAF-B7C2-7DB8C36DE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2">
            <a:extLst>
              <a:ext uri="{FF2B5EF4-FFF2-40B4-BE49-F238E27FC236}">
                <a16:creationId xmlns:a16="http://schemas.microsoft.com/office/drawing/2014/main" id="{2E59FAB7-535D-41E0-8FED-172041157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3D5E55-E9CA-4E23-887D-2923D1B9721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42147561"/>
      </p:ext>
    </p:extLst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13">
            <a:extLst>
              <a:ext uri="{FF2B5EF4-FFF2-40B4-BE49-F238E27FC236}">
                <a16:creationId xmlns:a16="http://schemas.microsoft.com/office/drawing/2014/main" id="{0BCC2101-6436-428B-80CF-62DDF517C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DAB3A-63F0-47F8-9A6D-61D15C58F586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2">
            <a:extLst>
              <a:ext uri="{FF2B5EF4-FFF2-40B4-BE49-F238E27FC236}">
                <a16:creationId xmlns:a16="http://schemas.microsoft.com/office/drawing/2014/main" id="{9E03CCAF-8029-49C5-AEAB-24CB4FE94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2">
            <a:extLst>
              <a:ext uri="{FF2B5EF4-FFF2-40B4-BE49-F238E27FC236}">
                <a16:creationId xmlns:a16="http://schemas.microsoft.com/office/drawing/2014/main" id="{ACDD0576-0FCC-4D10-A5BB-82866F9A5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CD9FB-5BB7-43D9-98EC-5E3596D838B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71424417"/>
      </p:ext>
    </p:extLst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grada naslova 21">
            <a:extLst>
              <a:ext uri="{FF2B5EF4-FFF2-40B4-BE49-F238E27FC236}">
                <a16:creationId xmlns:a16="http://schemas.microsoft.com/office/drawing/2014/main" id="{8EC834D7-08FF-4EE3-89DB-4EC7938FE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027" name="Ograda besedila 12">
            <a:extLst>
              <a:ext uri="{FF2B5EF4-FFF2-40B4-BE49-F238E27FC236}">
                <a16:creationId xmlns:a16="http://schemas.microsoft.com/office/drawing/2014/main" id="{8B09A234-76A5-4DB2-99E8-59823D109C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4" name="Ograda datuma 13">
            <a:extLst>
              <a:ext uri="{FF2B5EF4-FFF2-40B4-BE49-F238E27FC236}">
                <a16:creationId xmlns:a16="http://schemas.microsoft.com/office/drawing/2014/main" id="{23BCC50B-2FAE-4A47-ADAA-62BF7C8751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475926-2A3E-44B9-ACA0-D4728D32FEDA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6CB8293F-313C-4ECF-94CF-2DB2C6A81C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3" name="Ograda številke diapozitiva 22">
            <a:extLst>
              <a:ext uri="{FF2B5EF4-FFF2-40B4-BE49-F238E27FC236}">
                <a16:creationId xmlns:a16="http://schemas.microsoft.com/office/drawing/2014/main" id="{E4D65AAB-CFCB-473A-B7DB-882CD4627A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CBCBC"/>
                </a:solidFill>
              </a:defRPr>
            </a:lvl1pPr>
          </a:lstStyle>
          <a:p>
            <a:fld id="{B4E27288-DDE3-467C-BC1B-D919D1DCC5E9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75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ransition>
    <p:circle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etrne-elektrarne.si/" TargetMode="External"/><Relationship Id="rId3" Type="http://schemas.openxmlformats.org/officeDocument/2006/relationships/hyperlink" Target="http://www.fiz.e-va.si/lessons/213/" TargetMode="External"/><Relationship Id="rId7" Type="http://schemas.openxmlformats.org/officeDocument/2006/relationships/hyperlink" Target="http://ro.zrsss.si/~puncer/elektrika/fid.html" TargetMode="External"/><Relationship Id="rId2" Type="http://schemas.openxmlformats.org/officeDocument/2006/relationships/hyperlink" Target="http://sl.wikipedia.org/wiki/Elektrik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o.zrsss.si/~puncer/elektrika/varovalke.html" TargetMode="External"/><Relationship Id="rId5" Type="http://schemas.openxmlformats.org/officeDocument/2006/relationships/hyperlink" Target="http://ro.zrsss.si/~puncer/elektrika/vodniki.html" TargetMode="External"/><Relationship Id="rId4" Type="http://schemas.openxmlformats.org/officeDocument/2006/relationships/hyperlink" Target="http://elektrotehnika.wikispaces.com/Prevodniki+in+izolatorj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8F1297B-FEB7-46F9-9F5C-BF1E7B3E9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557338"/>
            <a:ext cx="3816350" cy="253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dnaslov 2">
            <a:extLst>
              <a:ext uri="{FF2B5EF4-FFF2-40B4-BE49-F238E27FC236}">
                <a16:creationId xmlns:a16="http://schemas.microsoft.com/office/drawing/2014/main" id="{FD4F7094-B8CB-4862-B8CA-011F873E4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r>
              <a:rPr lang="sl-SI" altLang="sl-SI"/>
              <a:t>Uvod v Elektrotehniko</a:t>
            </a:r>
          </a:p>
        </p:txBody>
      </p:sp>
      <p:pic>
        <p:nvPicPr>
          <p:cNvPr id="3077" name="Picture 2">
            <a:extLst>
              <a:ext uri="{FF2B5EF4-FFF2-40B4-BE49-F238E27FC236}">
                <a16:creationId xmlns:a16="http://schemas.microsoft.com/office/drawing/2014/main" id="{240741FD-D0CA-4FD4-995A-BEE760694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797425"/>
            <a:ext cx="25812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7E6443-CE9C-41E3-831F-E6C5CAECF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err="1"/>
              <a:t>Fid</a:t>
            </a:r>
            <a:r>
              <a:rPr lang="sl-SI" dirty="0"/>
              <a:t> stikalo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6E394D5E-86EA-45D9-A0DA-F1C9DD609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FID stikalo prekine povezavo z električnim omrežjem, ko električni tok preseže mejno vrednost. Običajna občutljivost FID stikal je pod 0,03 A</a:t>
            </a:r>
          </a:p>
          <a:p>
            <a:r>
              <a:rPr lang="sl-SI" altLang="sl-SI" sz="1800"/>
              <a:t>FID stikalo je zgrajeno tako, da zazna, da je zaradi okvare ali nepravilnega ravnanja stekel električni tok po "napačni" poti in delčku sekunde izklopi električno omrežje</a:t>
            </a:r>
            <a:r>
              <a:rPr lang="sl-SI" altLang="sl-SI"/>
              <a:t>. </a:t>
            </a:r>
          </a:p>
          <a:p>
            <a:endParaRPr lang="sl-SI" altLang="sl-SI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11AA80F-711F-4027-A518-D9BDD2EDB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5267325"/>
            <a:ext cx="114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7267809A-D563-4FDD-9404-E1CE5771E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4724400"/>
            <a:ext cx="2714625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D92DDC-36B6-4F0D-9551-D176B2B39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F07E8B25-7FD9-435F-9254-E9D1E04C1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sl-SI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sl-SI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sl-SI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sl-SI" dirty="0"/>
          </a:p>
          <a:p>
            <a:pPr marL="0" indent="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sl-SI" dirty="0"/>
              <a:t>Viri električne energije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5DBFA273-971D-4AE8-92F8-84CB840007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Elektrarne na veter</a:t>
            </a:r>
          </a:p>
        </p:txBody>
      </p:sp>
      <p:pic>
        <p:nvPicPr>
          <p:cNvPr id="14339" name="Picture 5">
            <a:extLst>
              <a:ext uri="{FF2B5EF4-FFF2-40B4-BE49-F238E27FC236}">
                <a16:creationId xmlns:a16="http://schemas.microsoft.com/office/drawing/2014/main" id="{77786750-0FCD-43AD-93A5-B5B90FD46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557338"/>
            <a:ext cx="3455987" cy="518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3" name="Text Box 7">
            <a:extLst>
              <a:ext uri="{FF2B5EF4-FFF2-40B4-BE49-F238E27FC236}">
                <a16:creationId xmlns:a16="http://schemas.microsoft.com/office/drawing/2014/main" id="{7C1B8770-8191-4538-B2CF-0AB75CA1E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" y="1431925"/>
            <a:ext cx="4413250" cy="424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atin typeface="+mn-lt"/>
                <a:cs typeface="+mn-cs"/>
              </a:rPr>
              <a:t>- Izkoriščanje energije vetra je mogoče s pretvarjanjem energije vetra v električno energijo s pomočjo vetrnic, ki poganjajo električni generator.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atin typeface="+mn-lt"/>
                <a:cs typeface="+mn-cs"/>
              </a:rPr>
              <a:t>- Potreben je dovolj stalen in močan veter.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atin typeface="+mn-lt"/>
                <a:cs typeface="+mn-cs"/>
              </a:rPr>
              <a:t>- Najprimernejše lokacije so: gorski grebeni, doline, morje.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l-SI" dirty="0">
                <a:latin typeface="+mn-lt"/>
                <a:cs typeface="+mn-cs"/>
              </a:rPr>
              <a:t>Okolju zelo prijazne.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sl-SI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l-SI" dirty="0">
                <a:latin typeface="+mn-lt"/>
                <a:cs typeface="+mn-cs"/>
              </a:rPr>
              <a:t>Izkoristek približno 20% - 30%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latin typeface="+mn-lt"/>
              <a:cs typeface="+mn-cs"/>
            </a:endParaRPr>
          </a:p>
        </p:txBody>
      </p:sp>
    </p:spTree>
  </p:cSld>
  <p:clrMapOvr>
    <a:masterClrMapping/>
  </p:clrMapOvr>
  <p:transition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E82736-86F3-42DA-8F34-2DA7963A8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15363" name="Ograda vsebine 2">
            <a:extLst>
              <a:ext uri="{FF2B5EF4-FFF2-40B4-BE49-F238E27FC236}">
                <a16:creationId xmlns:a16="http://schemas.microsoft.com/office/drawing/2014/main" id="{289CDC53-D7AB-4679-BBF2-8C109E02F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F1E6209-A7B7-4BE5-8A77-5E005C217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75D682-1BE1-4BE1-B135-87E8FCCB7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16387" name="Picture 2">
            <a:extLst>
              <a:ext uri="{FF2B5EF4-FFF2-40B4-BE49-F238E27FC236}">
                <a16:creationId xmlns:a16="http://schemas.microsoft.com/office/drawing/2014/main" id="{27FFCED6-8A6F-48D2-8BEF-B8B1854CAE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350" y="0"/>
            <a:ext cx="915035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2B2A8B-07E3-4AC7-95CC-9DFD65E1E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Opis 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E782DF53-8FC2-4DD4-9C13-017FBB80F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341438"/>
            <a:ext cx="8229600" cy="4708525"/>
          </a:xfrm>
        </p:spPr>
        <p:txBody>
          <a:bodyPr/>
          <a:lstStyle/>
          <a:p>
            <a:r>
              <a:rPr lang="sl-SI" altLang="sl-SI"/>
              <a:t>Vsaka vetrna turbina (vetrnica) naj bi bila nameščena na betonskem temelju 200 m3 , stolpu višine 55 m in premera 3 m, teže 58 t, na vrhu katerega se vrti trikraki rotor premera 52 m teže 10t in generator 22 t. Skupna višina vetrne turbine tako znaša 82 m in teže 90 t, kar ustreza višini 30-nadstropne stolpnice. (Za primerjavo, oddajnik, antena pri Občinah je visoka 54m.)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FE8FE95-08F9-4D1A-950E-D737E0CB0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791075"/>
            <a:ext cx="2808288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0141DF-D9A4-445F-8C69-78CFF30D1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Viri</a:t>
            </a:r>
          </a:p>
        </p:txBody>
      </p:sp>
      <p:sp>
        <p:nvSpPr>
          <p:cNvPr id="18435" name="Ograda vsebine 2">
            <a:extLst>
              <a:ext uri="{FF2B5EF4-FFF2-40B4-BE49-F238E27FC236}">
                <a16:creationId xmlns:a16="http://schemas.microsoft.com/office/drawing/2014/main" id="{BD589B71-5DB5-49F9-BA15-074D08CFD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 dirty="0"/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1800" dirty="0">
                <a:hlinkClick r:id="rId2"/>
              </a:rPr>
              <a:t>http://sl.wikipedia.org/wiki/Elektrika</a:t>
            </a:r>
            <a:r>
              <a:rPr lang="sl-SI" altLang="sl-SI" sz="1800" dirty="0"/>
              <a:t> - zgodovina </a:t>
            </a:r>
            <a:r>
              <a:rPr lang="sl-SI" altLang="sl-SI" sz="1800" dirty="0" err="1"/>
              <a:t>elektrike,kaj</a:t>
            </a:r>
            <a:r>
              <a:rPr lang="sl-SI" altLang="sl-SI" sz="1800" dirty="0"/>
              <a:t> je elektrika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1800" dirty="0"/>
              <a:t> </a:t>
            </a:r>
            <a:r>
              <a:rPr lang="sl-SI" altLang="sl-SI" sz="1800" dirty="0">
                <a:hlinkClick r:id="rId3"/>
              </a:rPr>
              <a:t>http://www.fiz.e-va.si/lessons/213/</a:t>
            </a:r>
            <a:r>
              <a:rPr lang="sl-SI" altLang="sl-SI" sz="1800" dirty="0"/>
              <a:t>  - električni krog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1800" dirty="0">
                <a:hlinkClick r:id="rId4"/>
              </a:rPr>
              <a:t>http://elektrotehnika.wikispaces.com/Prevodniki+in+izolatorji</a:t>
            </a:r>
            <a:r>
              <a:rPr lang="sl-SI" altLang="sl-SI" sz="1800" dirty="0"/>
              <a:t>  -prevodniki in izolatorji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1800" dirty="0">
                <a:hlinkClick r:id="rId5"/>
              </a:rPr>
              <a:t>http://ro.zrsss.si/~puncer/elektrika/vodniki.html</a:t>
            </a:r>
            <a:r>
              <a:rPr lang="sl-SI" altLang="sl-SI" sz="1800" dirty="0"/>
              <a:t>  -vodniki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1800" dirty="0">
                <a:hlinkClick r:id="rId6"/>
              </a:rPr>
              <a:t>http://ro.zrsss.si/~puncer/elektrika/varovalke.html</a:t>
            </a:r>
            <a:r>
              <a:rPr lang="sl-SI" altLang="sl-SI" sz="1800" dirty="0"/>
              <a:t> -varovalke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1800" dirty="0">
                <a:hlinkClick r:id="rId7"/>
              </a:rPr>
              <a:t>http://ro.zrsss.si/~puncer/elektrika/fid.html</a:t>
            </a:r>
            <a:r>
              <a:rPr lang="sl-SI" altLang="sl-SI" sz="1800" dirty="0"/>
              <a:t>  -</a:t>
            </a:r>
            <a:r>
              <a:rPr lang="sl-SI" altLang="sl-SI" sz="1800" dirty="0" err="1"/>
              <a:t>fid</a:t>
            </a:r>
            <a:r>
              <a:rPr lang="sl-SI" altLang="sl-SI" sz="1800" dirty="0"/>
              <a:t> stikalo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1800" dirty="0">
                <a:hlinkClick r:id="rId8"/>
              </a:rPr>
              <a:t>http://www.vetrne-elektrarne.si/</a:t>
            </a:r>
            <a:r>
              <a:rPr lang="sl-SI" altLang="sl-SI" sz="1800" dirty="0"/>
              <a:t>  -elektrarne na veter</a:t>
            </a:r>
          </a:p>
        </p:txBody>
      </p:sp>
    </p:spTree>
  </p:cSld>
  <p:clrMapOvr>
    <a:masterClrMapping/>
  </p:clrMapOvr>
  <p:transition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62582F-15A9-4BF4-8B3E-252CCA4E8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Zgodovinski razvoj elektrike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52F0F3F7-4B75-4517-A640-8FFC4B61D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leta 600 pr. n. št pričajo, da je bila elektrika znana starim Grkom</a:t>
            </a:r>
          </a:p>
          <a:p>
            <a:r>
              <a:rPr lang="sl-SI" altLang="sl-SI"/>
              <a:t>Jantarno palico podrgnejo s krznom, palica privlači krzno</a:t>
            </a:r>
          </a:p>
          <a:p>
            <a:r>
              <a:rPr lang="sl-SI" altLang="sl-SI"/>
              <a:t> »Bagdadska baterija«l eta 250 pr. n. št spominja na elektrokemijsko celico</a:t>
            </a:r>
          </a:p>
          <a:p>
            <a:r>
              <a:rPr lang="nb-NO" altLang="sl-SI"/>
              <a:t>Edison je v kampanji promoviral tudi električni stol kot metodo usmrtitve.</a:t>
            </a:r>
            <a:endParaRPr lang="sl-SI" altLang="sl-SI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1667DD-F2A2-436C-AE0D-B4C84AF82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Področja uporabe električne energije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045421C5-CBBA-4C0B-9973-BAFD13C65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Gospodinske aparate</a:t>
            </a:r>
          </a:p>
          <a:p>
            <a:r>
              <a:rPr lang="sl-SI" altLang="sl-SI"/>
              <a:t>Delovne stroje</a:t>
            </a:r>
          </a:p>
          <a:p>
            <a:r>
              <a:rPr lang="sl-SI" altLang="sl-SI"/>
              <a:t>Računalnike in drugo opremo.</a:t>
            </a:r>
          </a:p>
          <a:p>
            <a:r>
              <a:rPr lang="sl-SI" altLang="sl-SI"/>
              <a:t>Razvetljavo (luči)</a:t>
            </a:r>
          </a:p>
          <a:p>
            <a:r>
              <a:rPr lang="sl-SI" altLang="sl-SI"/>
              <a:t>…</a:t>
            </a:r>
          </a:p>
          <a:p>
            <a:endParaRPr lang="sl-SI" altLang="sl-SI"/>
          </a:p>
        </p:txBody>
      </p:sp>
      <p:pic>
        <p:nvPicPr>
          <p:cNvPr id="5124" name="Picture 2">
            <a:extLst>
              <a:ext uri="{FF2B5EF4-FFF2-40B4-BE49-F238E27FC236}">
                <a16:creationId xmlns:a16="http://schemas.microsoft.com/office/drawing/2014/main" id="{31092F85-6ACA-4F68-91AE-51B72744E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908550"/>
            <a:ext cx="7056437" cy="194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08AA99-BA9D-47B4-8CCB-998C31963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Kaj je elektrika(zgradba atoma)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333EADDE-1078-447B-BEDC-ABB03AD30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Atom je zgrajen iz pozitivnega in negativnega naboja. Zgradba snovi vpliva na prevodnost materialov. Prevodniki so npr. voda, kovina; izolatorji pa npr. les, umetne mase…</a:t>
            </a:r>
          </a:p>
          <a:p>
            <a:r>
              <a:rPr lang="sl-SI" altLang="sl-SI"/>
              <a:t>Električni tok (I) je urejeno gibanje prostih elektronov.</a:t>
            </a:r>
          </a:p>
        </p:txBody>
      </p:sp>
      <p:pic>
        <p:nvPicPr>
          <p:cNvPr id="6148" name="Picture 3">
            <a:extLst>
              <a:ext uri="{FF2B5EF4-FFF2-40B4-BE49-F238E27FC236}">
                <a16:creationId xmlns:a16="http://schemas.microsoft.com/office/drawing/2014/main" id="{A8B9FC2F-75A1-4FF6-8E25-C03088CB5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652963"/>
            <a:ext cx="3609975" cy="220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2">
            <a:extLst>
              <a:ext uri="{FF2B5EF4-FFF2-40B4-BE49-F238E27FC236}">
                <a16:creationId xmlns:a16="http://schemas.microsoft.com/office/drawing/2014/main" id="{0737EBB8-CED9-4C67-AFAD-29A70BD32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951413"/>
            <a:ext cx="283845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9521C0-390C-4CE4-B8B9-A60EEA3F4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Sestavni deli elekričnega kroga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35A0447A-CFEB-4AB8-8300-6EE7525AC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upori, kondenzatorji, stikala, transformatorji in žarnice.</a:t>
            </a:r>
          </a:p>
          <a:p>
            <a:r>
              <a:rPr lang="sl-SI" altLang="sl-SI"/>
              <a:t>Elektronska vezja vsebujejo aktivne sestavine, običajno polprevodnike.</a:t>
            </a:r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A5461953-9E19-4370-8FB3-57B46EF0E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581525"/>
            <a:ext cx="265747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492CF0-F134-4FE2-B996-DFC453A0D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Prevodniki in Izolatorji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59DBDAD6-3A72-46FC-B4A0-B49F667E7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Prevodniki so snovi, ki prevajajo elektriko.</a:t>
            </a:r>
          </a:p>
          <a:p>
            <a:r>
              <a:rPr lang="sl-SI" altLang="sl-SI"/>
              <a:t>Električni izolator je snov, ki ne prevaja oziroma slabo prevaja električni tok</a:t>
            </a:r>
          </a:p>
        </p:txBody>
      </p:sp>
      <p:pic>
        <p:nvPicPr>
          <p:cNvPr id="8196" name="Picture 2">
            <a:extLst>
              <a:ext uri="{FF2B5EF4-FFF2-40B4-BE49-F238E27FC236}">
                <a16:creationId xmlns:a16="http://schemas.microsoft.com/office/drawing/2014/main" id="{A4D5DCE2-DB0A-448D-9A6F-C332EDCBD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015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BEEE9C2-2C59-4CB2-82C3-2C44AAAE5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4799013"/>
            <a:ext cx="5640387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D30199-2A30-4F51-95C8-CDE0BE39A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CF537A8B-5CFE-4981-B10F-60FF75461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endParaRPr lang="sl-SI" altLang="sl-SI" sz="3600"/>
          </a:p>
          <a:p>
            <a:pPr marL="0" indent="0">
              <a:buFont typeface="Wingdings 2" panose="05020102010507070707" pitchFamily="18" charset="2"/>
              <a:buNone/>
            </a:pPr>
            <a:endParaRPr lang="sl-SI" altLang="sl-SI" sz="3600"/>
          </a:p>
          <a:p>
            <a:pPr marL="0" indent="0">
              <a:buFont typeface="Wingdings 2" panose="05020102010507070707" pitchFamily="18" charset="2"/>
              <a:buNone/>
            </a:pPr>
            <a:r>
              <a:rPr lang="sl-SI" altLang="sl-SI" sz="3600"/>
              <a:t>Ele. Napeljave v stanovanju - hiši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C28FAC-EA65-4245-9360-4C686435A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Vodniki</a:t>
            </a:r>
          </a:p>
        </p:txBody>
      </p:sp>
      <p:sp>
        <p:nvSpPr>
          <p:cNvPr id="6" name="Ograda vsebine 5">
            <a:extLst>
              <a:ext uri="{FF2B5EF4-FFF2-40B4-BE49-F238E27FC236}">
                <a16:creationId xmlns:a16="http://schemas.microsoft.com/office/drawing/2014/main" id="{2715D980-EA68-4844-AEF9-B65660177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Ozemljitev</a:t>
            </a:r>
          </a:p>
          <a:p>
            <a:r>
              <a:rPr lang="sl-SI" altLang="sl-SI"/>
              <a:t>Ničelni vodnik</a:t>
            </a:r>
          </a:p>
          <a:p>
            <a:r>
              <a:rPr lang="sl-SI" altLang="sl-SI"/>
              <a:t>Fazni vodnik</a:t>
            </a:r>
          </a:p>
          <a:p>
            <a:r>
              <a:rPr lang="sl-SI" altLang="sl-SI"/>
              <a:t>Fazni vodnik</a:t>
            </a:r>
          </a:p>
          <a:p>
            <a:endParaRPr lang="sl-SI" altLang="sl-SI"/>
          </a:p>
          <a:p>
            <a:r>
              <a:rPr lang="sl-SI" altLang="sl-SI"/>
              <a:t>Najpogostejši material za vodnike je baker in aluminij, ki sta dobra prevodnika.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F0B9726-8E48-4D2F-9D38-BA9940C3B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844675"/>
            <a:ext cx="32385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Slika 6">
            <a:extLst>
              <a:ext uri="{FF2B5EF4-FFF2-40B4-BE49-F238E27FC236}">
                <a16:creationId xmlns:a16="http://schemas.microsoft.com/office/drawing/2014/main" id="{821114A0-1D6F-4D46-AE38-3F6BF11944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268413"/>
            <a:ext cx="4321175" cy="287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5176FA-9047-46CF-82BA-3876E3B3B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Varovalke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BCDF36F1-0795-4CB9-86CE-80C23CCC6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268413"/>
            <a:ext cx="8229600" cy="4710112"/>
          </a:xfrm>
        </p:spPr>
        <p:txBody>
          <a:bodyPr/>
          <a:lstStyle/>
          <a:p>
            <a:r>
              <a:rPr lang="sl-SI" altLang="sl-SI"/>
              <a:t>Naloga varovalk je prekiniti pretok električne energije pri prekoračitvi določenih vrednostnih mej, preprečiti požar na kablih pri preobremenjenih električnih napravah in zmanjšati nevarnost za uporabnike.</a:t>
            </a:r>
          </a:p>
          <a:p>
            <a:r>
              <a:rPr lang="sl-SI" altLang="sl-SI"/>
              <a:t>Varovalke v keramičnem ohišju valjaste oblike vsebujejo tanko žičko, ki se pri višji jakosti toka,  kot je bilo dovoljeno stali in tako prekine električni tok.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90561DF-349C-4B2E-AD71-C4594F648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945063"/>
            <a:ext cx="1755775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D151769-0DC6-4273-92BA-270208955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300663"/>
            <a:ext cx="2160587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h">
  <a:themeElements>
    <a:clrScheme name="Vrh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h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ot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574</Words>
  <Application>Microsoft Office PowerPoint</Application>
  <PresentationFormat>On-screen Show (4:3)</PresentationFormat>
  <Paragraphs>63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Book Antiqua</vt:lpstr>
      <vt:lpstr>Lucida Sans</vt:lpstr>
      <vt:lpstr>Wingdings</vt:lpstr>
      <vt:lpstr>Wingdings 2</vt:lpstr>
      <vt:lpstr>Wingdings 3</vt:lpstr>
      <vt:lpstr>Vrh</vt:lpstr>
      <vt:lpstr>PowerPoint Presentation</vt:lpstr>
      <vt:lpstr>Zgodovinski razvoj elektrike</vt:lpstr>
      <vt:lpstr>Področja uporabe električne energije</vt:lpstr>
      <vt:lpstr>Kaj je elektrika(zgradba atoma)</vt:lpstr>
      <vt:lpstr>Sestavni deli elekričnega kroga</vt:lpstr>
      <vt:lpstr>Prevodniki in Izolatorji</vt:lpstr>
      <vt:lpstr>PowerPoint Presentation</vt:lpstr>
      <vt:lpstr>Vodniki</vt:lpstr>
      <vt:lpstr>Varovalke</vt:lpstr>
      <vt:lpstr>Fid stikalo</vt:lpstr>
      <vt:lpstr>PowerPoint Presentation</vt:lpstr>
      <vt:lpstr>Elektrarne na veter</vt:lpstr>
      <vt:lpstr>PowerPoint Presentation</vt:lpstr>
      <vt:lpstr>PowerPoint Presentation</vt:lpstr>
      <vt:lpstr>Opis </vt:lpstr>
      <vt:lpstr>Viri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2019-05-30T09:38:31Z</dcterms:created>
  <dcterms:modified xsi:type="dcterms:W3CDTF">2019-05-30T09:38:32Z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