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orizon.png">
            <a:extLst>
              <a:ext uri="{FF2B5EF4-FFF2-40B4-BE49-F238E27FC236}">
                <a16:creationId xmlns:a16="http://schemas.microsoft.com/office/drawing/2014/main" id="{241BB80C-79D1-4144-A777-EA2E562A7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1A6FC4-63AA-4EB9-B994-5CDD5511C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E767B-66ED-428F-B9BF-B06D57D8EA7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9D7C0C-6002-473D-8E39-7D7A237E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CECCFD-8104-4B27-B499-7B7ECD13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DBAA0-07EA-4B21-863E-96C22F0CC33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8119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348D4-D192-4084-AA30-0B74D7E22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02C3C-51C2-4279-B1F1-7F3DC252783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2A186-66EA-4B10-9425-789AA71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94B0B-1EB6-4337-A28F-B0E163C2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97F33-8056-4C46-B95B-0596B7F00F7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4915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67F38-6FB9-47DD-8BF9-AAD0DE01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4014A-A1EA-4E35-88A1-CC4852C68E7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8807-4520-4105-9524-D2612D9EB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DE1FC-CF43-4C8F-92B9-26472368E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B89F5-6878-4882-8316-0D6B5FF714E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7755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2DFCD-CA31-4BC5-9E79-CA6BCB07ACA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D8D8E-EE38-4305-B774-B24D32F2300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3AE8-25B3-479E-A9CE-8693D3D82E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9200F-18E0-4022-8C6C-41B984D7EE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8E25734-20E0-432B-A091-C89A21B5CA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5212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2EBAE-056B-4D7B-B6F2-BAB63FFE0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EB54-1995-4C08-97FA-A3B72D9CEAD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3717D-CCCE-4BBB-8AE6-D5FE33AF7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49A7A-1AB0-4ECC-8572-25DAD774E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AF7FA-2D9B-4325-BC5A-8A518493EC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9656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F08EEF-A866-463B-8B1D-C4A57E40A56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EAF16-98B2-4FDC-AA05-9909FFBA296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D9CC82-8BF2-40BE-A654-ECBCB034C68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6B9B03-B231-4FF5-A5F4-D94773EBC7D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904F389-D0EC-47D1-9227-F9E5E2E0A8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2183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0EFC80-7363-4BED-AD94-3F4871831FF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E00EF-A840-421C-82C2-8582437FF9F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03EDA6D-12FA-4860-9739-776FE8FB89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A1CC43-ECC1-41DC-8018-2FAFCFBB3A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099C31B-DC39-4E82-9F4D-DD0AB50D098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5635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CDEA0E3-F3CE-4219-BD9F-7168B061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D2A09-0126-494F-A9DF-0C14CB72074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4366BAF-3C18-465C-BEB6-4836ED3E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90213F-9B34-4F54-A7C1-82E9DCFEE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B0D94-B762-444B-A384-6F76EA7DA62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2479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081CB8A-FABA-40B9-8113-5CE91DB27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18748-149C-4B32-AFBA-19E6D0E25BD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0A24253-47CA-4AA7-A38B-813F6300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037E35-5428-4607-ACB2-33FEC747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6D7A2-1DAB-49B4-B18A-30AC7AFA842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5405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92D1D8-8FFA-4837-8CEC-ADDB530E9E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E0A59-C5B0-454D-A5F2-CBB809DAF52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4F0749-13AF-4316-8AAD-55D06BCA7B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B17C65-CB75-4D36-A6BF-1BF29D7DB4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BCF0629-1E5E-4B84-A193-9CA722D856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5694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orizon.png">
            <a:extLst>
              <a:ext uri="{FF2B5EF4-FFF2-40B4-BE49-F238E27FC236}">
                <a16:creationId xmlns:a16="http://schemas.microsoft.com/office/drawing/2014/main" id="{7834FBED-0429-45AB-A86E-F50027952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9E55843-F22B-496A-B285-DEBC57722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A838F-921A-4BDF-9A2D-97745AC3F5C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C51D786-0302-4491-958B-1F21B2C6E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233F9A7-C7CE-4962-B79C-E9BAE29E3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7E27F-9C24-4C24-8EE7-955015262F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7965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83838"/>
            </a:gs>
            <a:gs pos="3100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orizon.png">
            <a:extLst>
              <a:ext uri="{FF2B5EF4-FFF2-40B4-BE49-F238E27FC236}">
                <a16:creationId xmlns:a16="http://schemas.microsoft.com/office/drawing/2014/main" id="{E717E92B-BEE8-45F5-A249-89CF2E0BEE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C8191D-7A6C-48E6-B730-F9DF4C02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ECD75-8D00-4B75-8EBE-6B908B97B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90135-6781-45A1-8479-24CCE6273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E74274F-6968-4BB0-8E34-B8A61E3D4A5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D5AC8-91E4-4912-9BAD-E9FBDE938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E9972-8D49-4CB4-97C5-B0E37BD26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 Narrow" panose="020B0606020202030204" pitchFamily="34" charset="0"/>
              </a:defRPr>
            </a:lvl1pPr>
          </a:lstStyle>
          <a:p>
            <a:fld id="{46C08400-33B6-4885-BBB1-E4DFEE3F6E1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11" r:id="rId2"/>
    <p:sldLayoutId id="214748372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21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o.zrsss.si/~puncer/elektrika/bimetal.html" TargetMode="External"/><Relationship Id="rId2" Type="http://schemas.openxmlformats.org/officeDocument/2006/relationships/hyperlink" Target="http://afrodita.rcub.bg.ac.rs/~rzoran/Bimetali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B23DDE9-AC3B-48E3-ACCE-B20977619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8850" y="5445125"/>
            <a:ext cx="1511300" cy="863600"/>
          </a:xfrm>
        </p:spPr>
        <p:txBody>
          <a:bodyPr/>
          <a:lstStyle/>
          <a:p>
            <a:pPr algn="r" fontAlgn="auto">
              <a:defRPr/>
            </a:pPr>
            <a:endParaRPr lang="sl-S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9BE8DD-6288-4487-84EA-72B4857C9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650" y="1700213"/>
            <a:ext cx="7916863" cy="27368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/>
              <a:t>Zaščitni elementi </a:t>
            </a:r>
            <a:r>
              <a:rPr lang="sl-SI" sz="2000"/>
              <a:t>v električnih tokokrogih</a:t>
            </a:r>
            <a:br>
              <a:rPr lang="sl-SI" sz="2800" dirty="0"/>
            </a:br>
            <a:br>
              <a:rPr lang="sl-SI" sz="2800" dirty="0"/>
            </a:br>
            <a:r>
              <a:rPr lang="sl-SI" b="1" dirty="0"/>
              <a:t>Bimetali</a:t>
            </a:r>
            <a:r>
              <a:rPr lang="sl-SI" dirty="0"/>
              <a:t> </a:t>
            </a:r>
            <a:r>
              <a:rPr lang="sl-SI" sz="2000" dirty="0"/>
              <a:t>in materiali za bimetale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4202F-EF30-4B6A-9B63-494E6CA1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Materiali za bimetale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38A2F-8057-4FF2-8307-A50761A307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dirty="0"/>
              <a:t>Največkrat zlitine Fe-Ni </a:t>
            </a:r>
          </a:p>
          <a:p>
            <a:pPr fontAlgn="auto">
              <a:defRPr/>
            </a:pPr>
            <a:r>
              <a:rPr lang="sl-SI" dirty="0"/>
              <a:t>Najmanjši koeficient ima zlitina s 36 % Ni in znaša 1 10</a:t>
            </a:r>
            <a:r>
              <a:rPr lang="sl-SI" baseline="30000" dirty="0"/>
              <a:t>-6</a:t>
            </a:r>
            <a:endParaRPr lang="sl-SI" dirty="0"/>
          </a:p>
          <a:p>
            <a:pPr fontAlgn="auto">
              <a:defRPr/>
            </a:pPr>
            <a:r>
              <a:rPr lang="sl-SI" dirty="0"/>
              <a:t>Kot druga kovina največkrat medenina, konstantan, Ni in zlitina Ni – Fe – Mn (20 % Ni, 6 % Mn, ostalo Fe)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F5764-B6AA-4CFF-8F6E-EFD8CFEF9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viri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2A85F-8CCD-4B59-B7FD-EDC362F6246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u="sng" dirty="0">
                <a:hlinkClick r:id="rId2"/>
              </a:rPr>
              <a:t>http://afrodita.rcub.bg.ac.rs/~rzoran/Bimetali.pdf</a:t>
            </a:r>
            <a:endParaRPr lang="sl-SI" u="sng" dirty="0"/>
          </a:p>
          <a:p>
            <a:pPr fontAlgn="auto">
              <a:defRPr/>
            </a:pPr>
            <a:r>
              <a:rPr lang="sl-SI" u="sng" dirty="0">
                <a:hlinkClick r:id="rId3"/>
              </a:rPr>
              <a:t>http://ro.zrsss.si/~puncer/elektrika/bimetal.html</a:t>
            </a:r>
            <a:endParaRPr lang="sl-SI" dirty="0"/>
          </a:p>
          <a:p>
            <a:pPr fontAlgn="auto">
              <a:defRPr/>
            </a:pPr>
            <a:r>
              <a:rPr lang="sl-SI" dirty="0"/>
              <a:t>Ivan Ravnikar, Električne instalacije, Tehnična založba Slovenije</a:t>
            </a:r>
          </a:p>
          <a:p>
            <a:pPr fontAlgn="auto"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25DDC-6BFF-49CD-8BDF-71A364CCD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Zaščitni elementi </a:t>
            </a:r>
            <a:r>
              <a:rPr lang="sl-SI" sz="2000" dirty="0"/>
              <a:t>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C0B90-9C93-426B-B5A0-EF82E6DDA6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dirty="0"/>
              <a:t>Nizkonapetostne varovalke</a:t>
            </a:r>
          </a:p>
          <a:p>
            <a:pPr fontAlgn="auto">
              <a:defRPr/>
            </a:pPr>
            <a:r>
              <a:rPr lang="sl-SI" dirty="0"/>
              <a:t>Neozed talilne varovalke</a:t>
            </a:r>
          </a:p>
          <a:p>
            <a:pPr fontAlgn="auto">
              <a:defRPr/>
            </a:pPr>
            <a:r>
              <a:rPr lang="sl-SI" dirty="0"/>
              <a:t>Diazed talilne varovalke</a:t>
            </a:r>
          </a:p>
          <a:p>
            <a:pPr fontAlgn="auto">
              <a:defRPr/>
            </a:pPr>
            <a:r>
              <a:rPr lang="sl-SI" dirty="0"/>
              <a:t>Visokoučikovne talilne varovalke</a:t>
            </a:r>
          </a:p>
          <a:p>
            <a:pPr fontAlgn="auto">
              <a:defRPr/>
            </a:pPr>
            <a:r>
              <a:rPr lang="sl-SI" dirty="0"/>
              <a:t>Instalacijski odklopniki</a:t>
            </a:r>
          </a:p>
          <a:p>
            <a:pPr fontAlgn="auto">
              <a:defRPr/>
            </a:pPr>
            <a:r>
              <a:rPr lang="sl-SI" dirty="0"/>
              <a:t>Zaščitna stikala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0835-C4E9-48E3-80D5-5AA012F1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Nizkonapetostne varovalke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1F9EF-0B00-48A2-B64E-ABD83BD529B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dirty="0"/>
              <a:t>S pomočjo raztalitvije enega ali več talilnih vodnikov izklopi tokokrog</a:t>
            </a:r>
          </a:p>
          <a:p>
            <a:pPr fontAlgn="auto">
              <a:defRPr/>
            </a:pPr>
            <a:r>
              <a:rPr lang="sl-SI" dirty="0"/>
              <a:t>Običajen čas izklopa 5ms</a:t>
            </a:r>
          </a:p>
          <a:p>
            <a:pPr fontAlgn="auto">
              <a:defRPr/>
            </a:pPr>
            <a:r>
              <a:rPr lang="sl-SI" dirty="0"/>
              <a:t>Izklopni čas odvisen od prekoračitve nazivnega toka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EA9437-691B-4E96-86DC-FAAEDD97F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580112" y="2060848"/>
            <a:ext cx="3225353" cy="274678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C2AC7-5CB3-4BF3-B362-FCCF3B1C8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Neozed talilne varovalke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B7B72-DCB6-4D87-B841-8101E0E59E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1181100"/>
          </a:xfrm>
        </p:spPr>
        <p:txBody>
          <a:bodyPr/>
          <a:lstStyle/>
          <a:p>
            <a:pPr fontAlgn="auto">
              <a:defRPr/>
            </a:pPr>
            <a:r>
              <a:rPr lang="sl-SI" dirty="0"/>
              <a:t>Namenjene za varovanje izmeničnih tokokrogov </a:t>
            </a:r>
          </a:p>
          <a:p>
            <a:pPr fontAlgn="auto">
              <a:defRPr/>
            </a:pPr>
            <a:r>
              <a:rPr lang="sl-SI" dirty="0"/>
              <a:t>Do izmeničnih napetosti 380V </a:t>
            </a:r>
          </a:p>
          <a:p>
            <a:pPr fontAlgn="auto">
              <a:defRPr/>
            </a:pPr>
            <a:endParaRPr lang="sl-S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B8E65A3-ABAC-45C9-B7BA-607F30035A07}"/>
              </a:ext>
            </a:extLst>
          </p:cNvPr>
          <p:cNvSpPr txBox="1">
            <a:spLocks/>
          </p:cNvSpPr>
          <p:nvPr/>
        </p:nvSpPr>
        <p:spPr>
          <a:xfrm>
            <a:off x="755650" y="2349500"/>
            <a:ext cx="7924800" cy="1143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sl-SI" dirty="0"/>
              <a:t>Diazed talilne varovalke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2566C4-FB12-4A1F-A700-557AB6EF02AC}"/>
              </a:ext>
            </a:extLst>
          </p:cNvPr>
          <p:cNvSpPr txBox="1">
            <a:spLocks/>
          </p:cNvSpPr>
          <p:nvPr/>
        </p:nvSpPr>
        <p:spPr>
          <a:xfrm>
            <a:off x="684213" y="3716338"/>
            <a:ext cx="7924800" cy="11811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sl-SI" dirty="0"/>
              <a:t>Namenjene za varovanje izmeničnih tokokrogov v industriji, stavbah </a:t>
            </a:r>
          </a:p>
          <a:p>
            <a:pPr fontAlgn="auto">
              <a:defRPr/>
            </a:pPr>
            <a:r>
              <a:rPr lang="sl-SI" dirty="0"/>
              <a:t>Do izmeničnih napetosti 500V </a:t>
            </a:r>
          </a:p>
          <a:p>
            <a:pPr fontAlgn="auto">
              <a:defRPr/>
            </a:pPr>
            <a:r>
              <a:rPr lang="sl-SI" dirty="0"/>
              <a:t>Ter tokov do 200A</a:t>
            </a:r>
          </a:p>
          <a:p>
            <a:pPr fontAlgn="auto">
              <a:defRPr/>
            </a:pPr>
            <a:endParaRPr lang="sl-SI" dirty="0"/>
          </a:p>
        </p:txBody>
      </p:sp>
      <p:pic>
        <p:nvPicPr>
          <p:cNvPr id="2050" name="Picture 2" descr="C:\Users\MAJDA\Desktop\IMG_0043.jpg">
            <a:extLst>
              <a:ext uri="{FF2B5EF4-FFF2-40B4-BE49-F238E27FC236}">
                <a16:creationId xmlns:a16="http://schemas.microsoft.com/office/drawing/2014/main" id="{D94A429E-F385-4DCD-9FF8-4A27BF36F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916571" y="980728"/>
            <a:ext cx="2594958" cy="21925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73529-71F4-477D-B356-9E9703074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20713"/>
            <a:ext cx="7924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sl-SI" dirty="0"/>
            </a:br>
            <a:r>
              <a:rPr lang="sl-SI" dirty="0"/>
              <a:t>Visokoučikovne talilne varovalke</a:t>
            </a:r>
            <a:br>
              <a:rPr lang="sl-SI" dirty="0"/>
            </a:b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43128-3679-40BC-B3DF-27D9BE6224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dirty="0"/>
              <a:t>Za varovanje celotnih omreži električnih omrežij</a:t>
            </a:r>
          </a:p>
          <a:p>
            <a:pPr fontAlgn="auto">
              <a:defRPr/>
            </a:pPr>
            <a:r>
              <a:rPr lang="sl-SI" dirty="0"/>
              <a:t>Od 2 do 1250 A</a:t>
            </a:r>
          </a:p>
          <a:p>
            <a:pPr fontAlgn="auto">
              <a:defRPr/>
            </a:pPr>
            <a:r>
              <a:rPr lang="sl-SI" dirty="0"/>
              <a:t>Kratkostična zmoglivost 10kA </a:t>
            </a:r>
          </a:p>
        </p:txBody>
      </p:sp>
      <p:pic>
        <p:nvPicPr>
          <p:cNvPr id="3074" name="Picture 2" descr="C:\Users\MAJDA\Desktop\IMG_0037.jpg">
            <a:extLst>
              <a:ext uri="{FF2B5EF4-FFF2-40B4-BE49-F238E27FC236}">
                <a16:creationId xmlns:a16="http://schemas.microsoft.com/office/drawing/2014/main" id="{0EC7CFBA-A5E0-4EB6-8CDC-11AD06838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796136" y="1531222"/>
            <a:ext cx="1872208" cy="404638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4FD91-8E95-4E38-97AF-044CF777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Instalacijski odklopniki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0ED63-993A-47D8-8C8A-A0D6663BBCD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dirty="0"/>
              <a:t>Majhna enopolna zaščitna stikala</a:t>
            </a:r>
          </a:p>
          <a:p>
            <a:pPr fontAlgn="auto">
              <a:defRPr/>
            </a:pPr>
            <a:r>
              <a:rPr lang="sl-SI" dirty="0"/>
              <a:t>Za zaščito pred preobremenitvami, kratkimi stiki</a:t>
            </a:r>
          </a:p>
          <a:p>
            <a:pPr fontAlgn="auto">
              <a:defRPr/>
            </a:pPr>
            <a:r>
              <a:rPr lang="sl-SI" dirty="0"/>
              <a:t>Za tokove do 32 A  in do 380 V</a:t>
            </a:r>
          </a:p>
        </p:txBody>
      </p:sp>
      <p:pic>
        <p:nvPicPr>
          <p:cNvPr id="4098" name="Picture 2" descr="C:\Users\MAJDA\Desktop\IMG_0039.jpg">
            <a:extLst>
              <a:ext uri="{FF2B5EF4-FFF2-40B4-BE49-F238E27FC236}">
                <a16:creationId xmlns:a16="http://schemas.microsoft.com/office/drawing/2014/main" id="{1A24DB98-FF99-44CF-9A76-EAD33611A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11560" y="2852936"/>
            <a:ext cx="4536504" cy="266995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EE81E-BE79-4186-B1C6-F5D483995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Zaščitna stikala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F2F70-97D1-4B2A-BCCC-C2B4A0BF75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dirty="0"/>
              <a:t>Tripolna močnostna nizkonapetostna stikala</a:t>
            </a:r>
          </a:p>
          <a:p>
            <a:pPr fontAlgn="auto">
              <a:defRPr/>
            </a:pPr>
            <a:r>
              <a:rPr lang="sl-SI" dirty="0"/>
              <a:t>Za zaščito generatorjev, transformaterjev, </a:t>
            </a: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sl-SI" dirty="0"/>
              <a:t>elektromotorjev, kablov, vodov</a:t>
            </a:r>
          </a:p>
        </p:txBody>
      </p:sp>
      <p:pic>
        <p:nvPicPr>
          <p:cNvPr id="5122" name="Picture 2" descr="C:\Users\MAJDA\Desktop\IMG_0040.jpg">
            <a:extLst>
              <a:ext uri="{FF2B5EF4-FFF2-40B4-BE49-F238E27FC236}">
                <a16:creationId xmlns:a16="http://schemas.microsoft.com/office/drawing/2014/main" id="{65703E31-3DB3-40F1-ADB1-B1BFE6E22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148064" y="620688"/>
            <a:ext cx="2880320" cy="467287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7A112-D608-4155-A3DC-05863DE8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Bimetali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611A3-87A1-472E-847F-43C9616C7D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5114925" cy="4114800"/>
          </a:xfrm>
        </p:spPr>
        <p:txBody>
          <a:bodyPr/>
          <a:lstStyle/>
          <a:p>
            <a:pPr fontAlgn="auto">
              <a:defRPr/>
            </a:pPr>
            <a:r>
              <a:rPr lang="sl-SI" dirty="0"/>
              <a:t>Sestavljeni so iz dveh trdno spojenih slojev kovin ali njihovih zlitin z različnimi temperaturnimi koeficienti raztezka</a:t>
            </a:r>
          </a:p>
          <a:p>
            <a:pPr fontAlgn="auto">
              <a:defRPr/>
            </a:pPr>
            <a:r>
              <a:rPr lang="sl-SI" dirty="0"/>
              <a:t>Pri segrevanju se kovina z večjim temperaturnim koeficientom bolj razteza kot druga zato se začne odklanjati</a:t>
            </a:r>
          </a:p>
          <a:p>
            <a:pPr fontAlgn="auto">
              <a:defRPr/>
            </a:pPr>
            <a:r>
              <a:rPr lang="sl-SI" dirty="0"/>
              <a:t>Uporabljamo jih za in regulacijo temperature v območju od -50 do 250 °C</a:t>
            </a:r>
          </a:p>
        </p:txBody>
      </p:sp>
      <p:pic>
        <p:nvPicPr>
          <p:cNvPr id="1026" name="Picture 2" descr="http://ro.zrsss.si/~puncer/elektrika/slike/raztezek.jpg">
            <a:extLst>
              <a:ext uri="{FF2B5EF4-FFF2-40B4-BE49-F238E27FC236}">
                <a16:creationId xmlns:a16="http://schemas.microsoft.com/office/drawing/2014/main" id="{147848B7-D9FA-4C00-81EE-DA90A477D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204864"/>
            <a:ext cx="3105150" cy="258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EE2327-14C1-49C3-A37D-8011631AC0C1}"/>
              </a:ext>
            </a:extLst>
          </p:cNvPr>
          <p:cNvSpPr/>
          <p:nvPr/>
        </p:nvSpPr>
        <p:spPr>
          <a:xfrm>
            <a:off x="827088" y="1847850"/>
            <a:ext cx="2592387" cy="1081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4E92CF-64DA-4BC8-B355-696D3AA0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33375"/>
            <a:ext cx="7924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2000" dirty="0"/>
              <a:t>Enačba za izračun odklona</a:t>
            </a:r>
          </a:p>
        </p:txBody>
      </p:sp>
      <p:graphicFrame>
        <p:nvGraphicFramePr>
          <p:cNvPr id="1026" name="Content Placeholder 3">
            <a:extLst>
              <a:ext uri="{FF2B5EF4-FFF2-40B4-BE49-F238E27FC236}">
                <a16:creationId xmlns:a16="http://schemas.microsoft.com/office/drawing/2014/main" id="{546C9517-7DA7-432D-8483-62E7F2E892BB}"/>
              </a:ext>
            </a:extLst>
          </p:cNvPr>
          <p:cNvGraphicFramePr>
            <a:graphicFrameLocks noGrp="1" noChangeAspect="1"/>
          </p:cNvGraphicFramePr>
          <p:nvPr>
            <p:ph sz="quarter" idx="13"/>
          </p:nvPr>
        </p:nvGraphicFramePr>
        <p:xfrm>
          <a:off x="1042988" y="1989138"/>
          <a:ext cx="2160587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1206360" imgH="431640" progId="Equation.3">
                  <p:embed/>
                </p:oleObj>
              </mc:Choice>
              <mc:Fallback>
                <p:oleObj name="Equation" r:id="rId3" imgW="1206360" imgH="43164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989138"/>
                        <a:ext cx="2160587" cy="77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F4F9EAC-B2E5-453B-9ADB-0FC590E5F6C4}"/>
              </a:ext>
            </a:extLst>
          </p:cNvPr>
          <p:cNvSpPr txBox="1">
            <a:spLocks/>
          </p:cNvSpPr>
          <p:nvPr/>
        </p:nvSpPr>
        <p:spPr>
          <a:xfrm>
            <a:off x="609600" y="2997200"/>
            <a:ext cx="7924800" cy="271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sl-SI" sz="1700" spc="30" dirty="0">
                <a:latin typeface="+mn-lt"/>
              </a:rPr>
              <a:t>Velja le za manjše odklone in če je širina bimetalnega traku vsaj desetkrat krajša od izbrane dolžine</a:t>
            </a: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sl-SI" sz="1700" spc="30" dirty="0">
                <a:latin typeface="+mn-lt"/>
              </a:rPr>
              <a:t>Ne velja tudi v primeru, če se bimetal segreva zaradi toka, ki teče skozenj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0</TotalTime>
  <Words>304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Narrow</vt:lpstr>
      <vt:lpstr>Horizon</vt:lpstr>
      <vt:lpstr>Equation</vt:lpstr>
      <vt:lpstr>Zaščitni elementi v električnih tokokrogih  Bimetali in materiali za bimetale</vt:lpstr>
      <vt:lpstr>Zaščitni elementi so</vt:lpstr>
      <vt:lpstr>Nizkonapetostne varovalke</vt:lpstr>
      <vt:lpstr>Neozed talilne varovalke</vt:lpstr>
      <vt:lpstr> Visokoučikovne talilne varovalke </vt:lpstr>
      <vt:lpstr>Instalacijski odklopniki</vt:lpstr>
      <vt:lpstr>Zaščitna stikala</vt:lpstr>
      <vt:lpstr>Bimetali </vt:lpstr>
      <vt:lpstr>Enačba za izračun odklona</vt:lpstr>
      <vt:lpstr>Materiali za bimetale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2019-05-30T09:38:34Z</dcterms:created>
  <dcterms:modified xsi:type="dcterms:W3CDTF">2019-05-30T09:38:34Z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