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49" r:id="rId2"/>
  </p:sldMasterIdLst>
  <p:sldIdLst>
    <p:sldId id="256" r:id="rId3"/>
    <p:sldId id="317" r:id="rId4"/>
    <p:sldId id="32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6" r:id="rId13"/>
    <p:sldId id="347" r:id="rId14"/>
    <p:sldId id="350" r:id="rId15"/>
    <p:sldId id="352" r:id="rId16"/>
    <p:sldId id="353" r:id="rId17"/>
    <p:sldId id="349" r:id="rId18"/>
    <p:sldId id="345" r:id="rId19"/>
    <p:sldId id="354" r:id="rId20"/>
    <p:sldId id="289" r:id="rId21"/>
  </p:sldIdLst>
  <p:sldSz cx="9144000" cy="6858000" type="screen4x3"/>
  <p:notesSz cx="9144000" cy="6858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01"/>
    <a:srgbClr val="800000"/>
    <a:srgbClr val="FF0000"/>
    <a:srgbClr val="D5FF01"/>
    <a:srgbClr val="808080"/>
    <a:srgbClr val="0000C0"/>
    <a:srgbClr val="0D5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3" autoAdjust="0"/>
    <p:restoredTop sz="94660"/>
  </p:normalViewPr>
  <p:slideViewPr>
    <p:cSldViewPr>
      <p:cViewPr varScale="1">
        <p:scale>
          <a:sx n="106" d="100"/>
          <a:sy n="106" d="100"/>
        </p:scale>
        <p:origin x="1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DB0A3-A37C-418A-8BB4-10FDB2A1A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CCE511-CED6-4D89-968F-12CFC20EA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618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F7371-7A76-4818-B754-612743EA2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B291C-3A18-43A3-B5DD-05352DE61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170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05302E-F075-40FE-8A41-E6E6A02CC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69100" y="333375"/>
            <a:ext cx="2195513" cy="63357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F8BA7-597C-4FB0-B102-084299E4B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9388" y="333375"/>
            <a:ext cx="6437312" cy="63357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2198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5576-3F24-4D7D-BFE0-F521D9587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333375"/>
            <a:ext cx="7056437" cy="10080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506DE-68D9-4606-83E9-2F525629300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9388" y="1628775"/>
            <a:ext cx="4316412" cy="5040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AF4E7-1A01-46E4-978C-E68DB8FA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316413" cy="5040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3329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84663-517C-4233-B1B1-8F338DAF4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333375"/>
            <a:ext cx="7056437" cy="10080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9E4E5-6D82-471A-B438-82111DF5708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9388" y="1628775"/>
            <a:ext cx="4316412" cy="5040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CBC34-48BE-40D8-9A95-01257063C74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28775"/>
            <a:ext cx="4316413" cy="2443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5A138C-4D73-4C30-9A89-BE12D2327F3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224338"/>
            <a:ext cx="4316413" cy="244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29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F1AB1-E53B-4007-AEE8-E9C4179E4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8874BB-4FE2-4AB2-ADDF-733786DEB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551D7-94CD-4207-93FB-A7706284A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1D026-A003-4273-AD99-6094DD7D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B50D1-6455-4A53-83B0-C659E9BB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AE213-016C-4646-9939-55BE91CEA3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2349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6113-230F-4178-AD35-65FA5392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EE63B-E3FE-4807-9AE0-501C08DF6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620D5-80C9-43EE-AE9A-75C1AB74B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E4E1F-F693-486C-8EB4-58A5D6D7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81D38-D3A3-4B96-B0DD-F41A6106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2CD74-7A56-4727-909B-F4E58D430C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77857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6BF51-625F-4BFE-8FB0-B03E83EDD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243F4-8001-4131-A210-0B969337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4025A-45BB-41D7-8EBD-8504AB416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3EB58-573E-4B83-BD05-1B89C713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06673-FB3E-42E1-9302-872A0C12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CB225-69B0-4AA8-9C74-E8831C29CA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43993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65A11-39ED-4F7E-94FF-0D0BE20A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F4C-D97E-4164-AC43-4951ABE93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91D09-3A30-4ACC-A2D5-A5AC7C1BD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8EE52-E3A6-4D28-9E13-6C357672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BC0D9-F344-419E-AFC6-8A67F0988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A9DEB-8AEF-44E0-8D27-44E9BAD4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ABE85-7DE9-46D1-9907-801F80C3C90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0264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50B2C-161D-4D35-83FE-200F0F781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07CA3-2967-446C-B132-AA5348054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A281F-E87D-4640-839C-ADDAACB58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A8ADA-54E7-477B-8F32-F4D2D5BA9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F0BD7-90FE-4DBC-91C3-7C0CE2227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DBEEC-3DAB-4B45-AA4D-3E7AC016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E9D6F-79B7-4D9C-AE43-7899EAFE9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4FCBA-6887-46F8-859A-3E8AC871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D9D45-5D0D-4C48-A7BF-8B0CA99DDD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043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4D8C-F782-480C-8107-FA8F9C1B6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63BF8-B64F-4603-A334-1FDC9FA24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D45E7-CFC0-4105-BD37-2767CCC21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B724D-1C45-47E0-9031-705B4499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A9250-5DB5-4F0F-90E7-1C6628181B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758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60BF-1CCE-47C3-BADC-D7F9C5DE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28599-222B-4DF2-9240-09A68AA8D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7382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0B8EB5-E5C5-42C8-B8A0-26D3A0F16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BF202-0F10-4D31-B938-BC1F5B758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E8FDF-1281-47C3-9B2B-DDCC86849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0EE00-63F0-42D0-8D10-F15D335A71C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2060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FD52-F24C-4CAD-AF2A-EBAADEEF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0E679-9B27-420B-B46E-7246434C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11B0F-A519-4CA4-B716-FA99572B3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CE2-D1F9-4725-B6DE-9C5DCEC9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162DB-92BA-4964-8233-74842772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9D4AC-6252-47C9-A464-B2BF5E86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2622F-F811-4192-AA92-A4AF0CDEEF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5254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B0B4E-EEE7-49FB-BAB5-AE8F00E21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81261A-0678-432D-A144-C0F3A2CB2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51760-2678-446B-8220-C8AE98441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43C24-7E1B-49C6-956E-AB65FC51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7F27C-6AE5-43F8-8600-8BF85BA3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5064A-BBEB-488B-A6A2-05AF2A3B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AB3EB-C20D-4131-874A-53EF773EB5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16897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D3FCA-6B48-4FAF-A0C0-5F508F7EF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6DA614-2C14-470F-ADD0-3A89FBF64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B03C3-59AC-42C1-8232-27E843E5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9AB08-4614-4741-A3E4-A0771760B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E19E6-C220-42D4-A8CB-B1A2A3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FBCEB-F6D8-4DB4-A5BF-FD4D3BAE21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69387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2C2A0A-9274-4C86-84C3-E90301B7AC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62E58-882E-4C64-B67E-0DEEB34A2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9F4E3-CF47-4CE8-AC33-F4056BB8C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1BFBA-0905-434D-BE0F-8065CC62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47643-6AE4-4178-A12E-A4FE71956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10BD7-676C-42F7-8D3C-9EE3752FA27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904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8C577-2669-4CC0-A8D0-EC0AE26B4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DB32C-2658-44C7-9D9A-D7BE35FAC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27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7D260-B31E-4B66-971A-0B845687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91459-D5A6-48F5-9303-2C6FF95D5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1628775"/>
            <a:ext cx="4316412" cy="5040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F9EA0-A05F-4822-B78E-2EC5723EE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316413" cy="5040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470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8D5EA-0596-44A3-94EA-23023438F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9A0B9-F4ED-4634-A260-DEF4135A1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527D9-80FE-4576-9C4E-4A0152008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0E96E-F164-4B34-8595-49E1D2A71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BCD4F-55AB-4ECD-A8C7-B9026A944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732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FE837-E7CB-44B4-8265-3FFB9DF3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471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96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069AB-3B6E-4CBB-A578-A5E0267F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C4960-E180-45D6-A689-93972934B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FCD0E-DDE0-4A96-AB40-100226175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640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2D1C-8532-4BA9-BD5A-76D2C5CF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2E4D06-0680-476F-8414-13CD9E912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134B4-2C74-4FDD-94D7-B8BC261C1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190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tran">
            <a:extLst>
              <a:ext uri="{FF2B5EF4-FFF2-40B4-BE49-F238E27FC236}">
                <a16:creationId xmlns:a16="http://schemas.microsoft.com/office/drawing/2014/main" id="{2E6B5EA8-DAD8-4D08-9DB5-469BCA8F9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BFCEC2F9-DBE4-4F27-A397-BF543CD4C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333375"/>
            <a:ext cx="7056437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Uvod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B690AD2-A17A-4068-8B4A-A6AF68468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628775"/>
            <a:ext cx="87852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C0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D55E5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D55E5"/>
        </a:buClr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D55E5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D55E5"/>
        </a:buClr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54E0315-8696-4984-B128-9667F4D43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9E8DAD4-8D1A-4C05-9BF7-569851AB2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0C372B4-2C6C-4852-B1ED-37E43CDAF7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5BD074B8-12A0-4A61-AF70-FDAFB65C54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1279FEEE-6002-43BD-B17F-37D8D3D2E9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FBA9FA-D651-47A5-B3E8-5AB5ACFCB87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aslovnica">
            <a:extLst>
              <a:ext uri="{FF2B5EF4-FFF2-40B4-BE49-F238E27FC236}">
                <a16:creationId xmlns:a16="http://schemas.microsoft.com/office/drawing/2014/main" id="{9D77F267-DC71-4A67-98DF-3A86F249C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>
            <a:extLst>
              <a:ext uri="{FF2B5EF4-FFF2-40B4-BE49-F238E27FC236}">
                <a16:creationId xmlns:a16="http://schemas.microsoft.com/office/drawing/2014/main" id="{39BC4A32-2CDA-466D-AF36-7C6727B9A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49275"/>
            <a:ext cx="748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sl-SI" sz="1800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C6CFB558-4D7C-49A8-A807-D376C5BF9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7489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3600" b="1">
                <a:solidFill>
                  <a:schemeClr val="bg1"/>
                </a:solidFill>
              </a:rPr>
              <a:t>Digitalna televizija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30B899C9-6EE5-426B-AFD0-AA837073C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89588"/>
            <a:ext cx="7200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3600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>
            <a:extLst>
              <a:ext uri="{FF2B5EF4-FFF2-40B4-BE49-F238E27FC236}">
                <a16:creationId xmlns:a16="http://schemas.microsoft.com/office/drawing/2014/main" id="{1490A314-EDAD-4622-B073-D49AC3A67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MPEG2 / MPEG4</a:t>
            </a:r>
            <a:endParaRPr lang="en-US" altLang="sl-SI"/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326A2344-7C49-4ECD-A161-E830196C0B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28775"/>
            <a:ext cx="8424862" cy="5040313"/>
          </a:xfrm>
        </p:spPr>
        <p:txBody>
          <a:bodyPr/>
          <a:lstStyle/>
          <a:p>
            <a:r>
              <a:rPr lang="sl-SI" altLang="sl-SI" sz="2800"/>
              <a:t>Slika po </a:t>
            </a:r>
            <a:r>
              <a:rPr lang="sl-SI" altLang="sl-SI" sz="2800" b="1"/>
              <a:t>MPEG-4 1Mbit/s</a:t>
            </a:r>
            <a:r>
              <a:rPr lang="sl-SI" altLang="sl-SI" sz="2800"/>
              <a:t> kompresiji</a:t>
            </a:r>
            <a:endParaRPr lang="en-US" altLang="sl-SI" sz="2800"/>
          </a:p>
        </p:txBody>
      </p:sp>
      <p:pic>
        <p:nvPicPr>
          <p:cNvPr id="322564" name="Picture 4" descr="Robotica_1080MPEG4_HD_720_NTSC_1Mbit">
            <a:extLst>
              <a:ext uri="{FF2B5EF4-FFF2-40B4-BE49-F238E27FC236}">
                <a16:creationId xmlns:a16="http://schemas.microsoft.com/office/drawing/2014/main" id="{B4B5E81A-226D-49CC-9630-A47BE735DE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332038"/>
            <a:ext cx="7488238" cy="4160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>
            <a:extLst>
              <a:ext uri="{FF2B5EF4-FFF2-40B4-BE49-F238E27FC236}">
                <a16:creationId xmlns:a16="http://schemas.microsoft.com/office/drawing/2014/main" id="{DB896619-EBB0-4513-BB0E-1B79240CB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SFN in MFN omrežja</a:t>
            </a:r>
            <a:endParaRPr lang="en-US" altLang="sl-SI"/>
          </a:p>
        </p:txBody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id="{C46DED32-5E73-44D0-9F46-7256FB7D0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 Načini strukture  digitalnega omrežja</a:t>
            </a:r>
          </a:p>
          <a:p>
            <a:pPr lvl="1"/>
            <a:r>
              <a:rPr lang="sl-SI" altLang="sl-SI" b="1" i="1">
                <a:solidFill>
                  <a:srgbClr val="FF0000"/>
                </a:solidFill>
              </a:rPr>
              <a:t>SFN</a:t>
            </a:r>
            <a:r>
              <a:rPr lang="sl-SI" altLang="sl-SI"/>
              <a:t> (</a:t>
            </a:r>
            <a:r>
              <a:rPr lang="sl-SI" altLang="sl-SI" i="1">
                <a:solidFill>
                  <a:srgbClr val="FF0000"/>
                </a:solidFill>
              </a:rPr>
              <a:t>Single Frequency Network</a:t>
            </a:r>
            <a:r>
              <a:rPr lang="sl-SI" altLang="sl-SI"/>
              <a:t>)</a:t>
            </a:r>
          </a:p>
          <a:p>
            <a:pPr lvl="2"/>
            <a:r>
              <a:rPr lang="sl-SI" altLang="sl-SI"/>
              <a:t>Več-točkovno oddajanje vsebine na eni sami frekvenci</a:t>
            </a:r>
          </a:p>
          <a:p>
            <a:pPr lvl="2"/>
            <a:r>
              <a:rPr lang="sl-SI" altLang="sl-SI"/>
              <a:t>Sinhronizacija oddajnikov</a:t>
            </a:r>
          </a:p>
          <a:p>
            <a:pPr lvl="3"/>
            <a:r>
              <a:rPr lang="sl-SI" altLang="sl-SI"/>
              <a:t>Distribucija 10 MHz reference</a:t>
            </a:r>
          </a:p>
          <a:p>
            <a:pPr lvl="3"/>
            <a:r>
              <a:rPr lang="sl-SI" altLang="sl-SI"/>
              <a:t>GPS sinhronizacija</a:t>
            </a:r>
          </a:p>
          <a:p>
            <a:pPr lvl="1"/>
            <a:r>
              <a:rPr lang="sl-SI" altLang="sl-SI" b="1" i="1">
                <a:solidFill>
                  <a:srgbClr val="FF0000"/>
                </a:solidFill>
              </a:rPr>
              <a:t>MFN</a:t>
            </a:r>
            <a:r>
              <a:rPr lang="sl-SI" altLang="sl-SI"/>
              <a:t> (</a:t>
            </a:r>
            <a:r>
              <a:rPr lang="sl-SI" altLang="sl-SI" i="1">
                <a:solidFill>
                  <a:srgbClr val="FF0000"/>
                </a:solidFill>
              </a:rPr>
              <a:t>Multi Frequency Network</a:t>
            </a:r>
            <a:r>
              <a:rPr lang="sl-SI" altLang="sl-SI"/>
              <a:t>)</a:t>
            </a:r>
          </a:p>
          <a:p>
            <a:pPr lvl="2"/>
            <a:r>
              <a:rPr lang="sl-SI" altLang="sl-SI"/>
              <a:t>Več-točkovno oddajanje vsebine na več različnih frekvencah</a:t>
            </a:r>
          </a:p>
          <a:p>
            <a:pPr lvl="2"/>
            <a:r>
              <a:rPr lang="sl-SI" altLang="sl-SI"/>
              <a:t>Velika poraba frekvenc</a:t>
            </a:r>
            <a:endParaRPr lang="en-US" altLang="sl-SI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>
            <a:extLst>
              <a:ext uri="{FF2B5EF4-FFF2-40B4-BE49-F238E27FC236}">
                <a16:creationId xmlns:a16="http://schemas.microsoft.com/office/drawing/2014/main" id="{EFAEC2D1-8A84-4B75-84F4-8237EAFF0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Izničevanje odmeva</a:t>
            </a:r>
            <a:endParaRPr lang="en-US" altLang="sl-SI"/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43A0C0A9-E708-4C8C-8CC0-43BDEB3EF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Izničevanje odmeva znotraj SFN omrežij</a:t>
            </a:r>
          </a:p>
          <a:p>
            <a:pPr lvl="1"/>
            <a:r>
              <a:rPr lang="sl-SI" altLang="sl-SI"/>
              <a:t>Sprejem in oddajanje signala na isti frekvenci in mestu</a:t>
            </a:r>
          </a:p>
          <a:p>
            <a:pPr lvl="1"/>
            <a:r>
              <a:rPr lang="sl-SI" altLang="sl-SI"/>
              <a:t>Težave zaradi lokalnih in globalnih odmevov</a:t>
            </a:r>
          </a:p>
          <a:p>
            <a:pPr lvl="1"/>
            <a:r>
              <a:rPr lang="sl-SI" altLang="sl-SI"/>
              <a:t>Izvedba z FPGA vezjem in signalnim procesorjem</a:t>
            </a:r>
          </a:p>
          <a:p>
            <a:pPr lvl="2"/>
            <a:r>
              <a:rPr lang="sl-SI" altLang="sl-SI"/>
              <a:t>pretvorba RF -&gt; IF -&gt; osnovni band</a:t>
            </a:r>
          </a:p>
          <a:p>
            <a:pPr lvl="2"/>
            <a:r>
              <a:rPr lang="sl-SI" altLang="sl-SI"/>
              <a:t>adaptivni FIR filter (izničevanje odmeva)</a:t>
            </a:r>
          </a:p>
          <a:p>
            <a:pPr lvl="2"/>
            <a:r>
              <a:rPr lang="sl-SI" altLang="sl-SI"/>
              <a:t>pretvorba osnovni band -&gt; IF -&gt;RF</a:t>
            </a:r>
          </a:p>
          <a:p>
            <a:pPr lvl="2"/>
            <a:r>
              <a:rPr lang="sl-SI" altLang="sl-SI"/>
              <a:t>analiza odmevov  in izračunavanje koeficientov filtra</a:t>
            </a:r>
            <a:endParaRPr lang="en-US" altLang="sl-SI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>
            <a:extLst>
              <a:ext uri="{FF2B5EF4-FFF2-40B4-BE49-F238E27FC236}">
                <a16:creationId xmlns:a16="http://schemas.microsoft.com/office/drawing/2014/main" id="{30C22315-473B-46BB-B330-87B690E36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800"/>
              <a:t>Modulacija in OFDM </a:t>
            </a:r>
            <a:br>
              <a:rPr lang="sl-SI" altLang="sl-SI" sz="3800"/>
            </a:br>
            <a:r>
              <a:rPr lang="sl-SI" altLang="sl-SI" sz="3800"/>
              <a:t>(</a:t>
            </a:r>
            <a:r>
              <a:rPr lang="sl-SI" altLang="sl-SI" sz="3800" i="1"/>
              <a:t>Freqency Division Multiplex</a:t>
            </a:r>
            <a:r>
              <a:rPr lang="sl-SI" altLang="sl-SI" sz="3800"/>
              <a:t>)</a:t>
            </a:r>
          </a:p>
        </p:txBody>
      </p:sp>
      <p:pic>
        <p:nvPicPr>
          <p:cNvPr id="329731" name="Picture 3">
            <a:extLst>
              <a:ext uri="{FF2B5EF4-FFF2-40B4-BE49-F238E27FC236}">
                <a16:creationId xmlns:a16="http://schemas.microsoft.com/office/drawing/2014/main" id="{369790DC-121A-415E-A28C-365F4BC2CFC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>
            <a:extLst>
              <a:ext uri="{FF2B5EF4-FFF2-40B4-BE49-F238E27FC236}">
                <a16:creationId xmlns:a16="http://schemas.microsoft.com/office/drawing/2014/main" id="{D7D03C92-7035-4E14-8E0C-CABED6EABF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Modulacija in OFDM</a:t>
            </a:r>
          </a:p>
        </p:txBody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0BA88E35-D1E7-4937-B80F-6E8E9A505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Konstelacijski diagrami pri modulacijah: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QPSK,             QAM 16     in          QAM 64</a:t>
            </a:r>
          </a:p>
        </p:txBody>
      </p:sp>
      <p:pic>
        <p:nvPicPr>
          <p:cNvPr id="331780" name="Picture 4" descr="konstalacija4">
            <a:extLst>
              <a:ext uri="{FF2B5EF4-FFF2-40B4-BE49-F238E27FC236}">
                <a16:creationId xmlns:a16="http://schemas.microsoft.com/office/drawing/2014/main" id="{EC010E01-A77B-4AA7-94AA-D1746C945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2951163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781" name="Picture 5" descr="konstalacija16">
            <a:extLst>
              <a:ext uri="{FF2B5EF4-FFF2-40B4-BE49-F238E27FC236}">
                <a16:creationId xmlns:a16="http://schemas.microsoft.com/office/drawing/2014/main" id="{E43CE637-94F4-4A04-9F22-C1AACA926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852738"/>
            <a:ext cx="2952750" cy="28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782" name="Picture 6" descr="konstalacija64">
            <a:extLst>
              <a:ext uri="{FF2B5EF4-FFF2-40B4-BE49-F238E27FC236}">
                <a16:creationId xmlns:a16="http://schemas.microsoft.com/office/drawing/2014/main" id="{5F901E71-1A26-41A7-8A78-CB7E06DBE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52738"/>
            <a:ext cx="2987675" cy="286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0F270D2A-449C-4E18-8505-37362668A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Modulacija in OFDM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B409098F-6515-4869-8C7D-CAFAADF3E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2K, 4K in 8K</a:t>
            </a:r>
          </a:p>
        </p:txBody>
      </p:sp>
      <p:pic>
        <p:nvPicPr>
          <p:cNvPr id="332804" name="Picture 4" descr="spekter">
            <a:extLst>
              <a:ext uri="{FF2B5EF4-FFF2-40B4-BE49-F238E27FC236}">
                <a16:creationId xmlns:a16="http://schemas.microsoft.com/office/drawing/2014/main" id="{8F5748DE-5533-43D9-A56C-E719ECDA7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338388"/>
            <a:ext cx="5616575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>
            <a:extLst>
              <a:ext uri="{FF2B5EF4-FFF2-40B4-BE49-F238E27FC236}">
                <a16:creationId xmlns:a16="http://schemas.microsoft.com/office/drawing/2014/main" id="{FBC79B81-037B-41E3-B7F4-5D12A9459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Oddajni parametri</a:t>
            </a:r>
            <a:endParaRPr lang="en-US" altLang="sl-SI"/>
          </a:p>
        </p:txBody>
      </p:sp>
      <p:sp>
        <p:nvSpPr>
          <p:cNvPr id="328707" name="Rectangle 3">
            <a:extLst>
              <a:ext uri="{FF2B5EF4-FFF2-40B4-BE49-F238E27FC236}">
                <a16:creationId xmlns:a16="http://schemas.microsoft.com/office/drawing/2014/main" id="{2C4CD99F-7963-4E99-890C-3CC58E819E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Modulacijska shema in parametri</a:t>
            </a:r>
          </a:p>
          <a:p>
            <a:pPr lvl="1"/>
            <a:r>
              <a:rPr lang="sl-SI" altLang="sl-SI"/>
              <a:t>8K, 4K, 2K – število podnosilcev COFDM (IFFT)</a:t>
            </a:r>
          </a:p>
          <a:p>
            <a:pPr lvl="1"/>
            <a:r>
              <a:rPr lang="sl-SI" altLang="sl-SI"/>
              <a:t>QPSK, QAM16, QAM64 – bitno kodiranje</a:t>
            </a:r>
          </a:p>
          <a:p>
            <a:pPr lvl="1"/>
            <a:r>
              <a:rPr lang="sl-SI" altLang="sl-SI"/>
              <a:t>Zaščitni interval (1/4, 1/8, 1/61, 1/32)</a:t>
            </a:r>
          </a:p>
          <a:p>
            <a:pPr lvl="1"/>
            <a:r>
              <a:rPr lang="sl-SI" altLang="sl-SI"/>
              <a:t>Kodno razmerje (1/2, 2/3, 3/4, 5/6, 7/8)</a:t>
            </a:r>
          </a:p>
          <a:p>
            <a:pPr lvl="1"/>
            <a:r>
              <a:rPr lang="sl-SI" altLang="sl-SI"/>
              <a:t>Identifikacija celice</a:t>
            </a:r>
          </a:p>
          <a:p>
            <a:pPr lvl="1"/>
            <a:r>
              <a:rPr lang="sl-SI" altLang="sl-SI"/>
              <a:t>Linearna prekorekcija ojačevalnika</a:t>
            </a:r>
          </a:p>
          <a:p>
            <a:pPr lvl="1"/>
            <a:r>
              <a:rPr lang="sl-SI" altLang="sl-SI"/>
              <a:t>Oddajna moč</a:t>
            </a:r>
          </a:p>
          <a:p>
            <a:pPr lvl="1"/>
            <a:r>
              <a:rPr lang="sl-SI" altLang="sl-SI"/>
              <a:t>Oddajna frekvenca</a:t>
            </a:r>
            <a:endParaRPr lang="en-US" altLang="sl-SI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>
            <a:extLst>
              <a:ext uri="{FF2B5EF4-FFF2-40B4-BE49-F238E27FC236}">
                <a16:creationId xmlns:a16="http://schemas.microsoft.com/office/drawing/2014/main" id="{9BC5902C-47D5-4315-A58E-0E9C40BF9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Fizični nivo</a:t>
            </a:r>
            <a:endParaRPr lang="en-US" altLang="sl-SI"/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920B0D75-3900-487A-B3DB-E276FD0B2BF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28775"/>
            <a:ext cx="8569325" cy="2663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/>
              <a:t>ASI (Asynchronous Serial Interface)</a:t>
            </a:r>
          </a:p>
          <a:p>
            <a:pPr lvl="1">
              <a:lnSpc>
                <a:spcPct val="90000"/>
              </a:lnSpc>
            </a:pPr>
            <a:r>
              <a:rPr lang="sl-SI" altLang="sl-SI" sz="2000"/>
              <a:t>Koaksialen kabel (75 ohm)</a:t>
            </a:r>
          </a:p>
          <a:p>
            <a:pPr lvl="1">
              <a:lnSpc>
                <a:spcPct val="90000"/>
              </a:lnSpc>
            </a:pPr>
            <a:r>
              <a:rPr lang="sl-SI" altLang="sl-SI" sz="2000"/>
              <a:t>270 Mbit/s</a:t>
            </a:r>
          </a:p>
          <a:p>
            <a:pPr lvl="1">
              <a:lnSpc>
                <a:spcPct val="90000"/>
              </a:lnSpc>
            </a:pPr>
            <a:r>
              <a:rPr lang="sl-SI" altLang="sl-SI" sz="2000"/>
              <a:t>8/10 bit simboli</a:t>
            </a:r>
          </a:p>
          <a:p>
            <a:pPr lvl="1">
              <a:lnSpc>
                <a:spcPct val="90000"/>
              </a:lnSpc>
            </a:pPr>
            <a:r>
              <a:rPr lang="sl-SI" altLang="sl-SI" sz="2000"/>
              <a:t>27 Mb/s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ASI format</a:t>
            </a:r>
          </a:p>
          <a:p>
            <a:pPr lvl="1">
              <a:lnSpc>
                <a:spcPct val="90000"/>
              </a:lnSpc>
            </a:pPr>
            <a:r>
              <a:rPr lang="sl-SI" altLang="sl-SI" sz="2000"/>
              <a:t>Paketna dolžina 188 ali 204 zloge</a:t>
            </a:r>
            <a:endParaRPr lang="en-US" altLang="sl-SI" sz="2000"/>
          </a:p>
        </p:txBody>
      </p:sp>
      <p:pic>
        <p:nvPicPr>
          <p:cNvPr id="323588" name="Picture 4" descr="inter-packet">
            <a:extLst>
              <a:ext uri="{FF2B5EF4-FFF2-40B4-BE49-F238E27FC236}">
                <a16:creationId xmlns:a16="http://schemas.microsoft.com/office/drawing/2014/main" id="{6CF13EF7-927C-4D0A-86A6-CC34B0407A6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221163"/>
            <a:ext cx="8353425" cy="214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>
            <a:extLst>
              <a:ext uri="{FF2B5EF4-FFF2-40B4-BE49-F238E27FC236}">
                <a16:creationId xmlns:a16="http://schemas.microsoft.com/office/drawing/2014/main" id="{8278697A-B202-4FF1-A0F1-79EB877B7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Aktualno stanje po Evropi</a:t>
            </a:r>
          </a:p>
        </p:txBody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1C455AFE-AAE6-40AC-BE84-9A105F653F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1800"/>
              <a:t>Švedska</a:t>
            </a:r>
          </a:p>
          <a:p>
            <a:pPr lvl="1">
              <a:lnSpc>
                <a:spcPct val="80000"/>
              </a:lnSpc>
            </a:pPr>
            <a:r>
              <a:rPr lang="sl-SI" altLang="sl-SI" sz="1600"/>
              <a:t>Pokritost: več kot 90%</a:t>
            </a:r>
          </a:p>
          <a:p>
            <a:pPr lvl="1">
              <a:lnSpc>
                <a:spcPct val="80000"/>
              </a:lnSpc>
            </a:pPr>
            <a:r>
              <a:rPr lang="sl-SI" altLang="sl-SI" sz="1600"/>
              <a:t>Vsebina: 31 programov na bazi naročnine</a:t>
            </a:r>
          </a:p>
          <a:p>
            <a:pPr lvl="1">
              <a:lnSpc>
                <a:spcPct val="80000"/>
              </a:lnSpc>
            </a:pPr>
            <a:r>
              <a:rPr lang="sl-SI" altLang="sl-SI" sz="1600"/>
              <a:t>Število uporabnikov: </a:t>
            </a:r>
          </a:p>
          <a:p>
            <a:pPr lvl="1">
              <a:lnSpc>
                <a:spcPct val="80000"/>
              </a:lnSpc>
            </a:pPr>
            <a:r>
              <a:rPr lang="sl-SI" altLang="sl-SI" sz="1600"/>
              <a:t>Popolni preklop: 2008 (zakonsko določeno)</a:t>
            </a:r>
          </a:p>
          <a:p>
            <a:pPr>
              <a:lnSpc>
                <a:spcPct val="80000"/>
              </a:lnSpc>
            </a:pPr>
            <a:r>
              <a:rPr lang="sl-SI" altLang="sl-SI" sz="1800"/>
              <a:t>Finska</a:t>
            </a:r>
          </a:p>
          <a:p>
            <a:pPr lvl="1">
              <a:lnSpc>
                <a:spcPct val="80000"/>
              </a:lnSpc>
            </a:pPr>
            <a:r>
              <a:rPr lang="sl-SI" altLang="sl-SI" sz="1600"/>
              <a:t>Pokritost: več kot 94%</a:t>
            </a:r>
          </a:p>
          <a:p>
            <a:pPr lvl="1">
              <a:lnSpc>
                <a:spcPct val="80000"/>
              </a:lnSpc>
            </a:pPr>
            <a:r>
              <a:rPr lang="sl-SI" altLang="sl-SI" sz="1600"/>
              <a:t>Vsebina: približno 15 programov</a:t>
            </a:r>
          </a:p>
          <a:p>
            <a:pPr lvl="1">
              <a:lnSpc>
                <a:spcPct val="80000"/>
              </a:lnSpc>
            </a:pPr>
            <a:r>
              <a:rPr lang="sl-SI" altLang="sl-SI" sz="1600"/>
              <a:t>Število uporabnikov: približno 15,6 milijona</a:t>
            </a:r>
          </a:p>
          <a:p>
            <a:pPr lvl="1">
              <a:lnSpc>
                <a:spcPct val="80000"/>
              </a:lnSpc>
            </a:pPr>
            <a:r>
              <a:rPr lang="sl-SI" altLang="sl-SI" sz="1600"/>
              <a:t>Popolni preklop: 2007 (zakonsko določeno)</a:t>
            </a:r>
          </a:p>
          <a:p>
            <a:pPr>
              <a:lnSpc>
                <a:spcPct val="80000"/>
              </a:lnSpc>
            </a:pPr>
            <a:r>
              <a:rPr lang="sl-SI" altLang="sl-SI" sz="1800"/>
              <a:t>Francija</a:t>
            </a:r>
          </a:p>
          <a:p>
            <a:pPr lvl="1">
              <a:lnSpc>
                <a:spcPct val="80000"/>
              </a:lnSpc>
            </a:pPr>
            <a:r>
              <a:rPr lang="sl-SI" altLang="sl-SI" sz="1600"/>
              <a:t>Pokritost: več kot 50% do konca leta 2005</a:t>
            </a:r>
          </a:p>
          <a:p>
            <a:pPr lvl="1">
              <a:lnSpc>
                <a:spcPct val="80000"/>
              </a:lnSpc>
            </a:pPr>
            <a:r>
              <a:rPr lang="sl-SI" altLang="sl-SI" sz="1600"/>
              <a:t>Vsebina: približno 14 prostih programov, več kot 50 plačljivih programov na bazi MPEG4</a:t>
            </a:r>
          </a:p>
        </p:txBody>
      </p:sp>
      <p:sp>
        <p:nvSpPr>
          <p:cNvPr id="333829" name="Rectangle 5">
            <a:extLst>
              <a:ext uri="{FF2B5EF4-FFF2-40B4-BE49-F238E27FC236}">
                <a16:creationId xmlns:a16="http://schemas.microsoft.com/office/drawing/2014/main" id="{B370F4DD-62A2-46BF-9221-9578422DDD9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1800"/>
              <a:t>Italija</a:t>
            </a:r>
          </a:p>
          <a:p>
            <a:pPr lvl="1">
              <a:lnSpc>
                <a:spcPct val="80000"/>
              </a:lnSpc>
            </a:pPr>
            <a:r>
              <a:rPr lang="sl-SI" altLang="sl-SI" sz="1600"/>
              <a:t>Pokritost: več kot 70%</a:t>
            </a:r>
          </a:p>
          <a:p>
            <a:pPr lvl="1">
              <a:lnSpc>
                <a:spcPct val="80000"/>
              </a:lnSpc>
            </a:pPr>
            <a:r>
              <a:rPr lang="sl-SI" altLang="sl-SI" sz="1600"/>
              <a:t>Vsebina: 25 prostih programov</a:t>
            </a:r>
          </a:p>
          <a:p>
            <a:pPr lvl="1">
              <a:lnSpc>
                <a:spcPct val="80000"/>
              </a:lnSpc>
            </a:pPr>
            <a:r>
              <a:rPr lang="sl-SI" altLang="sl-SI" sz="1600"/>
              <a:t>Število uporabnikov: približno 1,4 milijona</a:t>
            </a:r>
          </a:p>
          <a:p>
            <a:pPr lvl="1">
              <a:lnSpc>
                <a:spcPct val="80000"/>
              </a:lnSpc>
            </a:pPr>
            <a:r>
              <a:rPr lang="sl-SI" altLang="sl-SI" sz="1600"/>
              <a:t>Popolni preklop: 2006</a:t>
            </a:r>
          </a:p>
          <a:p>
            <a:pPr>
              <a:lnSpc>
                <a:spcPct val="80000"/>
              </a:lnSpc>
            </a:pPr>
            <a:r>
              <a:rPr lang="sl-SI" altLang="sl-SI" sz="1800"/>
              <a:t>Anglija</a:t>
            </a:r>
          </a:p>
          <a:p>
            <a:pPr lvl="1">
              <a:lnSpc>
                <a:spcPct val="80000"/>
              </a:lnSpc>
            </a:pPr>
            <a:r>
              <a:rPr lang="sl-SI" altLang="sl-SI" sz="1600"/>
              <a:t>Pokritost: več kot 70%</a:t>
            </a:r>
          </a:p>
          <a:p>
            <a:pPr lvl="1">
              <a:lnSpc>
                <a:spcPct val="80000"/>
              </a:lnSpc>
            </a:pPr>
            <a:r>
              <a:rPr lang="sl-SI" altLang="sl-SI" sz="1600"/>
              <a:t>Vsebina: 30 prostih programov, 10 plačljivih</a:t>
            </a:r>
          </a:p>
          <a:p>
            <a:pPr lvl="1">
              <a:lnSpc>
                <a:spcPct val="80000"/>
              </a:lnSpc>
            </a:pPr>
            <a:r>
              <a:rPr lang="sl-SI" altLang="sl-SI" sz="1600"/>
              <a:t>Število uporabnikov: približno 5 milijonov</a:t>
            </a:r>
          </a:p>
          <a:p>
            <a:pPr lvl="1">
              <a:lnSpc>
                <a:spcPct val="80000"/>
              </a:lnSpc>
            </a:pPr>
            <a:r>
              <a:rPr lang="sl-SI" altLang="sl-SI" sz="1600"/>
              <a:t>Popolni preklop: 2012</a:t>
            </a:r>
          </a:p>
          <a:p>
            <a:pPr>
              <a:lnSpc>
                <a:spcPct val="80000"/>
              </a:lnSpc>
            </a:pPr>
            <a:r>
              <a:rPr lang="sl-SI" altLang="sl-SI" sz="1800"/>
              <a:t>Nemčija</a:t>
            </a:r>
          </a:p>
          <a:p>
            <a:pPr lvl="1">
              <a:lnSpc>
                <a:spcPct val="80000"/>
              </a:lnSpc>
            </a:pPr>
            <a:r>
              <a:rPr lang="sl-SI" altLang="sl-SI" sz="1600"/>
              <a:t>Pokritost: več kot 60% do konca leta 2005</a:t>
            </a:r>
          </a:p>
          <a:p>
            <a:pPr lvl="1">
              <a:lnSpc>
                <a:spcPct val="80000"/>
              </a:lnSpc>
            </a:pPr>
            <a:r>
              <a:rPr lang="sl-SI" altLang="sl-SI" sz="1600"/>
              <a:t>Vsebina: približno 24 programov</a:t>
            </a:r>
          </a:p>
          <a:p>
            <a:pPr lvl="1">
              <a:lnSpc>
                <a:spcPct val="80000"/>
              </a:lnSpc>
            </a:pPr>
            <a:r>
              <a:rPr lang="sl-SI" altLang="sl-SI" sz="1600"/>
              <a:t>Število uporabnikov: približno 2 milijona</a:t>
            </a:r>
          </a:p>
          <a:p>
            <a:pPr lvl="1">
              <a:lnSpc>
                <a:spcPct val="80000"/>
              </a:lnSpc>
            </a:pPr>
            <a:r>
              <a:rPr lang="sl-SI" altLang="sl-SI" sz="1600"/>
              <a:t>Popolni preklop: 2010</a:t>
            </a:r>
          </a:p>
        </p:txBody>
      </p:sp>
      <p:sp>
        <p:nvSpPr>
          <p:cNvPr id="333828" name="Rectangle 4">
            <a:extLst>
              <a:ext uri="{FF2B5EF4-FFF2-40B4-BE49-F238E27FC236}">
                <a16:creationId xmlns:a16="http://schemas.microsoft.com/office/drawing/2014/main" id="{61A4AA68-BF35-47A0-88E6-79125E5BA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1773238"/>
            <a:ext cx="439261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00C0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D55E5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D55E5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D55E5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D55E5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D55E5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D55E5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D55E5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D55E5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stran_v_modri">
            <a:extLst>
              <a:ext uri="{FF2B5EF4-FFF2-40B4-BE49-F238E27FC236}">
                <a16:creationId xmlns:a16="http://schemas.microsoft.com/office/drawing/2014/main" id="{7DA9C277-406A-47A5-B4A6-0F42A15AA38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970" name="Rectangle 2">
            <a:extLst>
              <a:ext uri="{FF2B5EF4-FFF2-40B4-BE49-F238E27FC236}">
                <a16:creationId xmlns:a16="http://schemas.microsoft.com/office/drawing/2014/main" id="{0EE41832-27D3-41D8-BC54-EC090E551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056437" cy="1008062"/>
          </a:xfrm>
        </p:spPr>
        <p:txBody>
          <a:bodyPr/>
          <a:lstStyle/>
          <a:p>
            <a:r>
              <a:rPr lang="sl-SI" altLang="sl-SI"/>
              <a:t>Sklep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931A74C2-57ED-4A3A-9FB5-5CEAD9C899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28775"/>
            <a:ext cx="8713788" cy="439261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sl-SI" altLang="sl-SI" sz="1800">
                <a:solidFill>
                  <a:schemeClr val="bg1"/>
                </a:solidFill>
              </a:rPr>
              <a:t>Brezžična omrežja</a:t>
            </a:r>
          </a:p>
          <a:p>
            <a:pPr lvl="1">
              <a:lnSpc>
                <a:spcPct val="80000"/>
              </a:lnSpc>
              <a:buClr>
                <a:schemeClr val="bg1"/>
              </a:buClr>
            </a:pPr>
            <a:r>
              <a:rPr lang="sl-SI" altLang="sl-SI" sz="1600">
                <a:solidFill>
                  <a:schemeClr val="bg1"/>
                </a:solidFill>
              </a:rPr>
              <a:t>Težave zaradi nezrelosti brezžičnih tehnologij, njihove adaptacijske dobe in relativno visoke cene</a:t>
            </a:r>
          </a:p>
          <a:p>
            <a:pPr lvl="1">
              <a:lnSpc>
                <a:spcPct val="80000"/>
              </a:lnSpc>
              <a:buClr>
                <a:schemeClr val="bg1"/>
              </a:buClr>
            </a:pPr>
            <a:r>
              <a:rPr lang="sl-SI" altLang="sl-SI" sz="1600">
                <a:solidFill>
                  <a:schemeClr val="bg1"/>
                </a:solidFill>
              </a:rPr>
              <a:t>Uporaba IP protokola in čim hitrejša pretvorba informacije v IP svet</a:t>
            </a:r>
          </a:p>
          <a:p>
            <a:pPr lvl="1">
              <a:lnSpc>
                <a:spcPct val="80000"/>
              </a:lnSpc>
              <a:buClr>
                <a:schemeClr val="bg1"/>
              </a:buClr>
            </a:pPr>
            <a:r>
              <a:rPr lang="sl-SI" altLang="sl-SI" sz="1600">
                <a:solidFill>
                  <a:schemeClr val="bg1"/>
                </a:solidFill>
              </a:rPr>
              <a:t>Zagotavljanje kvalitete storitev (QoS)</a:t>
            </a:r>
          </a:p>
          <a:p>
            <a:pPr lvl="1">
              <a:lnSpc>
                <a:spcPct val="80000"/>
              </a:lnSpc>
              <a:buClr>
                <a:schemeClr val="bg1"/>
              </a:buClr>
            </a:pPr>
            <a:r>
              <a:rPr lang="sl-SI" altLang="sl-SI" sz="1600">
                <a:solidFill>
                  <a:schemeClr val="bg1"/>
                </a:solidFill>
              </a:rPr>
              <a:t>Izbira primerne brezžične ali žične omrežne tehnologije za podatkovni prenos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sl-SI" altLang="sl-SI" sz="1800">
                <a:solidFill>
                  <a:schemeClr val="bg1"/>
                </a:solidFill>
              </a:rPr>
              <a:t>Uvajanje prizemeljske televizije</a:t>
            </a:r>
          </a:p>
          <a:p>
            <a:pPr lvl="1">
              <a:lnSpc>
                <a:spcPct val="80000"/>
              </a:lnSpc>
              <a:buClr>
                <a:schemeClr val="bg1"/>
              </a:buClr>
            </a:pPr>
            <a:r>
              <a:rPr lang="sl-SI" altLang="sl-SI" sz="1600">
                <a:solidFill>
                  <a:schemeClr val="bg1"/>
                </a:solidFill>
              </a:rPr>
              <a:t>varčevanje s frekvenčnim prostorom</a:t>
            </a:r>
          </a:p>
          <a:p>
            <a:pPr lvl="1">
              <a:lnSpc>
                <a:spcPct val="80000"/>
              </a:lnSpc>
              <a:buClr>
                <a:schemeClr val="bg1"/>
              </a:buClr>
            </a:pPr>
            <a:r>
              <a:rPr lang="sl-SI" altLang="sl-SI" sz="1600">
                <a:solidFill>
                  <a:schemeClr val="bg1"/>
                </a:solidFill>
              </a:rPr>
              <a:t>kvaliteta sprejema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sl-SI" altLang="sl-SI" sz="1800">
                <a:solidFill>
                  <a:schemeClr val="bg1"/>
                </a:solidFill>
              </a:rPr>
              <a:t>SFN in MFN infrastruktura</a:t>
            </a:r>
          </a:p>
          <a:p>
            <a:pPr lvl="1">
              <a:lnSpc>
                <a:spcPct val="80000"/>
              </a:lnSpc>
              <a:buClr>
                <a:schemeClr val="bg1"/>
              </a:buClr>
            </a:pPr>
            <a:r>
              <a:rPr lang="sl-SI" altLang="sl-SI" sz="1600">
                <a:solidFill>
                  <a:schemeClr val="bg1"/>
                </a:solidFill>
              </a:rPr>
              <a:t>izničevanje odmevov, izgradnja multipleksov, sinhronizacija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sl-SI" altLang="sl-SI" sz="1800">
                <a:solidFill>
                  <a:schemeClr val="bg1"/>
                </a:solidFill>
              </a:rPr>
              <a:t>Stanje po Evropi</a:t>
            </a:r>
          </a:p>
          <a:p>
            <a:pPr lvl="1">
              <a:lnSpc>
                <a:spcPct val="80000"/>
              </a:lnSpc>
              <a:buClr>
                <a:schemeClr val="bg1"/>
              </a:buClr>
            </a:pPr>
            <a:r>
              <a:rPr lang="sl-SI" altLang="sl-SI" sz="1600">
                <a:solidFill>
                  <a:schemeClr val="bg1"/>
                </a:solidFill>
              </a:rPr>
              <a:t>Slovenija zaostaja za drugimi evropskimi deželami</a:t>
            </a:r>
          </a:p>
          <a:p>
            <a:pPr lvl="2">
              <a:lnSpc>
                <a:spcPct val="80000"/>
              </a:lnSpc>
              <a:buClr>
                <a:schemeClr val="bg1"/>
              </a:buClr>
            </a:pPr>
            <a:r>
              <a:rPr lang="sl-SI" altLang="sl-SI" sz="1600">
                <a:solidFill>
                  <a:schemeClr val="bg1"/>
                </a:solidFill>
              </a:rPr>
              <a:t>Težave s financiranjem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sl-SI" altLang="sl-SI" sz="1800">
                <a:solidFill>
                  <a:schemeClr val="bg1"/>
                </a:solidFill>
              </a:rPr>
              <a:t>SDR – tehnologija prihodnosti</a:t>
            </a:r>
          </a:p>
          <a:p>
            <a:pPr lvl="1">
              <a:lnSpc>
                <a:spcPct val="80000"/>
              </a:lnSpc>
              <a:buClr>
                <a:schemeClr val="bg1"/>
              </a:buClr>
            </a:pPr>
            <a:r>
              <a:rPr lang="sl-SI" altLang="sl-SI" sz="1600">
                <a:solidFill>
                  <a:schemeClr val="bg1"/>
                </a:solidFill>
              </a:rPr>
              <a:t>Digitalizacija celotnega postopka – neposredno generiranje RF signala</a:t>
            </a:r>
          </a:p>
          <a:p>
            <a:pPr lvl="1">
              <a:lnSpc>
                <a:spcPct val="80000"/>
              </a:lnSpc>
              <a:buClr>
                <a:schemeClr val="bg1"/>
              </a:buClr>
            </a:pPr>
            <a:r>
              <a:rPr lang="sl-SI" altLang="sl-SI" sz="1600">
                <a:solidFill>
                  <a:schemeClr val="bg1"/>
                </a:solidFill>
              </a:rPr>
              <a:t>Hitro prilagajanje novim standardom in načinom modulacije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endParaRPr lang="sl-SI" altLang="sl-SI" sz="18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>
                <a:schemeClr val="bg1"/>
              </a:buClr>
            </a:pPr>
            <a:endParaRPr lang="sl-SI" altLang="sl-SI" sz="18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>
                <a:schemeClr val="bg1"/>
              </a:buClr>
            </a:pPr>
            <a:endParaRPr lang="sl-SI" altLang="sl-SI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3C2C11EF-6BB6-452D-995A-308005373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Digitalna televizija</a:t>
            </a:r>
          </a:p>
        </p:txBody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6D236E51-83EE-4921-9B4F-A6AA99E78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Kratek pregled brezžičnih tehnologij</a:t>
            </a:r>
          </a:p>
          <a:p>
            <a:r>
              <a:rPr lang="sl-SI" altLang="sl-SI"/>
              <a:t>Digitalna televizija</a:t>
            </a:r>
          </a:p>
          <a:p>
            <a:pPr lvl="1"/>
            <a:r>
              <a:rPr lang="sl-SI" altLang="sl-SI"/>
              <a:t>DVB tehnologije</a:t>
            </a:r>
          </a:p>
          <a:p>
            <a:pPr lvl="1"/>
            <a:r>
              <a:rPr lang="sl-SI" altLang="sl-SI"/>
              <a:t>Vsebina do uporabnika</a:t>
            </a:r>
          </a:p>
          <a:p>
            <a:pPr lvl="1"/>
            <a:r>
              <a:rPr lang="sl-SI" altLang="sl-SI"/>
              <a:t>SFN in MFN omrežja</a:t>
            </a:r>
          </a:p>
          <a:p>
            <a:pPr lvl="1"/>
            <a:r>
              <a:rPr lang="sl-SI" altLang="sl-SI"/>
              <a:t>Modulacija in OFDM</a:t>
            </a:r>
          </a:p>
          <a:p>
            <a:pPr lvl="1"/>
            <a:r>
              <a:rPr lang="sl-SI" altLang="sl-SI"/>
              <a:t>Oddajni in modulacijski parametri</a:t>
            </a:r>
          </a:p>
          <a:p>
            <a:pPr lvl="1"/>
            <a:r>
              <a:rPr lang="sl-SI" altLang="sl-SI"/>
              <a:t>Fizični nivo</a:t>
            </a:r>
          </a:p>
          <a:p>
            <a:pPr lvl="1"/>
            <a:r>
              <a:rPr lang="sl-SI" altLang="sl-SI"/>
              <a:t>Prihajajoči trendi</a:t>
            </a:r>
          </a:p>
          <a:p>
            <a:pPr lvl="1"/>
            <a:endParaRPr lang="sl-SI" altLang="sl-SI"/>
          </a:p>
          <a:p>
            <a:pPr lvl="1"/>
            <a:endParaRPr lang="sl-SI" alt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5321A21F-5303-4E33-AD77-0F0F9D8E2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Brezžična omrežja</a:t>
            </a:r>
          </a:p>
        </p:txBody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FEC9695F-55C5-4FCF-A734-E93072C59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/>
              <a:t>Razvoj v smeri paketne infrastrukture</a:t>
            </a:r>
          </a:p>
          <a:p>
            <a:pPr lvl="1">
              <a:lnSpc>
                <a:spcPct val="90000"/>
              </a:lnSpc>
            </a:pPr>
            <a:r>
              <a:rPr lang="sl-SI" altLang="sl-SI"/>
              <a:t>internetni protokol IP</a:t>
            </a:r>
          </a:p>
          <a:p>
            <a:pPr lvl="1">
              <a:lnSpc>
                <a:spcPct val="90000"/>
              </a:lnSpc>
            </a:pPr>
            <a:r>
              <a:rPr lang="sl-SI" altLang="sl-SI"/>
              <a:t>nove funkcionalnosti</a:t>
            </a:r>
          </a:p>
          <a:p>
            <a:pPr>
              <a:lnSpc>
                <a:spcPct val="90000"/>
              </a:lnSpc>
            </a:pPr>
            <a:r>
              <a:rPr lang="sl-SI" altLang="sl-SI"/>
              <a:t>Upravljanje mobilnosti</a:t>
            </a:r>
          </a:p>
          <a:p>
            <a:pPr lvl="1">
              <a:lnSpc>
                <a:spcPct val="90000"/>
              </a:lnSpc>
            </a:pPr>
            <a:r>
              <a:rPr lang="sl-SI" altLang="sl-SI"/>
              <a:t>makro mobilnost</a:t>
            </a:r>
          </a:p>
          <a:p>
            <a:pPr lvl="2">
              <a:lnSpc>
                <a:spcPct val="90000"/>
              </a:lnSpc>
            </a:pPr>
            <a:r>
              <a:rPr lang="sl-SI" altLang="sl-SI"/>
              <a:t>premiki uporabnika med velikimi omrežji</a:t>
            </a:r>
          </a:p>
          <a:p>
            <a:pPr lvl="1">
              <a:lnSpc>
                <a:spcPct val="90000"/>
              </a:lnSpc>
            </a:pPr>
            <a:r>
              <a:rPr lang="sl-SI" altLang="sl-SI"/>
              <a:t>mikro mobilnost</a:t>
            </a:r>
          </a:p>
          <a:p>
            <a:pPr lvl="2">
              <a:lnSpc>
                <a:spcPct val="90000"/>
              </a:lnSpc>
            </a:pPr>
            <a:r>
              <a:rPr lang="sl-SI" altLang="sl-SI"/>
              <a:t>premiki znotraj lokalnega nivoja brezžičnega omrežja</a:t>
            </a:r>
          </a:p>
          <a:p>
            <a:pPr lvl="1">
              <a:lnSpc>
                <a:spcPct val="90000"/>
              </a:lnSpc>
            </a:pPr>
            <a:r>
              <a:rPr lang="sl-SI" altLang="sl-SI"/>
              <a:t>pico mobilnost</a:t>
            </a:r>
          </a:p>
          <a:p>
            <a:pPr lvl="2">
              <a:lnSpc>
                <a:spcPct val="90000"/>
              </a:lnSpc>
            </a:pPr>
            <a:r>
              <a:rPr lang="sl-SI" altLang="sl-SI"/>
              <a:t>kratek domet - ad-hoc protokoli (WLAN, Bluetooth)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180AB313-2BFE-4A7E-A49F-B58014612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Digitalna televizija</a:t>
            </a:r>
          </a:p>
        </p:txBody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A79E652B-C8EE-406C-9592-D5092A744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/>
              <a:t>Načini prenosa digitalne televizije - DVB tehnologije</a:t>
            </a:r>
          </a:p>
          <a:p>
            <a:pPr lvl="1">
              <a:lnSpc>
                <a:spcPct val="90000"/>
              </a:lnSpc>
            </a:pPr>
            <a:r>
              <a:rPr lang="sl-SI" altLang="sl-SI" sz="2000"/>
              <a:t>Broadcast</a:t>
            </a:r>
          </a:p>
          <a:p>
            <a:pPr lvl="2">
              <a:lnSpc>
                <a:spcPct val="90000"/>
              </a:lnSpc>
            </a:pPr>
            <a:r>
              <a:rPr lang="sl-SI" altLang="sl-SI" sz="2000"/>
              <a:t>DVB-S (Satelitska)</a:t>
            </a:r>
          </a:p>
          <a:p>
            <a:pPr lvl="2">
              <a:lnSpc>
                <a:spcPct val="90000"/>
              </a:lnSpc>
            </a:pPr>
            <a:r>
              <a:rPr lang="sl-SI" altLang="sl-SI" sz="2000"/>
              <a:t>DVB-C (Kabelska)</a:t>
            </a:r>
          </a:p>
          <a:p>
            <a:pPr lvl="2">
              <a:lnSpc>
                <a:spcPct val="90000"/>
              </a:lnSpc>
            </a:pPr>
            <a:r>
              <a:rPr lang="sl-SI" altLang="sl-SI" sz="2000"/>
              <a:t>DVB-T (Prizemljska)</a:t>
            </a:r>
          </a:p>
          <a:p>
            <a:pPr lvl="2">
              <a:lnSpc>
                <a:spcPct val="90000"/>
              </a:lnSpc>
            </a:pPr>
            <a:r>
              <a:rPr lang="sl-SI" altLang="sl-SI" sz="2000"/>
              <a:t>DVB-H (Mobilna), povraten kanal preko obstoječega omrežja</a:t>
            </a:r>
          </a:p>
          <a:p>
            <a:pPr lvl="1">
              <a:lnSpc>
                <a:spcPct val="90000"/>
              </a:lnSpc>
            </a:pPr>
            <a:r>
              <a:rPr lang="sl-SI" altLang="sl-SI" sz="2000"/>
              <a:t>Streaming</a:t>
            </a:r>
          </a:p>
          <a:p>
            <a:pPr lvl="2">
              <a:lnSpc>
                <a:spcPct val="90000"/>
              </a:lnSpc>
            </a:pPr>
            <a:r>
              <a:rPr lang="sl-SI" altLang="sl-SI" sz="2000"/>
              <a:t>IPTV (Internetna televizija, prav tako uporaba DVB)</a:t>
            </a:r>
          </a:p>
          <a:p>
            <a:pPr lvl="1">
              <a:lnSpc>
                <a:spcPct val="90000"/>
              </a:lnSpc>
            </a:pPr>
            <a:r>
              <a:rPr lang="sl-SI" altLang="sl-SI" sz="2000"/>
              <a:t>Pasovna širina</a:t>
            </a:r>
          </a:p>
          <a:p>
            <a:pPr lvl="2">
              <a:lnSpc>
                <a:spcPct val="90000"/>
              </a:lnSpc>
            </a:pPr>
            <a:r>
              <a:rPr lang="sl-SI" altLang="sl-SI" sz="2000"/>
              <a:t>Broadcast (hkraten prenos podatkov do vseh uporabnikov, ponavadi brez povratnega kanala)</a:t>
            </a:r>
          </a:p>
          <a:p>
            <a:pPr lvl="2">
              <a:lnSpc>
                <a:spcPct val="90000"/>
              </a:lnSpc>
            </a:pPr>
            <a:r>
              <a:rPr lang="sl-SI" altLang="sl-SI" sz="2000"/>
              <a:t>Streaming (prenos podatkov do posameznih uporabnikov, prenosi na zahtevo, časovne zakasnitve)</a:t>
            </a:r>
          </a:p>
          <a:p>
            <a:pPr lvl="1">
              <a:lnSpc>
                <a:spcPct val="90000"/>
              </a:lnSpc>
            </a:pPr>
            <a:r>
              <a:rPr lang="sl-SI" altLang="sl-SI" sz="2000"/>
              <a:t>MPEG TS</a:t>
            </a:r>
          </a:p>
          <a:p>
            <a:pPr lvl="2">
              <a:lnSpc>
                <a:spcPct val="90000"/>
              </a:lnSpc>
            </a:pPr>
            <a:r>
              <a:rPr lang="sl-SI" altLang="sl-SI" sz="2000"/>
              <a:t>MPEG format zapisa medijskih tokov (MPEG2, MPEG4)</a:t>
            </a:r>
          </a:p>
          <a:p>
            <a:pPr lvl="1">
              <a:lnSpc>
                <a:spcPct val="90000"/>
              </a:lnSpc>
            </a:pPr>
            <a:endParaRPr lang="sl-SI" altLang="sl-SI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>
            <a:extLst>
              <a:ext uri="{FF2B5EF4-FFF2-40B4-BE49-F238E27FC236}">
                <a16:creationId xmlns:a16="http://schemas.microsoft.com/office/drawing/2014/main" id="{FF1E9A5E-F548-48E7-98C6-ED3C5E1DB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Vsebina do uporabnika</a:t>
            </a:r>
            <a:endParaRPr lang="en-US" altLang="sl-SI"/>
          </a:p>
        </p:txBody>
      </p:sp>
      <p:pic>
        <p:nvPicPr>
          <p:cNvPr id="317443" name="Picture 3" descr="Izvedba oddajanja RTS-LENT v01">
            <a:extLst>
              <a:ext uri="{FF2B5EF4-FFF2-40B4-BE49-F238E27FC236}">
                <a16:creationId xmlns:a16="http://schemas.microsoft.com/office/drawing/2014/main" id="{43757D7D-A2D8-41E1-BFC6-D119B98EEB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975" y="1628775"/>
            <a:ext cx="7258050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>
            <a:extLst>
              <a:ext uri="{FF2B5EF4-FFF2-40B4-BE49-F238E27FC236}">
                <a16:creationId xmlns:a16="http://schemas.microsoft.com/office/drawing/2014/main" id="{3F35CC07-01CE-4656-AFF5-F71E3541E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7777162" cy="1008063"/>
          </a:xfrm>
        </p:spPr>
        <p:txBody>
          <a:bodyPr/>
          <a:lstStyle/>
          <a:p>
            <a:r>
              <a:rPr lang="sl-SI" altLang="sl-SI" sz="3800"/>
              <a:t>Pot TV programa od produkcije do uporabnika  (TV sprejemnika)</a:t>
            </a:r>
            <a:endParaRPr lang="en-US" altLang="sl-SI" sz="3800"/>
          </a:p>
        </p:txBody>
      </p:sp>
      <p:sp>
        <p:nvSpPr>
          <p:cNvPr id="318467" name="Rectangle 3">
            <a:extLst>
              <a:ext uri="{FF2B5EF4-FFF2-40B4-BE49-F238E27FC236}">
                <a16:creationId xmlns:a16="http://schemas.microsoft.com/office/drawing/2014/main" id="{5043E4F0-5CE3-4A62-8A5A-B343453A35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000"/>
              <a:t>Ustvarjanje vsebine</a:t>
            </a:r>
          </a:p>
          <a:p>
            <a:pPr lvl="1">
              <a:lnSpc>
                <a:spcPct val="80000"/>
              </a:lnSpc>
            </a:pPr>
            <a:r>
              <a:rPr lang="sl-SI" altLang="sl-SI" sz="1800"/>
              <a:t>Televizijski studii</a:t>
            </a:r>
          </a:p>
          <a:p>
            <a:pPr>
              <a:lnSpc>
                <a:spcPct val="80000"/>
              </a:lnSpc>
            </a:pPr>
            <a:r>
              <a:rPr lang="sl-SI" altLang="sl-SI" sz="2000"/>
              <a:t>Kodiranje vsebine</a:t>
            </a:r>
          </a:p>
          <a:p>
            <a:pPr lvl="1">
              <a:lnSpc>
                <a:spcPct val="80000"/>
              </a:lnSpc>
            </a:pPr>
            <a:r>
              <a:rPr lang="sl-SI" altLang="sl-SI" sz="1800"/>
              <a:t>Digitalni video in avdio format (kodek, MPEG1, MPEG2, MPEG4)</a:t>
            </a:r>
          </a:p>
          <a:p>
            <a:pPr lvl="1">
              <a:lnSpc>
                <a:spcPct val="80000"/>
              </a:lnSpc>
            </a:pPr>
            <a:r>
              <a:rPr lang="sl-SI" altLang="sl-SI" sz="1800"/>
              <a:t>Transportni video format (MPEG-TS)</a:t>
            </a:r>
          </a:p>
          <a:p>
            <a:pPr lvl="1">
              <a:lnSpc>
                <a:spcPct val="80000"/>
              </a:lnSpc>
            </a:pPr>
            <a:r>
              <a:rPr lang="sl-SI" altLang="sl-SI" sz="1800"/>
              <a:t>Vključevanje tabel (programska shema)</a:t>
            </a:r>
          </a:p>
          <a:p>
            <a:pPr lvl="1">
              <a:lnSpc>
                <a:spcPct val="80000"/>
              </a:lnSpc>
            </a:pPr>
            <a:r>
              <a:rPr lang="sl-SI" altLang="sl-SI" sz="1800"/>
              <a:t>Fizični nivo – ASI</a:t>
            </a:r>
          </a:p>
          <a:p>
            <a:pPr>
              <a:lnSpc>
                <a:spcPct val="80000"/>
              </a:lnSpc>
            </a:pPr>
            <a:r>
              <a:rPr lang="sl-SI" altLang="sl-SI" sz="2000"/>
              <a:t>Multipleksiranje</a:t>
            </a:r>
          </a:p>
          <a:p>
            <a:pPr lvl="1">
              <a:lnSpc>
                <a:spcPct val="80000"/>
              </a:lnSpc>
            </a:pPr>
            <a:r>
              <a:rPr lang="sl-SI" altLang="sl-SI" sz="1800"/>
              <a:t>Združevanje programov</a:t>
            </a:r>
          </a:p>
          <a:p>
            <a:pPr>
              <a:lnSpc>
                <a:spcPct val="80000"/>
              </a:lnSpc>
            </a:pPr>
            <a:r>
              <a:rPr lang="sl-SI" altLang="sl-SI" sz="2000"/>
              <a:t>Oddajanje</a:t>
            </a:r>
          </a:p>
          <a:p>
            <a:pPr lvl="1">
              <a:lnSpc>
                <a:spcPct val="80000"/>
              </a:lnSpc>
            </a:pPr>
            <a:r>
              <a:rPr lang="sl-SI" altLang="sl-SI" sz="1800"/>
              <a:t>COFDM</a:t>
            </a:r>
          </a:p>
          <a:p>
            <a:pPr lvl="1">
              <a:lnSpc>
                <a:spcPct val="80000"/>
              </a:lnSpc>
            </a:pPr>
            <a:r>
              <a:rPr lang="sl-SI" altLang="sl-SI" sz="1800"/>
              <a:t>Modulacija fizičnega nivoja</a:t>
            </a:r>
          </a:p>
          <a:p>
            <a:pPr lvl="2">
              <a:lnSpc>
                <a:spcPct val="80000"/>
              </a:lnSpc>
            </a:pPr>
            <a:r>
              <a:rPr lang="sl-SI" altLang="sl-SI" sz="1700"/>
              <a:t>Modulacijska shema (pasovna širina)</a:t>
            </a:r>
          </a:p>
          <a:p>
            <a:pPr>
              <a:lnSpc>
                <a:spcPct val="80000"/>
              </a:lnSpc>
            </a:pPr>
            <a:r>
              <a:rPr lang="sl-SI" altLang="sl-SI" sz="2000"/>
              <a:t>Sprejemanje</a:t>
            </a:r>
          </a:p>
          <a:p>
            <a:pPr lvl="1">
              <a:lnSpc>
                <a:spcPct val="80000"/>
              </a:lnSpc>
            </a:pPr>
            <a:r>
              <a:rPr lang="sl-SI" altLang="sl-SI" sz="1800"/>
              <a:t>Demodulacija fizičnega nivoja</a:t>
            </a:r>
          </a:p>
          <a:p>
            <a:pPr lvl="1">
              <a:lnSpc>
                <a:spcPct val="80000"/>
              </a:lnSpc>
            </a:pPr>
            <a:r>
              <a:rPr lang="sl-SI" altLang="sl-SI" sz="1800"/>
              <a:t>Dekodiranje transportnega nivoja</a:t>
            </a:r>
          </a:p>
          <a:p>
            <a:pPr lvl="1">
              <a:lnSpc>
                <a:spcPct val="80000"/>
              </a:lnSpc>
            </a:pPr>
            <a:r>
              <a:rPr lang="sl-SI" altLang="sl-SI" sz="1800"/>
              <a:t>Dekodiranje video in avdio vsebine</a:t>
            </a:r>
          </a:p>
          <a:p>
            <a:pPr lvl="1">
              <a:lnSpc>
                <a:spcPct val="80000"/>
              </a:lnSpc>
            </a:pPr>
            <a:endParaRPr lang="en-US" altLang="sl-SI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>
            <a:extLst>
              <a:ext uri="{FF2B5EF4-FFF2-40B4-BE49-F238E27FC236}">
                <a16:creationId xmlns:a16="http://schemas.microsoft.com/office/drawing/2014/main" id="{1C260D12-D2EB-4BDA-9B93-52860C189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800"/>
              <a:t>Primerjava MPEG2 / MPEG4 kompresiranja  video signala</a:t>
            </a:r>
            <a:endParaRPr lang="en-US" altLang="sl-SI" sz="3800"/>
          </a:p>
        </p:txBody>
      </p:sp>
      <p:pic>
        <p:nvPicPr>
          <p:cNvPr id="319491" name="Picture 3">
            <a:extLst>
              <a:ext uri="{FF2B5EF4-FFF2-40B4-BE49-F238E27FC236}">
                <a16:creationId xmlns:a16="http://schemas.microsoft.com/office/drawing/2014/main" id="{EC25C641-88D1-4E88-A2ED-A926AAEF25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475" y="1628775"/>
            <a:ext cx="8177213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>
            <a:extLst>
              <a:ext uri="{FF2B5EF4-FFF2-40B4-BE49-F238E27FC236}">
                <a16:creationId xmlns:a16="http://schemas.microsoft.com/office/drawing/2014/main" id="{73DD3F7E-EFD0-4701-9133-C4C3CCB30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MPEG2 / MPEG4</a:t>
            </a:r>
            <a:endParaRPr lang="en-US" altLang="sl-SI"/>
          </a:p>
        </p:txBody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CEA25DA8-2DDA-4EAB-BF64-033B367ED46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28775"/>
            <a:ext cx="6264275" cy="5040313"/>
          </a:xfrm>
        </p:spPr>
        <p:txBody>
          <a:bodyPr/>
          <a:lstStyle/>
          <a:p>
            <a:r>
              <a:rPr lang="sl-SI" altLang="sl-SI" sz="2800"/>
              <a:t>Original – nekompresirana slika</a:t>
            </a:r>
            <a:endParaRPr lang="en-US" altLang="sl-SI" sz="2800"/>
          </a:p>
        </p:txBody>
      </p:sp>
      <p:pic>
        <p:nvPicPr>
          <p:cNvPr id="320516" name="Picture 4" descr="bscap000">
            <a:extLst>
              <a:ext uri="{FF2B5EF4-FFF2-40B4-BE49-F238E27FC236}">
                <a16:creationId xmlns:a16="http://schemas.microsoft.com/office/drawing/2014/main" id="{B4AB2002-CFAE-4094-B171-DFA3B19CA09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306638"/>
            <a:ext cx="7632700" cy="4291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CB439483-D7F0-4D18-A210-82A4D9F44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MPEG2 / MPEG4</a:t>
            </a:r>
            <a:endParaRPr lang="en-US" altLang="sl-SI"/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AD880F6B-F97F-48F0-A028-8E630C07AE0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28775"/>
            <a:ext cx="8496300" cy="5040313"/>
          </a:xfrm>
        </p:spPr>
        <p:txBody>
          <a:bodyPr/>
          <a:lstStyle/>
          <a:p>
            <a:r>
              <a:rPr lang="sl-SI" altLang="sl-SI" sz="2800"/>
              <a:t>Slika po </a:t>
            </a:r>
            <a:r>
              <a:rPr lang="sl-SI" altLang="sl-SI" sz="2800" b="1"/>
              <a:t>MPEG-2 1Mbit/s</a:t>
            </a:r>
            <a:r>
              <a:rPr lang="sl-SI" altLang="sl-SI" sz="2800"/>
              <a:t> kompresiji</a:t>
            </a:r>
            <a:endParaRPr lang="en-US" altLang="sl-SI" sz="2800"/>
          </a:p>
        </p:txBody>
      </p:sp>
      <p:pic>
        <p:nvPicPr>
          <p:cNvPr id="321540" name="Picture 4" descr="Robotica_1080DVD_NTSC_1Mbit">
            <a:extLst>
              <a:ext uri="{FF2B5EF4-FFF2-40B4-BE49-F238E27FC236}">
                <a16:creationId xmlns:a16="http://schemas.microsoft.com/office/drawing/2014/main" id="{23F82A55-2DAC-460E-B7F5-E0F9F69651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314575"/>
            <a:ext cx="7705725" cy="4283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nova">
  <a:themeElements>
    <a:clrScheme name="osnov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sno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snov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nov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nov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nov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nov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nov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nov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črt po meri">
  <a:themeElements>
    <a:clrScheme name="Načrt po mer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črt po me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Načrt po mer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črt po mer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črt po mer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črt po mer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črt po mer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črt po mer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črt po mer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črt po mer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črt po mer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črt po mer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črt po mer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črt po mer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osnova</Template>
  <TotalTime>0</TotalTime>
  <Words>736</Words>
  <Application>Microsoft Office PowerPoint</Application>
  <PresentationFormat>On-screen Show (4:3)</PresentationFormat>
  <Paragraphs>153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Wingdings</vt:lpstr>
      <vt:lpstr>osnova</vt:lpstr>
      <vt:lpstr>Načrt po meri</vt:lpstr>
      <vt:lpstr>PowerPoint Presentation</vt:lpstr>
      <vt:lpstr>Digitalna televizija</vt:lpstr>
      <vt:lpstr>Brezžična omrežja</vt:lpstr>
      <vt:lpstr>Digitalna televizija</vt:lpstr>
      <vt:lpstr>Vsebina do uporabnika</vt:lpstr>
      <vt:lpstr>Pot TV programa od produkcije do uporabnika  (TV sprejemnika)</vt:lpstr>
      <vt:lpstr>Primerjava MPEG2 / MPEG4 kompresiranja  video signala</vt:lpstr>
      <vt:lpstr>MPEG2 / MPEG4</vt:lpstr>
      <vt:lpstr>MPEG2 / MPEG4</vt:lpstr>
      <vt:lpstr>MPEG2 / MPEG4</vt:lpstr>
      <vt:lpstr>SFN in MFN omrežja</vt:lpstr>
      <vt:lpstr>Izničevanje odmeva</vt:lpstr>
      <vt:lpstr>Modulacija in OFDM  (Freqency Division Multiplex)</vt:lpstr>
      <vt:lpstr>Modulacija in OFDM</vt:lpstr>
      <vt:lpstr>Modulacija in OFDM</vt:lpstr>
      <vt:lpstr>Oddajni parametri</vt:lpstr>
      <vt:lpstr>Fizični nivo</vt:lpstr>
      <vt:lpstr>Aktualno stanje po Evropi</vt:lpstr>
      <vt:lpstr>Sklep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2019-05-30T09:38:38Z</dcterms:created>
  <dcterms:modified xsi:type="dcterms:W3CDTF">2019-05-30T09:38:39Z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