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0" r:id="rId20"/>
    <p:sldId id="271" r:id="rId21"/>
  </p:sldIdLst>
  <p:sldSz cx="9144000" cy="6858000" type="screen4x3"/>
  <p:notesSz cx="6858000" cy="9144000"/>
  <p:defaultTextStyle>
    <a:defPPr>
      <a:defRPr lang="sl-SI"/>
    </a:defPPr>
    <a:lvl1pPr algn="l" rtl="0" fontAlgn="base">
      <a:spcBef>
        <a:spcPct val="0"/>
      </a:spcBef>
      <a:spcAft>
        <a:spcPct val="0"/>
      </a:spcAft>
      <a:defRPr sz="2000"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sz="2000"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sz="2000"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sz="2000"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sz="2000" kern="1200">
        <a:solidFill>
          <a:schemeClr val="tx1"/>
        </a:solidFill>
        <a:latin typeface="Garamond" panose="02020404030301010803" pitchFamily="18" charset="0"/>
        <a:ea typeface="+mn-ea"/>
        <a:cs typeface="+mn-cs"/>
      </a:defRPr>
    </a:lvl5pPr>
    <a:lvl6pPr marL="2286000" algn="l" defTabSz="914400" rtl="0" eaLnBrk="1" latinLnBrk="0" hangingPunct="1">
      <a:defRPr sz="2000" kern="1200">
        <a:solidFill>
          <a:schemeClr val="tx1"/>
        </a:solidFill>
        <a:latin typeface="Garamond" panose="02020404030301010803" pitchFamily="18" charset="0"/>
        <a:ea typeface="+mn-ea"/>
        <a:cs typeface="+mn-cs"/>
      </a:defRPr>
    </a:lvl6pPr>
    <a:lvl7pPr marL="2743200" algn="l" defTabSz="914400" rtl="0" eaLnBrk="1" latinLnBrk="0" hangingPunct="1">
      <a:defRPr sz="2000" kern="1200">
        <a:solidFill>
          <a:schemeClr val="tx1"/>
        </a:solidFill>
        <a:latin typeface="Garamond" panose="02020404030301010803" pitchFamily="18" charset="0"/>
        <a:ea typeface="+mn-ea"/>
        <a:cs typeface="+mn-cs"/>
      </a:defRPr>
    </a:lvl7pPr>
    <a:lvl8pPr marL="3200400" algn="l" defTabSz="914400" rtl="0" eaLnBrk="1" latinLnBrk="0" hangingPunct="1">
      <a:defRPr sz="2000" kern="1200">
        <a:solidFill>
          <a:schemeClr val="tx1"/>
        </a:solidFill>
        <a:latin typeface="Garamond" panose="02020404030301010803" pitchFamily="18" charset="0"/>
        <a:ea typeface="+mn-ea"/>
        <a:cs typeface="+mn-cs"/>
      </a:defRPr>
    </a:lvl8pPr>
    <a:lvl9pPr marL="3657600" algn="l" defTabSz="914400" rtl="0" eaLnBrk="1" latinLnBrk="0" hangingPunct="1">
      <a:defRPr sz="2000"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705"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794" name="Group 2">
            <a:extLst>
              <a:ext uri="{FF2B5EF4-FFF2-40B4-BE49-F238E27FC236}">
                <a16:creationId xmlns:a16="http://schemas.microsoft.com/office/drawing/2014/main" id="{13BD8F75-FBC3-4986-BCFB-58220B83ECB6}"/>
              </a:ext>
            </a:extLst>
          </p:cNvPr>
          <p:cNvGrpSpPr>
            <a:grpSpLocks/>
          </p:cNvGrpSpPr>
          <p:nvPr/>
        </p:nvGrpSpPr>
        <p:grpSpPr bwMode="auto">
          <a:xfrm>
            <a:off x="0" y="0"/>
            <a:ext cx="9140825" cy="6850063"/>
            <a:chOff x="0" y="0"/>
            <a:chExt cx="5758" cy="4315"/>
          </a:xfrm>
        </p:grpSpPr>
        <p:grpSp>
          <p:nvGrpSpPr>
            <p:cNvPr id="33795" name="Group 3">
              <a:extLst>
                <a:ext uri="{FF2B5EF4-FFF2-40B4-BE49-F238E27FC236}">
                  <a16:creationId xmlns:a16="http://schemas.microsoft.com/office/drawing/2014/main" id="{07ED3028-170D-479A-9250-EC1B68CE23E5}"/>
                </a:ext>
              </a:extLst>
            </p:cNvPr>
            <p:cNvGrpSpPr>
              <a:grpSpLocks/>
            </p:cNvGrpSpPr>
            <p:nvPr userDrawn="1"/>
          </p:nvGrpSpPr>
          <p:grpSpPr bwMode="auto">
            <a:xfrm>
              <a:off x="1728" y="2230"/>
              <a:ext cx="4027" cy="2085"/>
              <a:chOff x="1728" y="2230"/>
              <a:chExt cx="4027" cy="2085"/>
            </a:xfrm>
          </p:grpSpPr>
          <p:sp>
            <p:nvSpPr>
              <p:cNvPr id="33796" name="Freeform 4">
                <a:extLst>
                  <a:ext uri="{FF2B5EF4-FFF2-40B4-BE49-F238E27FC236}">
                    <a16:creationId xmlns:a16="http://schemas.microsoft.com/office/drawing/2014/main" id="{5395A678-5A79-4F42-BB6D-4DD7E0B07B5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797" name="Freeform 5">
                <a:extLst>
                  <a:ext uri="{FF2B5EF4-FFF2-40B4-BE49-F238E27FC236}">
                    <a16:creationId xmlns:a16="http://schemas.microsoft.com/office/drawing/2014/main" id="{E502B70D-B580-4B5C-81CF-5D5367EB64C0}"/>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798" name="Freeform 6">
                <a:extLst>
                  <a:ext uri="{FF2B5EF4-FFF2-40B4-BE49-F238E27FC236}">
                    <a16:creationId xmlns:a16="http://schemas.microsoft.com/office/drawing/2014/main" id="{30E13A9F-0000-4762-B895-FEF36F62E265}"/>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799" name="Freeform 7">
                <a:extLst>
                  <a:ext uri="{FF2B5EF4-FFF2-40B4-BE49-F238E27FC236}">
                    <a16:creationId xmlns:a16="http://schemas.microsoft.com/office/drawing/2014/main" id="{3FA8E13E-073E-4E5D-95B8-0EBDD9CD9A6B}"/>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0" name="Freeform 8">
                <a:extLst>
                  <a:ext uri="{FF2B5EF4-FFF2-40B4-BE49-F238E27FC236}">
                    <a16:creationId xmlns:a16="http://schemas.microsoft.com/office/drawing/2014/main" id="{8A725389-E57C-4A2F-81AE-16687D8266F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3801" name="Freeform 9">
              <a:extLst>
                <a:ext uri="{FF2B5EF4-FFF2-40B4-BE49-F238E27FC236}">
                  <a16:creationId xmlns:a16="http://schemas.microsoft.com/office/drawing/2014/main" id="{DA19438B-1471-4E74-9B52-5E755FC444A6}"/>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3802" name="Freeform 10">
              <a:extLst>
                <a:ext uri="{FF2B5EF4-FFF2-40B4-BE49-F238E27FC236}">
                  <a16:creationId xmlns:a16="http://schemas.microsoft.com/office/drawing/2014/main" id="{ABE155F7-1DCA-495B-9EC7-651D0324771C}"/>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3803" name="Rectangle 11">
            <a:extLst>
              <a:ext uri="{FF2B5EF4-FFF2-40B4-BE49-F238E27FC236}">
                <a16:creationId xmlns:a16="http://schemas.microsoft.com/office/drawing/2014/main" id="{C4EAEDEC-775B-4043-9C93-DC67260A0801}"/>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sl-SI" altLang="sl-SI" noProof="0"/>
              <a:t>Kliknite, če želite urediti slog naslova matrice</a:t>
            </a:r>
          </a:p>
        </p:txBody>
      </p:sp>
      <p:sp>
        <p:nvSpPr>
          <p:cNvPr id="33804" name="Rectangle 12">
            <a:extLst>
              <a:ext uri="{FF2B5EF4-FFF2-40B4-BE49-F238E27FC236}">
                <a16:creationId xmlns:a16="http://schemas.microsoft.com/office/drawing/2014/main" id="{4A665F60-08A7-4F67-B180-1342657EC1A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33805" name="Rectangle 13">
            <a:extLst>
              <a:ext uri="{FF2B5EF4-FFF2-40B4-BE49-F238E27FC236}">
                <a16:creationId xmlns:a16="http://schemas.microsoft.com/office/drawing/2014/main" id="{3167E1FC-DF1E-467E-B088-6CF6201408B3}"/>
              </a:ext>
            </a:extLst>
          </p:cNvPr>
          <p:cNvSpPr>
            <a:spLocks noGrp="1" noChangeArrowheads="1"/>
          </p:cNvSpPr>
          <p:nvPr>
            <p:ph type="dt" sz="quarter" idx="2"/>
          </p:nvPr>
        </p:nvSpPr>
        <p:spPr>
          <a:xfrm>
            <a:off x="457200" y="6248400"/>
            <a:ext cx="2133600" cy="476250"/>
          </a:xfrm>
        </p:spPr>
        <p:txBody>
          <a:bodyPr/>
          <a:lstStyle>
            <a:lvl1pPr>
              <a:defRPr/>
            </a:lvl1pPr>
          </a:lstStyle>
          <a:p>
            <a:endParaRPr lang="sl-SI" altLang="sl-SI"/>
          </a:p>
        </p:txBody>
      </p:sp>
      <p:sp>
        <p:nvSpPr>
          <p:cNvPr id="33806" name="Rectangle 14">
            <a:extLst>
              <a:ext uri="{FF2B5EF4-FFF2-40B4-BE49-F238E27FC236}">
                <a16:creationId xmlns:a16="http://schemas.microsoft.com/office/drawing/2014/main" id="{C7DEE3AB-BD33-4E18-815A-4A5F565202B8}"/>
              </a:ext>
            </a:extLst>
          </p:cNvPr>
          <p:cNvSpPr>
            <a:spLocks noGrp="1" noChangeArrowheads="1"/>
          </p:cNvSpPr>
          <p:nvPr>
            <p:ph type="ftr" sz="quarter" idx="3"/>
          </p:nvPr>
        </p:nvSpPr>
        <p:spPr>
          <a:xfrm>
            <a:off x="3124200" y="6251575"/>
            <a:ext cx="2895600" cy="476250"/>
          </a:xfrm>
        </p:spPr>
        <p:txBody>
          <a:bodyPr/>
          <a:lstStyle>
            <a:lvl1pPr>
              <a:defRPr/>
            </a:lvl1pPr>
          </a:lstStyle>
          <a:p>
            <a:endParaRPr lang="sl-SI" altLang="sl-SI"/>
          </a:p>
        </p:txBody>
      </p:sp>
      <p:sp>
        <p:nvSpPr>
          <p:cNvPr id="33807" name="Rectangle 15">
            <a:extLst>
              <a:ext uri="{FF2B5EF4-FFF2-40B4-BE49-F238E27FC236}">
                <a16:creationId xmlns:a16="http://schemas.microsoft.com/office/drawing/2014/main" id="{5F64DCB1-25B7-4F8D-AF34-7CBABC3E7247}"/>
              </a:ext>
            </a:extLst>
          </p:cNvPr>
          <p:cNvSpPr>
            <a:spLocks noGrp="1" noChangeArrowheads="1"/>
          </p:cNvSpPr>
          <p:nvPr>
            <p:ph type="sldNum" sz="quarter" idx="4"/>
          </p:nvPr>
        </p:nvSpPr>
        <p:spPr>
          <a:xfrm>
            <a:off x="6553200" y="6254750"/>
            <a:ext cx="2133600" cy="476250"/>
          </a:xfrm>
        </p:spPr>
        <p:txBody>
          <a:bodyPr/>
          <a:lstStyle>
            <a:lvl1pPr>
              <a:defRPr/>
            </a:lvl1pPr>
          </a:lstStyle>
          <a:p>
            <a:fld id="{2884E724-389F-4FD3-9899-A7A88B1BE50C}" type="slidenum">
              <a:rPr lang="sl-SI" altLang="sl-SI"/>
              <a:pPr/>
              <a:t>‹#›</a:t>
            </a:fld>
            <a:endParaRPr lang="sl-SI" altLang="sl-SI"/>
          </a:p>
        </p:txBody>
      </p:sp>
    </p:spTree>
  </p:cSld>
  <p:clrMapOvr>
    <a:masterClrMapping/>
  </p:clrMapOvr>
  <p:transition spd="med" advTm="15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A1E7-8D4F-4A62-B4F8-E316883B22E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EB3975D-C8E2-4454-8F93-6314CDA58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AB276D9-E043-4DFE-A265-71634AA874F8}"/>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D0047C0B-FD39-4CC6-B729-62593E18F6DD}"/>
              </a:ext>
            </a:extLst>
          </p:cNvPr>
          <p:cNvSpPr>
            <a:spLocks noGrp="1"/>
          </p:cNvSpPr>
          <p:nvPr>
            <p:ph type="sldNum" sz="quarter" idx="11"/>
          </p:nvPr>
        </p:nvSpPr>
        <p:spPr/>
        <p:txBody>
          <a:bodyPr/>
          <a:lstStyle>
            <a:lvl1pPr>
              <a:defRPr/>
            </a:lvl1pPr>
          </a:lstStyle>
          <a:p>
            <a:fld id="{CF2C1732-8B56-44F4-9A33-E4309336EECE}" type="slidenum">
              <a:rPr lang="sl-SI" altLang="sl-SI"/>
              <a:pPr/>
              <a:t>‹#›</a:t>
            </a:fld>
            <a:endParaRPr lang="sl-SI" altLang="sl-SI"/>
          </a:p>
        </p:txBody>
      </p:sp>
      <p:sp>
        <p:nvSpPr>
          <p:cNvPr id="6" name="Footer Placeholder 5">
            <a:extLst>
              <a:ext uri="{FF2B5EF4-FFF2-40B4-BE49-F238E27FC236}">
                <a16:creationId xmlns:a16="http://schemas.microsoft.com/office/drawing/2014/main" id="{0536C247-2574-4F4A-820D-21AB2D887B24}"/>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587978520"/>
      </p:ext>
    </p:extLst>
  </p:cSld>
  <p:clrMapOvr>
    <a:masterClrMapping/>
  </p:clrMapOvr>
  <p:transition spd="med" advTm="15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3E95DA-F0B1-4453-8C9B-9FE75782B65E}"/>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EB5586F0-2C9D-42C8-8181-372B9A0914F4}"/>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45C35EE-9C58-47DF-8B21-6CDD926629B4}"/>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7B28913-C41D-4A54-B4BC-B39506A84E3E}"/>
              </a:ext>
            </a:extLst>
          </p:cNvPr>
          <p:cNvSpPr>
            <a:spLocks noGrp="1"/>
          </p:cNvSpPr>
          <p:nvPr>
            <p:ph type="sldNum" sz="quarter" idx="11"/>
          </p:nvPr>
        </p:nvSpPr>
        <p:spPr/>
        <p:txBody>
          <a:bodyPr/>
          <a:lstStyle>
            <a:lvl1pPr>
              <a:defRPr/>
            </a:lvl1pPr>
          </a:lstStyle>
          <a:p>
            <a:fld id="{32C0BD52-6743-42D5-80D6-401C7207A662}" type="slidenum">
              <a:rPr lang="sl-SI" altLang="sl-SI"/>
              <a:pPr/>
              <a:t>‹#›</a:t>
            </a:fld>
            <a:endParaRPr lang="sl-SI" altLang="sl-SI"/>
          </a:p>
        </p:txBody>
      </p:sp>
      <p:sp>
        <p:nvSpPr>
          <p:cNvPr id="6" name="Footer Placeholder 5">
            <a:extLst>
              <a:ext uri="{FF2B5EF4-FFF2-40B4-BE49-F238E27FC236}">
                <a16:creationId xmlns:a16="http://schemas.microsoft.com/office/drawing/2014/main" id="{16F9575C-81E2-432A-ADDF-117BDC9C8DAE}"/>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1442995092"/>
      </p:ext>
    </p:extLst>
  </p:cSld>
  <p:clrMapOvr>
    <a:masterClrMapping/>
  </p:clrMapOvr>
  <p:transition spd="med" advTm="15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79824-5090-4386-85F2-79E2336439F6}"/>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10EE24A-24DA-4AC3-BD04-FF99463A2F87}"/>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A51EC3F-5C0B-4D76-A8F2-E7F8F0F68AFD}"/>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7652D16-76BC-4727-BB94-83F968E3EF06}"/>
              </a:ext>
            </a:extLst>
          </p:cNvPr>
          <p:cNvSpPr>
            <a:spLocks noGrp="1"/>
          </p:cNvSpPr>
          <p:nvPr>
            <p:ph type="dt" sz="half" idx="10"/>
          </p:nvPr>
        </p:nvSpPr>
        <p:spPr>
          <a:xfrm>
            <a:off x="457200" y="6251575"/>
            <a:ext cx="2133600" cy="476250"/>
          </a:xfrm>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665BEDD-D276-4C9B-A99A-69E308E57CC5}"/>
              </a:ext>
            </a:extLst>
          </p:cNvPr>
          <p:cNvSpPr>
            <a:spLocks noGrp="1"/>
          </p:cNvSpPr>
          <p:nvPr>
            <p:ph type="sldNum" sz="quarter" idx="11"/>
          </p:nvPr>
        </p:nvSpPr>
        <p:spPr>
          <a:xfrm>
            <a:off x="6553200" y="6248400"/>
            <a:ext cx="2133600" cy="476250"/>
          </a:xfrm>
        </p:spPr>
        <p:txBody>
          <a:bodyPr/>
          <a:lstStyle>
            <a:lvl1pPr>
              <a:defRPr/>
            </a:lvl1pPr>
          </a:lstStyle>
          <a:p>
            <a:fld id="{387D028D-7606-4FAD-B2E7-838715C1D11A}" type="slidenum">
              <a:rPr lang="sl-SI" altLang="sl-SI"/>
              <a:pPr/>
              <a:t>‹#›</a:t>
            </a:fld>
            <a:endParaRPr lang="sl-SI" altLang="sl-SI"/>
          </a:p>
        </p:txBody>
      </p:sp>
      <p:sp>
        <p:nvSpPr>
          <p:cNvPr id="7" name="Footer Placeholder 6">
            <a:extLst>
              <a:ext uri="{FF2B5EF4-FFF2-40B4-BE49-F238E27FC236}">
                <a16:creationId xmlns:a16="http://schemas.microsoft.com/office/drawing/2014/main" id="{2641FA94-6B64-449D-A085-6C39059912DE}"/>
              </a:ext>
            </a:extLst>
          </p:cNvPr>
          <p:cNvSpPr>
            <a:spLocks noGrp="1"/>
          </p:cNvSpPr>
          <p:nvPr>
            <p:ph type="ftr" sz="quarter" idx="12"/>
          </p:nvPr>
        </p:nvSpPr>
        <p:spPr>
          <a:xfrm>
            <a:off x="3124200" y="6248400"/>
            <a:ext cx="2895600" cy="476250"/>
          </a:xfrm>
        </p:spPr>
        <p:txBody>
          <a:bodyPr/>
          <a:lstStyle>
            <a:lvl1pPr>
              <a:defRPr/>
            </a:lvl1pPr>
          </a:lstStyle>
          <a:p>
            <a:endParaRPr lang="sl-SI" altLang="sl-SI"/>
          </a:p>
        </p:txBody>
      </p:sp>
    </p:spTree>
    <p:extLst>
      <p:ext uri="{BB962C8B-B14F-4D97-AF65-F5344CB8AC3E}">
        <p14:creationId xmlns:p14="http://schemas.microsoft.com/office/powerpoint/2010/main" val="772791968"/>
      </p:ext>
    </p:extLst>
  </p:cSld>
  <p:clrMapOvr>
    <a:masterClrMapping/>
  </p:clrMapOvr>
  <p:transition spd="med" advTm="15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DC5AF-015A-4DA7-A812-098F1F3EF9B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8536BAB-3F43-4445-A987-0EA73A9070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DB552DF-EC62-4336-BC34-EA28B6ABFBA7}"/>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6659697-B378-4343-B520-56C854DAF250}"/>
              </a:ext>
            </a:extLst>
          </p:cNvPr>
          <p:cNvSpPr>
            <a:spLocks noGrp="1"/>
          </p:cNvSpPr>
          <p:nvPr>
            <p:ph type="sldNum" sz="quarter" idx="11"/>
          </p:nvPr>
        </p:nvSpPr>
        <p:spPr/>
        <p:txBody>
          <a:bodyPr/>
          <a:lstStyle>
            <a:lvl1pPr>
              <a:defRPr/>
            </a:lvl1pPr>
          </a:lstStyle>
          <a:p>
            <a:fld id="{DE684F8C-5D72-44B8-8F44-B5A11572CD8B}" type="slidenum">
              <a:rPr lang="sl-SI" altLang="sl-SI"/>
              <a:pPr/>
              <a:t>‹#›</a:t>
            </a:fld>
            <a:endParaRPr lang="sl-SI" altLang="sl-SI"/>
          </a:p>
        </p:txBody>
      </p:sp>
      <p:sp>
        <p:nvSpPr>
          <p:cNvPr id="6" name="Footer Placeholder 5">
            <a:extLst>
              <a:ext uri="{FF2B5EF4-FFF2-40B4-BE49-F238E27FC236}">
                <a16:creationId xmlns:a16="http://schemas.microsoft.com/office/drawing/2014/main" id="{946F1274-E696-4E68-8C49-76D4A0C62186}"/>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203820676"/>
      </p:ext>
    </p:extLst>
  </p:cSld>
  <p:clrMapOvr>
    <a:masterClrMapping/>
  </p:clrMapOvr>
  <p:transition spd="med" advTm="1500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E792-0636-4412-B616-85B621F3F35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34C75593-24C6-469E-8252-B06115A264E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67700A4-D154-4AAC-9498-FEEFD5FCC810}"/>
              </a:ext>
            </a:extLst>
          </p:cNvPr>
          <p:cNvSpPr>
            <a:spLocks noGrp="1"/>
          </p:cNvSpPr>
          <p:nvPr>
            <p:ph type="dt" sz="half"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88909C32-D665-4796-AA2D-D22134DD0EC7}"/>
              </a:ext>
            </a:extLst>
          </p:cNvPr>
          <p:cNvSpPr>
            <a:spLocks noGrp="1"/>
          </p:cNvSpPr>
          <p:nvPr>
            <p:ph type="sldNum" sz="quarter" idx="11"/>
          </p:nvPr>
        </p:nvSpPr>
        <p:spPr/>
        <p:txBody>
          <a:bodyPr/>
          <a:lstStyle>
            <a:lvl1pPr>
              <a:defRPr/>
            </a:lvl1pPr>
          </a:lstStyle>
          <a:p>
            <a:fld id="{975E6580-593D-411E-9464-F0198C1DB402}" type="slidenum">
              <a:rPr lang="sl-SI" altLang="sl-SI"/>
              <a:pPr/>
              <a:t>‹#›</a:t>
            </a:fld>
            <a:endParaRPr lang="sl-SI" altLang="sl-SI"/>
          </a:p>
        </p:txBody>
      </p:sp>
      <p:sp>
        <p:nvSpPr>
          <p:cNvPr id="6" name="Footer Placeholder 5">
            <a:extLst>
              <a:ext uri="{FF2B5EF4-FFF2-40B4-BE49-F238E27FC236}">
                <a16:creationId xmlns:a16="http://schemas.microsoft.com/office/drawing/2014/main" id="{47FBA506-F70D-4387-AD97-294E3CA00D43}"/>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515297657"/>
      </p:ext>
    </p:extLst>
  </p:cSld>
  <p:clrMapOvr>
    <a:masterClrMapping/>
  </p:clrMapOvr>
  <p:transition spd="med" advTm="15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296B-D4DE-4966-BBD2-642F23867DA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4F91BDA-9552-4422-9882-4BB0DD89491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F4C5ED2-B79F-4C66-AA1E-ED06BE99AAB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322CA22-3F79-43B6-8B5E-FDC318FC7A1C}"/>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CB3B11B-28FA-43FA-96A2-491DBD3A4C13}"/>
              </a:ext>
            </a:extLst>
          </p:cNvPr>
          <p:cNvSpPr>
            <a:spLocks noGrp="1"/>
          </p:cNvSpPr>
          <p:nvPr>
            <p:ph type="sldNum" sz="quarter" idx="11"/>
          </p:nvPr>
        </p:nvSpPr>
        <p:spPr/>
        <p:txBody>
          <a:bodyPr/>
          <a:lstStyle>
            <a:lvl1pPr>
              <a:defRPr/>
            </a:lvl1pPr>
          </a:lstStyle>
          <a:p>
            <a:fld id="{7B9830EA-646F-4988-91E7-CEF510B9F6A5}" type="slidenum">
              <a:rPr lang="sl-SI" altLang="sl-SI"/>
              <a:pPr/>
              <a:t>‹#›</a:t>
            </a:fld>
            <a:endParaRPr lang="sl-SI" altLang="sl-SI"/>
          </a:p>
        </p:txBody>
      </p:sp>
      <p:sp>
        <p:nvSpPr>
          <p:cNvPr id="7" name="Footer Placeholder 6">
            <a:extLst>
              <a:ext uri="{FF2B5EF4-FFF2-40B4-BE49-F238E27FC236}">
                <a16:creationId xmlns:a16="http://schemas.microsoft.com/office/drawing/2014/main" id="{DE3118D7-8963-46E3-B898-3D25C782AB99}"/>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854104456"/>
      </p:ext>
    </p:extLst>
  </p:cSld>
  <p:clrMapOvr>
    <a:masterClrMapping/>
  </p:clrMapOvr>
  <p:transition spd="med" advTm="15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77FE-2AEB-4FCC-8DD8-281C58B59409}"/>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ED8F949-184F-4E6A-BA9B-A2F08FB76E6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D16CD1-C189-46C2-863E-8B624D9A52B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64A1999-D20E-4691-80F0-379A06563BF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DD9CA8-848F-49AC-B653-2AAA2DDB90D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9A488FB-674B-4B0F-A798-98616795F3B6}"/>
              </a:ext>
            </a:extLst>
          </p:cNvPr>
          <p:cNvSpPr>
            <a:spLocks noGrp="1"/>
          </p:cNvSpPr>
          <p:nvPr>
            <p:ph type="dt" sz="half"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3B4B6636-7089-4CF1-B7C3-2C42479249A9}"/>
              </a:ext>
            </a:extLst>
          </p:cNvPr>
          <p:cNvSpPr>
            <a:spLocks noGrp="1"/>
          </p:cNvSpPr>
          <p:nvPr>
            <p:ph type="sldNum" sz="quarter" idx="11"/>
          </p:nvPr>
        </p:nvSpPr>
        <p:spPr/>
        <p:txBody>
          <a:bodyPr/>
          <a:lstStyle>
            <a:lvl1pPr>
              <a:defRPr/>
            </a:lvl1pPr>
          </a:lstStyle>
          <a:p>
            <a:fld id="{615B2DF1-CC93-46BE-BC05-FBAF19AB7CCA}" type="slidenum">
              <a:rPr lang="sl-SI" altLang="sl-SI"/>
              <a:pPr/>
              <a:t>‹#›</a:t>
            </a:fld>
            <a:endParaRPr lang="sl-SI" altLang="sl-SI"/>
          </a:p>
        </p:txBody>
      </p:sp>
      <p:sp>
        <p:nvSpPr>
          <p:cNvPr id="9" name="Footer Placeholder 8">
            <a:extLst>
              <a:ext uri="{FF2B5EF4-FFF2-40B4-BE49-F238E27FC236}">
                <a16:creationId xmlns:a16="http://schemas.microsoft.com/office/drawing/2014/main" id="{AB192D3B-2F31-474F-B4F0-B88E92A492C2}"/>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340266743"/>
      </p:ext>
    </p:extLst>
  </p:cSld>
  <p:clrMapOvr>
    <a:masterClrMapping/>
  </p:clrMapOvr>
  <p:transition spd="med" advTm="15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22224-62B3-4CD9-ACE2-65841CCE2B7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B3119D8-F42D-4CEF-8313-A751DD3A285D}"/>
              </a:ext>
            </a:extLst>
          </p:cNvPr>
          <p:cNvSpPr>
            <a:spLocks noGrp="1"/>
          </p:cNvSpPr>
          <p:nvPr>
            <p:ph type="dt" sz="half"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B640AC11-71B6-4AC4-9E26-20AD1B6E9662}"/>
              </a:ext>
            </a:extLst>
          </p:cNvPr>
          <p:cNvSpPr>
            <a:spLocks noGrp="1"/>
          </p:cNvSpPr>
          <p:nvPr>
            <p:ph type="sldNum" sz="quarter" idx="11"/>
          </p:nvPr>
        </p:nvSpPr>
        <p:spPr/>
        <p:txBody>
          <a:bodyPr/>
          <a:lstStyle>
            <a:lvl1pPr>
              <a:defRPr/>
            </a:lvl1pPr>
          </a:lstStyle>
          <a:p>
            <a:fld id="{0F73338B-049C-40A6-ADA2-64A46EFC2219}" type="slidenum">
              <a:rPr lang="sl-SI" altLang="sl-SI"/>
              <a:pPr/>
              <a:t>‹#›</a:t>
            </a:fld>
            <a:endParaRPr lang="sl-SI" altLang="sl-SI"/>
          </a:p>
        </p:txBody>
      </p:sp>
      <p:sp>
        <p:nvSpPr>
          <p:cNvPr id="5" name="Footer Placeholder 4">
            <a:extLst>
              <a:ext uri="{FF2B5EF4-FFF2-40B4-BE49-F238E27FC236}">
                <a16:creationId xmlns:a16="http://schemas.microsoft.com/office/drawing/2014/main" id="{84EC0E34-56D2-4F46-8ACE-D94EA001DAD7}"/>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518620122"/>
      </p:ext>
    </p:extLst>
  </p:cSld>
  <p:clrMapOvr>
    <a:masterClrMapping/>
  </p:clrMapOvr>
  <p:transition spd="med" advTm="15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3E556A-1F1B-4A3F-BE02-309A39CBD097}"/>
              </a:ext>
            </a:extLst>
          </p:cNvPr>
          <p:cNvSpPr>
            <a:spLocks noGrp="1"/>
          </p:cNvSpPr>
          <p:nvPr>
            <p:ph type="dt" sz="half"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D2C36FFA-1EF5-4EE6-A974-8594EC5B4026}"/>
              </a:ext>
            </a:extLst>
          </p:cNvPr>
          <p:cNvSpPr>
            <a:spLocks noGrp="1"/>
          </p:cNvSpPr>
          <p:nvPr>
            <p:ph type="sldNum" sz="quarter" idx="11"/>
          </p:nvPr>
        </p:nvSpPr>
        <p:spPr/>
        <p:txBody>
          <a:bodyPr/>
          <a:lstStyle>
            <a:lvl1pPr>
              <a:defRPr/>
            </a:lvl1pPr>
          </a:lstStyle>
          <a:p>
            <a:fld id="{9BC6550C-A96E-40F4-9C57-A9355DC24747}" type="slidenum">
              <a:rPr lang="sl-SI" altLang="sl-SI"/>
              <a:pPr/>
              <a:t>‹#›</a:t>
            </a:fld>
            <a:endParaRPr lang="sl-SI" altLang="sl-SI"/>
          </a:p>
        </p:txBody>
      </p:sp>
      <p:sp>
        <p:nvSpPr>
          <p:cNvPr id="4" name="Footer Placeholder 3">
            <a:extLst>
              <a:ext uri="{FF2B5EF4-FFF2-40B4-BE49-F238E27FC236}">
                <a16:creationId xmlns:a16="http://schemas.microsoft.com/office/drawing/2014/main" id="{7D7D04DD-361D-40FD-B23F-E5C8C1004D46}"/>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274553770"/>
      </p:ext>
    </p:extLst>
  </p:cSld>
  <p:clrMapOvr>
    <a:masterClrMapping/>
  </p:clrMapOvr>
  <p:transition spd="med" advTm="15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611E-E7B9-4C74-99CE-B220D0BD70E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A89A9AE-93A8-4689-B056-A37485E00A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7746678-D5FF-4527-B757-0327115660D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78068-E2A8-4F10-87E0-9DF3DF69C7E7}"/>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F80CB91-B3B7-4432-A420-ABE2046CF132}"/>
              </a:ext>
            </a:extLst>
          </p:cNvPr>
          <p:cNvSpPr>
            <a:spLocks noGrp="1"/>
          </p:cNvSpPr>
          <p:nvPr>
            <p:ph type="sldNum" sz="quarter" idx="11"/>
          </p:nvPr>
        </p:nvSpPr>
        <p:spPr/>
        <p:txBody>
          <a:bodyPr/>
          <a:lstStyle>
            <a:lvl1pPr>
              <a:defRPr/>
            </a:lvl1pPr>
          </a:lstStyle>
          <a:p>
            <a:fld id="{AC6292A1-6E04-4C0A-BF6D-31E574DB1ADC}" type="slidenum">
              <a:rPr lang="sl-SI" altLang="sl-SI"/>
              <a:pPr/>
              <a:t>‹#›</a:t>
            </a:fld>
            <a:endParaRPr lang="sl-SI" altLang="sl-SI"/>
          </a:p>
        </p:txBody>
      </p:sp>
      <p:sp>
        <p:nvSpPr>
          <p:cNvPr id="7" name="Footer Placeholder 6">
            <a:extLst>
              <a:ext uri="{FF2B5EF4-FFF2-40B4-BE49-F238E27FC236}">
                <a16:creationId xmlns:a16="http://schemas.microsoft.com/office/drawing/2014/main" id="{96696327-A5A5-45B2-BC50-C727B6976F23}"/>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2493816370"/>
      </p:ext>
    </p:extLst>
  </p:cSld>
  <p:clrMapOvr>
    <a:masterClrMapping/>
  </p:clrMapOvr>
  <p:transition spd="med" advTm="15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1455-8B26-4014-9F5D-D74753C167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35541E7-67FE-4102-BD25-B84B8D5F9E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3BB2228-E47A-451D-B3A0-F44E3220035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F13A1E-3160-4E19-A10A-722C2618EF54}"/>
              </a:ext>
            </a:extLst>
          </p:cNvPr>
          <p:cNvSpPr>
            <a:spLocks noGrp="1"/>
          </p:cNvSpPr>
          <p:nvPr>
            <p:ph type="dt" sz="half"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0D05906-9E8F-473C-98CD-46F40E53F132}"/>
              </a:ext>
            </a:extLst>
          </p:cNvPr>
          <p:cNvSpPr>
            <a:spLocks noGrp="1"/>
          </p:cNvSpPr>
          <p:nvPr>
            <p:ph type="sldNum" sz="quarter" idx="11"/>
          </p:nvPr>
        </p:nvSpPr>
        <p:spPr/>
        <p:txBody>
          <a:bodyPr/>
          <a:lstStyle>
            <a:lvl1pPr>
              <a:defRPr/>
            </a:lvl1pPr>
          </a:lstStyle>
          <a:p>
            <a:fld id="{271C8ED5-6F6F-4712-83D9-7B5BB1D836B4}" type="slidenum">
              <a:rPr lang="sl-SI" altLang="sl-SI"/>
              <a:pPr/>
              <a:t>‹#›</a:t>
            </a:fld>
            <a:endParaRPr lang="sl-SI" altLang="sl-SI"/>
          </a:p>
        </p:txBody>
      </p:sp>
      <p:sp>
        <p:nvSpPr>
          <p:cNvPr id="7" name="Footer Placeholder 6">
            <a:extLst>
              <a:ext uri="{FF2B5EF4-FFF2-40B4-BE49-F238E27FC236}">
                <a16:creationId xmlns:a16="http://schemas.microsoft.com/office/drawing/2014/main" id="{AE7D3E50-46A3-4828-96BB-7DDA054F86E8}"/>
              </a:ext>
            </a:extLst>
          </p:cNvPr>
          <p:cNvSpPr>
            <a:spLocks noGrp="1"/>
          </p:cNvSpPr>
          <p:nvPr>
            <p:ph type="ftr" sz="quarter" idx="12"/>
          </p:nvPr>
        </p:nvSpPr>
        <p:spPr/>
        <p:txBody>
          <a:bodyPr/>
          <a:lstStyle>
            <a:lvl1pPr>
              <a:defRPr/>
            </a:lvl1pPr>
          </a:lstStyle>
          <a:p>
            <a:endParaRPr lang="sl-SI" altLang="sl-SI"/>
          </a:p>
        </p:txBody>
      </p:sp>
    </p:spTree>
    <p:extLst>
      <p:ext uri="{BB962C8B-B14F-4D97-AF65-F5344CB8AC3E}">
        <p14:creationId xmlns:p14="http://schemas.microsoft.com/office/powerpoint/2010/main" val="3501581573"/>
      </p:ext>
    </p:extLst>
  </p:cSld>
  <p:clrMapOvr>
    <a:masterClrMapping/>
  </p:clrMapOvr>
  <p:transition spd="med" advTm="15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136A04C-EFA8-42C0-AF48-F9D4FBC6541F}"/>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sl-SI" altLang="sl-SI"/>
          </a:p>
        </p:txBody>
      </p:sp>
      <p:sp>
        <p:nvSpPr>
          <p:cNvPr id="32771" name="Rectangle 3">
            <a:extLst>
              <a:ext uri="{FF2B5EF4-FFF2-40B4-BE49-F238E27FC236}">
                <a16:creationId xmlns:a16="http://schemas.microsoft.com/office/drawing/2014/main" id="{0FB8B5AC-3BD5-4E2E-8B44-615318E75046}"/>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2CE50CBA-4C96-4980-ABCC-436518C3840A}" type="slidenum">
              <a:rPr lang="sl-SI" altLang="sl-SI"/>
              <a:pPr/>
              <a:t>‹#›</a:t>
            </a:fld>
            <a:endParaRPr lang="sl-SI" altLang="sl-SI"/>
          </a:p>
        </p:txBody>
      </p:sp>
      <p:grpSp>
        <p:nvGrpSpPr>
          <p:cNvPr id="32772" name="Group 4">
            <a:extLst>
              <a:ext uri="{FF2B5EF4-FFF2-40B4-BE49-F238E27FC236}">
                <a16:creationId xmlns:a16="http://schemas.microsoft.com/office/drawing/2014/main" id="{E734C922-8DE4-47C7-9025-9C0D87B7A066}"/>
              </a:ext>
            </a:extLst>
          </p:cNvPr>
          <p:cNvGrpSpPr>
            <a:grpSpLocks/>
          </p:cNvGrpSpPr>
          <p:nvPr/>
        </p:nvGrpSpPr>
        <p:grpSpPr bwMode="auto">
          <a:xfrm>
            <a:off x="0" y="0"/>
            <a:ext cx="9140825" cy="6850063"/>
            <a:chOff x="0" y="0"/>
            <a:chExt cx="5758" cy="4315"/>
          </a:xfrm>
        </p:grpSpPr>
        <p:grpSp>
          <p:nvGrpSpPr>
            <p:cNvPr id="32773" name="Group 5">
              <a:extLst>
                <a:ext uri="{FF2B5EF4-FFF2-40B4-BE49-F238E27FC236}">
                  <a16:creationId xmlns:a16="http://schemas.microsoft.com/office/drawing/2014/main" id="{3066629C-172E-4C78-B960-BFCA97CB1032}"/>
                </a:ext>
              </a:extLst>
            </p:cNvPr>
            <p:cNvGrpSpPr>
              <a:grpSpLocks/>
            </p:cNvGrpSpPr>
            <p:nvPr userDrawn="1"/>
          </p:nvGrpSpPr>
          <p:grpSpPr bwMode="auto">
            <a:xfrm>
              <a:off x="1728" y="2230"/>
              <a:ext cx="4027" cy="2085"/>
              <a:chOff x="1728" y="2230"/>
              <a:chExt cx="4027" cy="2085"/>
            </a:xfrm>
          </p:grpSpPr>
          <p:sp>
            <p:nvSpPr>
              <p:cNvPr id="32774" name="Freeform 6">
                <a:extLst>
                  <a:ext uri="{FF2B5EF4-FFF2-40B4-BE49-F238E27FC236}">
                    <a16:creationId xmlns:a16="http://schemas.microsoft.com/office/drawing/2014/main" id="{4379FE8F-8B53-413D-A325-858BC9BB1AFC}"/>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5" name="Freeform 7">
                <a:extLst>
                  <a:ext uri="{FF2B5EF4-FFF2-40B4-BE49-F238E27FC236}">
                    <a16:creationId xmlns:a16="http://schemas.microsoft.com/office/drawing/2014/main" id="{9BDA9CA8-903C-429D-8264-ABEAA5146679}"/>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6" name="Freeform 8">
                <a:extLst>
                  <a:ext uri="{FF2B5EF4-FFF2-40B4-BE49-F238E27FC236}">
                    <a16:creationId xmlns:a16="http://schemas.microsoft.com/office/drawing/2014/main" id="{AC8944A0-4A0D-4CBF-A000-5587EE6FAE6E}"/>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7" name="Freeform 9">
                <a:extLst>
                  <a:ext uri="{FF2B5EF4-FFF2-40B4-BE49-F238E27FC236}">
                    <a16:creationId xmlns:a16="http://schemas.microsoft.com/office/drawing/2014/main" id="{B6D7AA03-3B3E-43FB-98FF-0DBE34A66FE0}"/>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78" name="Freeform 10">
                <a:extLst>
                  <a:ext uri="{FF2B5EF4-FFF2-40B4-BE49-F238E27FC236}">
                    <a16:creationId xmlns:a16="http://schemas.microsoft.com/office/drawing/2014/main" id="{B40FAF45-1D64-4C4D-AACE-2E56002FEEA8}"/>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2779" name="Freeform 11">
              <a:extLst>
                <a:ext uri="{FF2B5EF4-FFF2-40B4-BE49-F238E27FC236}">
                  <a16:creationId xmlns:a16="http://schemas.microsoft.com/office/drawing/2014/main" id="{EDFCA184-2E26-4BCC-B07C-89CF308BBE65}"/>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32780" name="Freeform 12">
              <a:extLst>
                <a:ext uri="{FF2B5EF4-FFF2-40B4-BE49-F238E27FC236}">
                  <a16:creationId xmlns:a16="http://schemas.microsoft.com/office/drawing/2014/main" id="{8D953CC2-3971-46AE-AA29-8F66FE198E5F}"/>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32781" name="Rectangle 13">
            <a:extLst>
              <a:ext uri="{FF2B5EF4-FFF2-40B4-BE49-F238E27FC236}">
                <a16:creationId xmlns:a16="http://schemas.microsoft.com/office/drawing/2014/main" id="{D4977414-3103-4BFA-8038-903D78BC7A46}"/>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32782" name="Rectangle 14">
            <a:extLst>
              <a:ext uri="{FF2B5EF4-FFF2-40B4-BE49-F238E27FC236}">
                <a16:creationId xmlns:a16="http://schemas.microsoft.com/office/drawing/2014/main" id="{4E7867DB-66F3-4F2A-80BC-A47450AF8864}"/>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sl-SI" altLang="sl-SI"/>
          </a:p>
        </p:txBody>
      </p:sp>
      <p:sp>
        <p:nvSpPr>
          <p:cNvPr id="32783" name="Rectangle 15">
            <a:extLst>
              <a:ext uri="{FF2B5EF4-FFF2-40B4-BE49-F238E27FC236}">
                <a16:creationId xmlns:a16="http://schemas.microsoft.com/office/drawing/2014/main" id="{AD4FD9D8-4E39-408F-976D-BAF1BF67664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ransition spd="med" advTm="15000">
    <p:random/>
  </p:transition>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turn.uni-mb.si/%7Erazno/SPICE_modeli/TRANZISTORJI/BIPOLARNI/BC847/BC847.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wmf"/><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04AE76A-64EC-4C4F-80C2-E1B423E69AF7}"/>
              </a:ext>
            </a:extLst>
          </p:cNvPr>
          <p:cNvSpPr>
            <a:spLocks noGrp="1" noChangeArrowheads="1"/>
          </p:cNvSpPr>
          <p:nvPr>
            <p:ph type="ctrTitle"/>
          </p:nvPr>
        </p:nvSpPr>
        <p:spPr>
          <a:xfrm>
            <a:off x="755650" y="1484313"/>
            <a:ext cx="7772400" cy="1920875"/>
          </a:xfrm>
        </p:spPr>
        <p:txBody>
          <a:bodyPr/>
          <a:lstStyle/>
          <a:p>
            <a:r>
              <a:rPr lang="sl-SI" altLang="sl-SI"/>
              <a:t>Močnostni elementi</a:t>
            </a:r>
          </a:p>
        </p:txBody>
      </p:sp>
      <p:pic>
        <p:nvPicPr>
          <p:cNvPr id="2052" name="Picture 4" descr="phpfP1Lad">
            <a:extLst>
              <a:ext uri="{FF2B5EF4-FFF2-40B4-BE49-F238E27FC236}">
                <a16:creationId xmlns:a16="http://schemas.microsoft.com/office/drawing/2014/main" id="{0D06E47D-E541-4DC9-846E-1FF5104471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716338"/>
            <a:ext cx="3960813" cy="2278062"/>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a:extLst>
              <a:ext uri="{FF2B5EF4-FFF2-40B4-BE49-F238E27FC236}">
                <a16:creationId xmlns:a16="http://schemas.microsoft.com/office/drawing/2014/main" id="{2ADBAAF8-3D22-4062-A4B8-F1ED1E207DB8}"/>
              </a:ext>
            </a:extLst>
          </p:cNvPr>
          <p:cNvSpPr txBox="1">
            <a:spLocks noChangeArrowheads="1"/>
          </p:cNvSpPr>
          <p:nvPr/>
        </p:nvSpPr>
        <p:spPr bwMode="auto">
          <a:xfrm>
            <a:off x="950913" y="5381625"/>
            <a:ext cx="1100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l-SI" altLang="sl-SI"/>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par>
                                <p:cTn id="8" presetID="8" presetClass="emph" presetSubtype="0" fill="hold" nodeType="withEffect">
                                  <p:stCondLst>
                                    <p:cond delay="0"/>
                                  </p:stCondLst>
                                  <p:childTnLst>
                                    <p:animRot by="21600000">
                                      <p:cBhvr>
                                        <p:cTn id="9" dur="2000" fill="hold"/>
                                        <p:tgtEl>
                                          <p:spTgt spid="20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8FD1ADE-9D17-4C18-8230-71B05D89A211}"/>
              </a:ext>
            </a:extLst>
          </p:cNvPr>
          <p:cNvSpPr>
            <a:spLocks noGrp="1" noRot="1" noChangeArrowheads="1"/>
          </p:cNvSpPr>
          <p:nvPr>
            <p:ph type="title"/>
          </p:nvPr>
        </p:nvSpPr>
        <p:spPr/>
        <p:txBody>
          <a:bodyPr/>
          <a:lstStyle/>
          <a:p>
            <a:r>
              <a:rPr lang="sl-SI" altLang="sl-SI"/>
              <a:t>Tranzistorji :</a:t>
            </a:r>
          </a:p>
        </p:txBody>
      </p:sp>
      <p:sp>
        <p:nvSpPr>
          <p:cNvPr id="38915" name="Rectangle 3">
            <a:extLst>
              <a:ext uri="{FF2B5EF4-FFF2-40B4-BE49-F238E27FC236}">
                <a16:creationId xmlns:a16="http://schemas.microsoft.com/office/drawing/2014/main" id="{3C76E3CD-8CD0-45E4-AEC4-7CD1D93947DD}"/>
              </a:ext>
            </a:extLst>
          </p:cNvPr>
          <p:cNvSpPr>
            <a:spLocks noGrp="1" noChangeArrowheads="1"/>
          </p:cNvSpPr>
          <p:nvPr>
            <p:ph type="body" idx="1"/>
          </p:nvPr>
        </p:nvSpPr>
        <p:spPr>
          <a:xfrm>
            <a:off x="457200" y="1600200"/>
            <a:ext cx="8002588" cy="4133850"/>
          </a:xfrm>
        </p:spPr>
        <p:txBody>
          <a:bodyPr/>
          <a:lstStyle/>
          <a:p>
            <a:pPr algn="ctr">
              <a:buFont typeface="Wingdings" panose="05000000000000000000" pitchFamily="2" charset="2"/>
              <a:buNone/>
            </a:pPr>
            <a:r>
              <a:rPr lang="sl-SI" altLang="sl-SI" sz="2800" b="1">
                <a:solidFill>
                  <a:schemeClr val="folHlink"/>
                </a:solidFill>
              </a:rPr>
              <a:t>Delitev tranzistorjev :</a:t>
            </a:r>
          </a:p>
          <a:p>
            <a:pPr algn="ctr">
              <a:buFont typeface="Wingdings" panose="05000000000000000000" pitchFamily="2" charset="2"/>
              <a:buNone/>
            </a:pPr>
            <a:endParaRPr lang="sl-SI" altLang="sl-SI" sz="2800" b="1">
              <a:solidFill>
                <a:schemeClr val="folHlink"/>
              </a:solidFill>
            </a:endParaRPr>
          </a:p>
          <a:p>
            <a:pPr algn="ctr">
              <a:buFont typeface="Wingdings" panose="05000000000000000000" pitchFamily="2" charset="2"/>
              <a:buNone/>
            </a:pPr>
            <a:endParaRPr lang="sl-SI" altLang="sl-SI" b="1"/>
          </a:p>
          <a:p>
            <a:r>
              <a:rPr lang="sl-SI" altLang="sl-SI" sz="2800" b="1"/>
              <a:t>P/N BJT ( BIPOLARNI ) </a:t>
            </a:r>
            <a:r>
              <a:rPr lang="sl-SI" altLang="sl-SI" sz="2800" b="1">
                <a:hlinkClick r:id="rId2"/>
              </a:rPr>
              <a:t>BC847</a:t>
            </a:r>
            <a:r>
              <a:rPr lang="sl-SI" altLang="sl-SI" sz="2800" b="1"/>
              <a:t> </a:t>
            </a:r>
          </a:p>
          <a:p>
            <a:r>
              <a:rPr lang="sl-SI" altLang="sl-SI" sz="2800" b="1"/>
              <a:t>P/N MOS ( Metal Oxide Semicoductor )</a:t>
            </a:r>
          </a:p>
          <a:p>
            <a:r>
              <a:rPr lang="sl-SI" altLang="sl-SI" sz="2800" b="1"/>
              <a:t>P/N MOSFET in </a:t>
            </a:r>
          </a:p>
          <a:p>
            <a:r>
              <a:rPr lang="sl-SI" altLang="sl-SI" sz="2800" b="1"/>
              <a:t>P/N FET-i ( Field Effect Transistor )</a:t>
            </a:r>
          </a:p>
          <a:p>
            <a:pPr>
              <a:buFont typeface="Wingdings" panose="05000000000000000000" pitchFamily="2" charset="2"/>
              <a:buNone/>
            </a:pPr>
            <a:endParaRPr lang="sl-SI" altLang="sl-SI" sz="2800" b="1"/>
          </a:p>
          <a:p>
            <a:pPr>
              <a:buFont typeface="Wingdings" panose="05000000000000000000" pitchFamily="2" charset="2"/>
              <a:buNone/>
            </a:pPr>
            <a:endParaRPr lang="sl-SI" altLang="sl-SI" b="1"/>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box(in)">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12" dur="5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7" dur="500"/>
                                        <p:tgtEl>
                                          <p:spTgt spid="3891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blinds(horizontal)">
                                      <p:cBhvr>
                                        <p:cTn id="32"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543FEF6-AC39-4737-8818-C144C4141DB5}"/>
              </a:ext>
            </a:extLst>
          </p:cNvPr>
          <p:cNvSpPr>
            <a:spLocks noGrp="1" noRot="1" noChangeArrowheads="1"/>
          </p:cNvSpPr>
          <p:nvPr>
            <p:ph type="title"/>
          </p:nvPr>
        </p:nvSpPr>
        <p:spPr>
          <a:xfrm>
            <a:off x="457200" y="274638"/>
            <a:ext cx="8002588" cy="922337"/>
          </a:xfrm>
        </p:spPr>
        <p:txBody>
          <a:bodyPr/>
          <a:lstStyle/>
          <a:p>
            <a:pPr algn="l"/>
            <a:r>
              <a:rPr lang="sl-SI" altLang="sl-SI" sz="3200"/>
              <a:t>Tranzistorji :</a:t>
            </a:r>
          </a:p>
        </p:txBody>
      </p:sp>
      <p:sp>
        <p:nvSpPr>
          <p:cNvPr id="39939" name="Rectangle 3">
            <a:extLst>
              <a:ext uri="{FF2B5EF4-FFF2-40B4-BE49-F238E27FC236}">
                <a16:creationId xmlns:a16="http://schemas.microsoft.com/office/drawing/2014/main" id="{213BE5C1-5EC0-46A6-A2FF-0D32F6BCF668}"/>
              </a:ext>
            </a:extLst>
          </p:cNvPr>
          <p:cNvSpPr>
            <a:spLocks noGrp="1" noChangeArrowheads="1"/>
          </p:cNvSpPr>
          <p:nvPr>
            <p:ph type="body" sz="half" idx="1"/>
          </p:nvPr>
        </p:nvSpPr>
        <p:spPr>
          <a:xfrm>
            <a:off x="2555875" y="1196975"/>
            <a:ext cx="4032250" cy="431800"/>
          </a:xfrm>
        </p:spPr>
        <p:txBody>
          <a:bodyPr/>
          <a:lstStyle/>
          <a:p>
            <a:pPr algn="ctr">
              <a:buFont typeface="Wingdings" panose="05000000000000000000" pitchFamily="2" charset="2"/>
              <a:buNone/>
            </a:pPr>
            <a:r>
              <a:rPr lang="sl-SI" altLang="sl-SI" sz="2400">
                <a:solidFill>
                  <a:schemeClr val="folHlink"/>
                </a:solidFill>
              </a:rPr>
              <a:t>Simboli :</a:t>
            </a:r>
          </a:p>
          <a:p>
            <a:pPr>
              <a:buFont typeface="Wingdings" panose="05000000000000000000" pitchFamily="2" charset="2"/>
              <a:buNone/>
            </a:pPr>
            <a:endParaRPr lang="sl-SI" altLang="sl-SI" sz="2400">
              <a:solidFill>
                <a:schemeClr val="folHlink"/>
              </a:solidFill>
            </a:endParaRPr>
          </a:p>
        </p:txBody>
      </p:sp>
      <p:graphicFrame>
        <p:nvGraphicFramePr>
          <p:cNvPr id="40200" name="Group 264">
            <a:extLst>
              <a:ext uri="{FF2B5EF4-FFF2-40B4-BE49-F238E27FC236}">
                <a16:creationId xmlns:a16="http://schemas.microsoft.com/office/drawing/2014/main" id="{D50C9DC9-F980-4154-B0CF-933752B0E403}"/>
              </a:ext>
            </a:extLst>
          </p:cNvPr>
          <p:cNvGraphicFramePr>
            <a:graphicFrameLocks noGrp="1"/>
          </p:cNvGraphicFramePr>
          <p:nvPr>
            <p:ph sz="half" idx="2"/>
          </p:nvPr>
        </p:nvGraphicFramePr>
        <p:xfrm>
          <a:off x="468313" y="1773238"/>
          <a:ext cx="8291512" cy="3606800"/>
        </p:xfrm>
        <a:graphic>
          <a:graphicData uri="http://schemas.openxmlformats.org/drawingml/2006/table">
            <a:tbl>
              <a:tblPr/>
              <a:tblGrid>
                <a:gridCol w="1658937">
                  <a:extLst>
                    <a:ext uri="{9D8B030D-6E8A-4147-A177-3AD203B41FA5}">
                      <a16:colId xmlns:a16="http://schemas.microsoft.com/office/drawing/2014/main" val="1729454339"/>
                    </a:ext>
                  </a:extLst>
                </a:gridCol>
                <a:gridCol w="1657350">
                  <a:extLst>
                    <a:ext uri="{9D8B030D-6E8A-4147-A177-3AD203B41FA5}">
                      <a16:colId xmlns:a16="http://schemas.microsoft.com/office/drawing/2014/main" val="1411685531"/>
                    </a:ext>
                  </a:extLst>
                </a:gridCol>
                <a:gridCol w="1658938">
                  <a:extLst>
                    <a:ext uri="{9D8B030D-6E8A-4147-A177-3AD203B41FA5}">
                      <a16:colId xmlns:a16="http://schemas.microsoft.com/office/drawing/2014/main" val="1596116301"/>
                    </a:ext>
                  </a:extLst>
                </a:gridCol>
                <a:gridCol w="1657350">
                  <a:extLst>
                    <a:ext uri="{9D8B030D-6E8A-4147-A177-3AD203B41FA5}">
                      <a16:colId xmlns:a16="http://schemas.microsoft.com/office/drawing/2014/main" val="1611853357"/>
                    </a:ext>
                  </a:extLst>
                </a:gridCol>
                <a:gridCol w="1658937">
                  <a:extLst>
                    <a:ext uri="{9D8B030D-6E8A-4147-A177-3AD203B41FA5}">
                      <a16:colId xmlns:a16="http://schemas.microsoft.com/office/drawing/2014/main" val="208424956"/>
                    </a:ext>
                  </a:extLst>
                </a:gridCol>
              </a:tblGrid>
              <a:tr h="36036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1600" b="1"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1600" b="1"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BIPOLARNI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1600" b="1"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FET-i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1600" b="1"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MOS-i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1600" b="1"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MOSFET-i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535489"/>
                  </a:ext>
                </a:extLst>
              </a:tr>
              <a:tr h="1624013">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4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24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NPN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1974391"/>
                  </a:ext>
                </a:extLst>
              </a:tr>
              <a:tr h="162242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4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sl-SI" altLang="sl-SI" sz="24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rPr>
                        <a:t>PNP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11929736"/>
                  </a:ext>
                </a:extLst>
              </a:tr>
            </a:tbl>
          </a:graphicData>
        </a:graphic>
      </p:graphicFrame>
      <p:pic>
        <p:nvPicPr>
          <p:cNvPr id="40201" name="Picture 265" descr="N_TRANZ">
            <a:extLst>
              <a:ext uri="{FF2B5EF4-FFF2-40B4-BE49-F238E27FC236}">
                <a16:creationId xmlns:a16="http://schemas.microsoft.com/office/drawing/2014/main" id="{5F86D685-391F-4AE7-B65E-67C16317FA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2276475"/>
            <a:ext cx="10033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2" name="Picture 266" descr="N_FET">
            <a:extLst>
              <a:ext uri="{FF2B5EF4-FFF2-40B4-BE49-F238E27FC236}">
                <a16:creationId xmlns:a16="http://schemas.microsoft.com/office/drawing/2014/main" id="{1688CF15-067D-4271-9038-F84945D4A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349500"/>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3" name="Picture 267" descr="N_MOS">
            <a:extLst>
              <a:ext uri="{FF2B5EF4-FFF2-40B4-BE49-F238E27FC236}">
                <a16:creationId xmlns:a16="http://schemas.microsoft.com/office/drawing/2014/main" id="{CD4978D0-435E-4399-8E70-DB9FE88266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2349500"/>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4" name="Picture 268" descr="N_FET">
            <a:extLst>
              <a:ext uri="{FF2B5EF4-FFF2-40B4-BE49-F238E27FC236}">
                <a16:creationId xmlns:a16="http://schemas.microsoft.com/office/drawing/2014/main" id="{35AFC727-F7AF-4BF3-B2BD-48491CF5B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2349500"/>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5" name="Picture 269" descr="P_TRANZ">
            <a:extLst>
              <a:ext uri="{FF2B5EF4-FFF2-40B4-BE49-F238E27FC236}">
                <a16:creationId xmlns:a16="http://schemas.microsoft.com/office/drawing/2014/main" id="{CF3C8CBD-877F-4EA0-A009-019279354C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4005263"/>
            <a:ext cx="914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6" name="Picture 270" descr="P_FET">
            <a:extLst>
              <a:ext uri="{FF2B5EF4-FFF2-40B4-BE49-F238E27FC236}">
                <a16:creationId xmlns:a16="http://schemas.microsoft.com/office/drawing/2014/main" id="{07F8DBC6-7EEC-4DFA-9B9D-A5C2C4E159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0200" y="4005263"/>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7" name="Picture 271" descr="P_MOS">
            <a:extLst>
              <a:ext uri="{FF2B5EF4-FFF2-40B4-BE49-F238E27FC236}">
                <a16:creationId xmlns:a16="http://schemas.microsoft.com/office/drawing/2014/main" id="{F1FA34C2-93DE-49D1-85F7-026939B2EFB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5963" y="4005263"/>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08" name="Picture 272" descr="P_FET">
            <a:extLst>
              <a:ext uri="{FF2B5EF4-FFF2-40B4-BE49-F238E27FC236}">
                <a16:creationId xmlns:a16="http://schemas.microsoft.com/office/drawing/2014/main" id="{76947D90-92D9-4994-B05F-53182855F2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1725" y="4005263"/>
            <a:ext cx="9461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ox(in)">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checkerboard(across)">
                                      <p:cBhvr>
                                        <p:cTn id="12" dur="500"/>
                                        <p:tgtEl>
                                          <p:spTgt spid="399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5F4B09A-9CC0-4CC2-B628-C6B5D960491C}"/>
              </a:ext>
            </a:extLst>
          </p:cNvPr>
          <p:cNvSpPr>
            <a:spLocks noGrp="1" noRot="1" noChangeArrowheads="1"/>
          </p:cNvSpPr>
          <p:nvPr>
            <p:ph type="title"/>
          </p:nvPr>
        </p:nvSpPr>
        <p:spPr/>
        <p:txBody>
          <a:bodyPr/>
          <a:lstStyle/>
          <a:p>
            <a:pPr algn="l"/>
            <a:r>
              <a:rPr lang="sl-SI" altLang="sl-SI" sz="3200"/>
              <a:t>Tranzistorji :</a:t>
            </a:r>
          </a:p>
        </p:txBody>
      </p:sp>
      <p:sp>
        <p:nvSpPr>
          <p:cNvPr id="41987" name="Rectangle 3">
            <a:extLst>
              <a:ext uri="{FF2B5EF4-FFF2-40B4-BE49-F238E27FC236}">
                <a16:creationId xmlns:a16="http://schemas.microsoft.com/office/drawing/2014/main" id="{C8BF6D2D-5896-4A87-A5BC-0ADD9AB2CA6C}"/>
              </a:ext>
            </a:extLst>
          </p:cNvPr>
          <p:cNvSpPr>
            <a:spLocks noGrp="1" noChangeArrowheads="1"/>
          </p:cNvSpPr>
          <p:nvPr>
            <p:ph type="body" idx="1"/>
          </p:nvPr>
        </p:nvSpPr>
        <p:spPr>
          <a:xfrm>
            <a:off x="446088" y="1600200"/>
            <a:ext cx="8229600" cy="4781550"/>
          </a:xfrm>
        </p:spPr>
        <p:txBody>
          <a:bodyPr/>
          <a:lstStyle/>
          <a:p>
            <a:pPr algn="ctr">
              <a:lnSpc>
                <a:spcPct val="90000"/>
              </a:lnSpc>
              <a:buFont typeface="Wingdings" panose="05000000000000000000" pitchFamily="2" charset="2"/>
              <a:buNone/>
            </a:pPr>
            <a:r>
              <a:rPr lang="sl-SI" altLang="sl-SI" sz="2400" b="1">
                <a:solidFill>
                  <a:schemeClr val="folHlink"/>
                </a:solidFill>
              </a:rPr>
              <a:t>Predstavitev tranzistorjev</a:t>
            </a:r>
          </a:p>
          <a:p>
            <a:pPr algn="ctr">
              <a:lnSpc>
                <a:spcPct val="90000"/>
              </a:lnSpc>
              <a:buFont typeface="Wingdings" panose="05000000000000000000" pitchFamily="2" charset="2"/>
              <a:buNone/>
            </a:pPr>
            <a:endParaRPr lang="sl-SI" altLang="sl-SI" sz="2400" b="1">
              <a:solidFill>
                <a:schemeClr val="folHlink"/>
              </a:solidFill>
            </a:endParaRPr>
          </a:p>
          <a:p>
            <a:pPr>
              <a:lnSpc>
                <a:spcPct val="90000"/>
              </a:lnSpc>
              <a:buFont typeface="Wingdings" panose="05000000000000000000" pitchFamily="2" charset="2"/>
              <a:buNone/>
            </a:pPr>
            <a:r>
              <a:rPr lang="sl-SI" altLang="sl-SI" sz="2800"/>
              <a:t>Tranzistorji so tropolni polprevodni električni elementi, ki so v sodobni elektrotehniki v večini aplikacij zamenjali elektronke, saj so manjši, varčnejši z energijo, cenejši in hitrejši. Glede na električne lastnosti njihovega delovanja jih lahko uvrstimo med stikalne in ojačevalne elemente. Najpogostejši predstavniki so bipolarni, MOS, MOSFET in FET tranzistorji. Razlikujejo se v notranji zgradbi ( PN spoji, nanos SiO2, vgrajeni kanali, ...), kar pa posledično vpliva na njihove električne lastnosti. </a:t>
            </a:r>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5A16CA7-5587-4DEC-9A89-A41CC643BF95}"/>
              </a:ext>
            </a:extLst>
          </p:cNvPr>
          <p:cNvSpPr>
            <a:spLocks noGrp="1" noRot="1" noChangeArrowheads="1"/>
          </p:cNvSpPr>
          <p:nvPr>
            <p:ph type="title"/>
          </p:nvPr>
        </p:nvSpPr>
        <p:spPr/>
        <p:txBody>
          <a:bodyPr/>
          <a:lstStyle/>
          <a:p>
            <a:pPr algn="l"/>
            <a:r>
              <a:rPr lang="sl-SI" altLang="sl-SI" sz="2400"/>
              <a:t>Tranzistorji :</a:t>
            </a:r>
          </a:p>
        </p:txBody>
      </p:sp>
      <p:sp>
        <p:nvSpPr>
          <p:cNvPr id="43011" name="Rectangle 3">
            <a:extLst>
              <a:ext uri="{FF2B5EF4-FFF2-40B4-BE49-F238E27FC236}">
                <a16:creationId xmlns:a16="http://schemas.microsoft.com/office/drawing/2014/main" id="{5087B601-EA7B-4960-9620-382D2ADC08DF}"/>
              </a:ext>
            </a:extLst>
          </p:cNvPr>
          <p:cNvSpPr>
            <a:spLocks noGrp="1" noChangeArrowheads="1"/>
          </p:cNvSpPr>
          <p:nvPr>
            <p:ph type="body" idx="1"/>
          </p:nvPr>
        </p:nvSpPr>
        <p:spPr>
          <a:xfrm>
            <a:off x="457200" y="1600200"/>
            <a:ext cx="8291513" cy="4708525"/>
          </a:xfrm>
        </p:spPr>
        <p:txBody>
          <a:bodyPr/>
          <a:lstStyle/>
          <a:p>
            <a:pPr algn="ctr">
              <a:buFont typeface="Wingdings" panose="05000000000000000000" pitchFamily="2" charset="2"/>
              <a:buNone/>
            </a:pPr>
            <a:r>
              <a:rPr lang="sl-SI" altLang="sl-SI" sz="2400" b="1">
                <a:solidFill>
                  <a:schemeClr val="folHlink"/>
                </a:solidFill>
              </a:rPr>
              <a:t>Poimenovanje priklopnih nožic tranzistorjev</a:t>
            </a:r>
          </a:p>
          <a:p>
            <a:endParaRPr lang="sl-SI" altLang="sl-SI" sz="2400"/>
          </a:p>
          <a:p>
            <a:r>
              <a:rPr lang="sl-SI" altLang="sl-SI" sz="2400"/>
              <a:t>C - kolektor ( angl. collector ) </a:t>
            </a:r>
          </a:p>
          <a:p>
            <a:r>
              <a:rPr lang="sl-SI" altLang="sl-SI" sz="2400"/>
              <a:t>B - baza ( angl. base ) </a:t>
            </a:r>
          </a:p>
          <a:p>
            <a:r>
              <a:rPr lang="sl-SI" altLang="sl-SI" sz="2400"/>
              <a:t>E - emitor ( angl. emitor ) </a:t>
            </a:r>
          </a:p>
          <a:p>
            <a:pPr algn="ctr">
              <a:buFont typeface="Wingdings" panose="05000000000000000000" pitchFamily="2" charset="2"/>
              <a:buNone/>
            </a:pPr>
            <a:endParaRPr lang="sl-SI" altLang="sl-SI" sz="2400" b="1">
              <a:solidFill>
                <a:schemeClr val="folHlink"/>
              </a:solidFill>
            </a:endParaRPr>
          </a:p>
          <a:p>
            <a:pPr algn="ctr">
              <a:buFont typeface="Wingdings" panose="05000000000000000000" pitchFamily="2" charset="2"/>
              <a:buNone/>
            </a:pPr>
            <a:r>
              <a:rPr lang="sl-SI" altLang="sl-SI" sz="2400" b="1">
                <a:solidFill>
                  <a:schemeClr val="folHlink"/>
                </a:solidFill>
              </a:rPr>
              <a:t>Poimenovanje priklopnih nožic FET in MOS tranzistorjev</a:t>
            </a:r>
          </a:p>
          <a:p>
            <a:r>
              <a:rPr lang="sl-SI" altLang="sl-SI" sz="2400"/>
              <a:t>D - ponor ( angl. drain ) </a:t>
            </a:r>
          </a:p>
          <a:p>
            <a:r>
              <a:rPr lang="sl-SI" altLang="sl-SI" sz="2400"/>
              <a:t>G - vrata ( angl. gate ) </a:t>
            </a:r>
          </a:p>
          <a:p>
            <a:r>
              <a:rPr lang="sl-SI" altLang="sl-SI" sz="2400"/>
              <a:t>S - izvor ( angl. source ) </a:t>
            </a:r>
          </a:p>
          <a:p>
            <a:pPr>
              <a:buFont typeface="Wingdings" panose="05000000000000000000" pitchFamily="2" charset="2"/>
              <a:buNone/>
            </a:pPr>
            <a:endParaRPr lang="sl-SI" altLang="sl-SI" sz="2400"/>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43010"/>
                                        </p:tgtEl>
                                        <p:attrNameLst>
                                          <p:attrName>style.visibility</p:attrName>
                                        </p:attrNameLst>
                                      </p:cBhvr>
                                      <p:to>
                                        <p:strVal val="visible"/>
                                      </p:to>
                                    </p:set>
                                    <p:animEffect transition="in" filter="box(in)">
                                      <p:cBhvr>
                                        <p:cTn id="13" dur="5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0"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30F0F33-4BCB-49CD-A4BB-620B42973E6A}"/>
              </a:ext>
            </a:extLst>
          </p:cNvPr>
          <p:cNvSpPr>
            <a:spLocks noGrp="1" noRot="1" noChangeArrowheads="1"/>
          </p:cNvSpPr>
          <p:nvPr>
            <p:ph type="title"/>
          </p:nvPr>
        </p:nvSpPr>
        <p:spPr/>
        <p:txBody>
          <a:bodyPr/>
          <a:lstStyle/>
          <a:p>
            <a:pPr algn="l"/>
            <a:r>
              <a:rPr lang="sl-SI" altLang="sl-SI" sz="2400"/>
              <a:t>Tranzistorji :</a:t>
            </a:r>
          </a:p>
        </p:txBody>
      </p:sp>
      <p:sp>
        <p:nvSpPr>
          <p:cNvPr id="44035" name="Rectangle 3">
            <a:extLst>
              <a:ext uri="{FF2B5EF4-FFF2-40B4-BE49-F238E27FC236}">
                <a16:creationId xmlns:a16="http://schemas.microsoft.com/office/drawing/2014/main" id="{33924D8A-58EE-47DF-B181-D94781F8BF55}"/>
              </a:ext>
            </a:extLst>
          </p:cNvPr>
          <p:cNvSpPr>
            <a:spLocks noGrp="1" noChangeArrowheads="1"/>
          </p:cNvSpPr>
          <p:nvPr>
            <p:ph type="body" idx="1"/>
          </p:nvPr>
        </p:nvSpPr>
        <p:spPr>
          <a:xfrm>
            <a:off x="468313" y="1268413"/>
            <a:ext cx="8291512" cy="5256212"/>
          </a:xfrm>
        </p:spPr>
        <p:txBody>
          <a:bodyPr/>
          <a:lstStyle/>
          <a:p>
            <a:pPr algn="ctr">
              <a:lnSpc>
                <a:spcPct val="80000"/>
              </a:lnSpc>
              <a:buFont typeface="Wingdings" panose="05000000000000000000" pitchFamily="2" charset="2"/>
              <a:buNone/>
            </a:pPr>
            <a:r>
              <a:rPr lang="sl-SI" altLang="sl-SI" sz="1800" b="1">
                <a:solidFill>
                  <a:schemeClr val="folHlink"/>
                </a:solidFill>
              </a:rPr>
              <a:t>Slika izdelanih tranzistorjev v ohišju</a:t>
            </a:r>
          </a:p>
          <a:p>
            <a:pPr algn="ctr">
              <a:lnSpc>
                <a:spcPct val="80000"/>
              </a:lnSpc>
              <a:buFont typeface="Wingdings" panose="05000000000000000000" pitchFamily="2" charset="2"/>
              <a:buNone/>
            </a:pPr>
            <a:endParaRPr lang="sl-SI" altLang="sl-SI" sz="2400" b="1"/>
          </a:p>
          <a:p>
            <a:pPr algn="ctr">
              <a:lnSpc>
                <a:spcPct val="80000"/>
              </a:lnSpc>
              <a:buFont typeface="Wingdings" panose="05000000000000000000" pitchFamily="2" charset="2"/>
              <a:buNone/>
            </a:pPr>
            <a:endParaRPr lang="sl-SI" altLang="sl-SI" sz="2400"/>
          </a:p>
          <a:p>
            <a:pPr algn="ctr">
              <a:lnSpc>
                <a:spcPct val="80000"/>
              </a:lnSpc>
              <a:buFont typeface="Wingdings" panose="05000000000000000000" pitchFamily="2" charset="2"/>
              <a:buNone/>
            </a:pPr>
            <a:endParaRPr lang="sl-SI" altLang="sl-SI" sz="2400"/>
          </a:p>
          <a:p>
            <a:pPr algn="ctr">
              <a:lnSpc>
                <a:spcPct val="80000"/>
              </a:lnSpc>
              <a:buFont typeface="Wingdings" panose="05000000000000000000" pitchFamily="2" charset="2"/>
              <a:buNone/>
            </a:pPr>
            <a:endParaRPr lang="sl-SI" altLang="sl-SI" sz="2400"/>
          </a:p>
          <a:p>
            <a:pPr algn="ctr">
              <a:lnSpc>
                <a:spcPct val="80000"/>
              </a:lnSpc>
              <a:buFont typeface="Wingdings" panose="05000000000000000000" pitchFamily="2" charset="2"/>
              <a:buNone/>
            </a:pPr>
            <a:r>
              <a:rPr lang="sl-SI" altLang="sl-SI" sz="2100" b="1">
                <a:solidFill>
                  <a:schemeClr val="folHlink"/>
                </a:solidFill>
              </a:rPr>
              <a:t>Bipolarne tranzistorje lahko uporabimo v različnih orientacijah kot so</a:t>
            </a:r>
          </a:p>
          <a:p>
            <a:pPr algn="ctr">
              <a:lnSpc>
                <a:spcPct val="80000"/>
              </a:lnSpc>
              <a:buFont typeface="Wingdings" panose="05000000000000000000" pitchFamily="2" charset="2"/>
              <a:buNone/>
            </a:pPr>
            <a:endParaRPr lang="sl-SI" altLang="sl-SI" sz="2100" b="1">
              <a:solidFill>
                <a:schemeClr val="folHlink"/>
              </a:solidFill>
            </a:endParaRPr>
          </a:p>
          <a:p>
            <a:pPr>
              <a:lnSpc>
                <a:spcPct val="80000"/>
              </a:lnSpc>
            </a:pPr>
            <a:r>
              <a:rPr lang="sl-SI" altLang="sl-SI" sz="2400"/>
              <a:t>s skupnim emitorjem ( najpogostejša ) </a:t>
            </a:r>
          </a:p>
          <a:p>
            <a:pPr>
              <a:lnSpc>
                <a:spcPct val="80000"/>
              </a:lnSpc>
            </a:pPr>
            <a:r>
              <a:rPr lang="sl-SI" altLang="sl-SI" sz="2400"/>
              <a:t>s skupnim kolektorjem in </a:t>
            </a:r>
          </a:p>
          <a:p>
            <a:pPr>
              <a:lnSpc>
                <a:spcPct val="80000"/>
              </a:lnSpc>
            </a:pPr>
            <a:r>
              <a:rPr lang="sl-SI" altLang="sl-SI" sz="2400"/>
              <a:t>s skupno bazo </a:t>
            </a:r>
          </a:p>
          <a:p>
            <a:pPr>
              <a:lnSpc>
                <a:spcPct val="80000"/>
              </a:lnSpc>
              <a:buFont typeface="Wingdings" panose="05000000000000000000" pitchFamily="2" charset="2"/>
              <a:buNone/>
            </a:pPr>
            <a:endParaRPr lang="sl-SI" altLang="sl-SI" sz="2400"/>
          </a:p>
          <a:p>
            <a:pPr>
              <a:lnSpc>
                <a:spcPct val="80000"/>
              </a:lnSpc>
              <a:buFont typeface="Wingdings" panose="05000000000000000000" pitchFamily="2" charset="2"/>
              <a:buNone/>
            </a:pPr>
            <a:r>
              <a:rPr lang="sl-SI" altLang="sl-SI" sz="2400"/>
              <a:t>Vsaka ima svoje speciifične lastnosti in mesto uporabe v elektrotehniki. Najpomembnejša in hkrati tudi najbolj zastopana pa je vezava s skupnim kolektorjem.</a:t>
            </a:r>
          </a:p>
        </p:txBody>
      </p:sp>
      <p:pic>
        <p:nvPicPr>
          <p:cNvPr id="44036" name="Picture 4" descr="OHISJE">
            <a:extLst>
              <a:ext uri="{FF2B5EF4-FFF2-40B4-BE49-F238E27FC236}">
                <a16:creationId xmlns:a16="http://schemas.microsoft.com/office/drawing/2014/main" id="{22D27A99-01F6-4B08-B6A0-96D678088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1700213"/>
            <a:ext cx="1944688"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12" dur="5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17" dur="500"/>
                                        <p:tgtEl>
                                          <p:spTgt spid="44035">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35">
                                            <p:txEl>
                                              <p:pRg st="7" end="7"/>
                                            </p:txEl>
                                          </p:spTgt>
                                        </p:tgtEl>
                                        <p:attrNameLst>
                                          <p:attrName>style.visibility</p:attrName>
                                        </p:attrNameLst>
                                      </p:cBhvr>
                                      <p:to>
                                        <p:strVal val="visible"/>
                                      </p:to>
                                    </p:set>
                                    <p:animEffect transition="in" filter="blinds(horizontal)">
                                      <p:cBhvr>
                                        <p:cTn id="22" dur="500"/>
                                        <p:tgtEl>
                                          <p:spTgt spid="44035">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35">
                                            <p:txEl>
                                              <p:pRg st="8" end="8"/>
                                            </p:txEl>
                                          </p:spTgt>
                                        </p:tgtEl>
                                        <p:attrNameLst>
                                          <p:attrName>style.visibility</p:attrName>
                                        </p:attrNameLst>
                                      </p:cBhvr>
                                      <p:to>
                                        <p:strVal val="visible"/>
                                      </p:to>
                                    </p:set>
                                    <p:animEffect transition="in" filter="blinds(horizontal)">
                                      <p:cBhvr>
                                        <p:cTn id="27" dur="500"/>
                                        <p:tgtEl>
                                          <p:spTgt spid="44035">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35">
                                            <p:txEl>
                                              <p:pRg st="9" end="9"/>
                                            </p:txEl>
                                          </p:spTgt>
                                        </p:tgtEl>
                                        <p:attrNameLst>
                                          <p:attrName>style.visibility</p:attrName>
                                        </p:attrNameLst>
                                      </p:cBhvr>
                                      <p:to>
                                        <p:strVal val="visible"/>
                                      </p:to>
                                    </p:set>
                                    <p:animEffect transition="in" filter="blinds(horizontal)">
                                      <p:cBhvr>
                                        <p:cTn id="32" dur="500"/>
                                        <p:tgtEl>
                                          <p:spTgt spid="44035">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35">
                                            <p:txEl>
                                              <p:pRg st="11" end="11"/>
                                            </p:txEl>
                                          </p:spTgt>
                                        </p:tgtEl>
                                        <p:attrNameLst>
                                          <p:attrName>style.visibility</p:attrName>
                                        </p:attrNameLst>
                                      </p:cBhvr>
                                      <p:to>
                                        <p:strVal val="visible"/>
                                      </p:to>
                                    </p:set>
                                    <p:animEffect transition="in" filter="blinds(horizontal)">
                                      <p:cBhvr>
                                        <p:cTn id="37" dur="500"/>
                                        <p:tgtEl>
                                          <p:spTgt spid="44035">
                                            <p:txEl>
                                              <p:pRg st="11" end="1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nodeType="clickEffect">
                                  <p:stCondLst>
                                    <p:cond delay="0"/>
                                  </p:stCondLst>
                                  <p:childTnLst>
                                    <p:set>
                                      <p:cBhvr>
                                        <p:cTn id="41" dur="1" fill="hold">
                                          <p:stCondLst>
                                            <p:cond delay="0"/>
                                          </p:stCondLst>
                                        </p:cTn>
                                        <p:tgtEl>
                                          <p:spTgt spid="44036"/>
                                        </p:tgtEl>
                                        <p:attrNameLst>
                                          <p:attrName>style.visibility</p:attrName>
                                        </p:attrNameLst>
                                      </p:cBhvr>
                                      <p:to>
                                        <p:strVal val="visible"/>
                                      </p:to>
                                    </p:set>
                                    <p:animEffect transition="in" filter="diamond(in)">
                                      <p:cBhvr>
                                        <p:cTn id="42" dur="20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44E5B99-4876-4DB5-B64E-21730A429EC5}"/>
              </a:ext>
            </a:extLst>
          </p:cNvPr>
          <p:cNvSpPr>
            <a:spLocks noGrp="1" noRot="1" noChangeArrowheads="1"/>
          </p:cNvSpPr>
          <p:nvPr>
            <p:ph type="title"/>
          </p:nvPr>
        </p:nvSpPr>
        <p:spPr/>
        <p:txBody>
          <a:bodyPr/>
          <a:lstStyle/>
          <a:p>
            <a:r>
              <a:rPr lang="sl-SI" altLang="sl-SI"/>
              <a:t>Triac :</a:t>
            </a:r>
          </a:p>
        </p:txBody>
      </p:sp>
      <p:sp>
        <p:nvSpPr>
          <p:cNvPr id="48131" name="Rectangle 3">
            <a:extLst>
              <a:ext uri="{FF2B5EF4-FFF2-40B4-BE49-F238E27FC236}">
                <a16:creationId xmlns:a16="http://schemas.microsoft.com/office/drawing/2014/main" id="{16EDAE25-86C0-4EB8-B66D-4B0960F3BBE1}"/>
              </a:ext>
            </a:extLst>
          </p:cNvPr>
          <p:cNvSpPr>
            <a:spLocks noGrp="1" noChangeArrowheads="1"/>
          </p:cNvSpPr>
          <p:nvPr>
            <p:ph type="body" idx="1"/>
          </p:nvPr>
        </p:nvSpPr>
        <p:spPr/>
        <p:txBody>
          <a:bodyPr/>
          <a:lstStyle/>
          <a:p>
            <a:pPr>
              <a:buFont typeface="Wingdings" panose="05000000000000000000" pitchFamily="2" charset="2"/>
              <a:buNone/>
            </a:pPr>
            <a:r>
              <a:rPr lang="sl-SI" altLang="sl-SI" sz="2400">
                <a:solidFill>
                  <a:schemeClr val="folHlink"/>
                </a:solidFill>
              </a:rPr>
              <a:t>          Simbol :                 Zgradba :            Karakteristika triaca : </a:t>
            </a:r>
          </a:p>
          <a:p>
            <a:pPr>
              <a:buFont typeface="Wingdings" panose="05000000000000000000" pitchFamily="2" charset="2"/>
              <a:buNone/>
            </a:pPr>
            <a:endParaRPr lang="sl-SI" altLang="sl-SI" sz="2400">
              <a:solidFill>
                <a:schemeClr val="folHlink"/>
              </a:solidFill>
            </a:endParaRPr>
          </a:p>
        </p:txBody>
      </p:sp>
      <p:pic>
        <p:nvPicPr>
          <p:cNvPr id="48132" name="Picture 4">
            <a:extLst>
              <a:ext uri="{FF2B5EF4-FFF2-40B4-BE49-F238E27FC236}">
                <a16:creationId xmlns:a16="http://schemas.microsoft.com/office/drawing/2014/main" id="{6FD45672-950E-4B1F-88AE-795AFCAA1C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068638"/>
            <a:ext cx="1452562" cy="223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3" name="Picture 5">
            <a:extLst>
              <a:ext uri="{FF2B5EF4-FFF2-40B4-BE49-F238E27FC236}">
                <a16:creationId xmlns:a16="http://schemas.microsoft.com/office/drawing/2014/main" id="{0CE28B03-88E6-4485-869A-C7D2680287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781300"/>
            <a:ext cx="1384300" cy="254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134" name="Picture 6">
            <a:extLst>
              <a:ext uri="{FF2B5EF4-FFF2-40B4-BE49-F238E27FC236}">
                <a16:creationId xmlns:a16="http://schemas.microsoft.com/office/drawing/2014/main" id="{3C063A3B-397A-4C6A-BA33-8E02C015D3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625" y="2997200"/>
            <a:ext cx="273685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box(in)">
                                      <p:cBhvr>
                                        <p:cTn id="7" dur="5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8131">
                                            <p:txEl>
                                              <p:pRg st="0" end="0"/>
                                            </p:txEl>
                                          </p:spTgt>
                                        </p:tgtEl>
                                        <p:attrNameLst>
                                          <p:attrName>style.visibility</p:attrName>
                                        </p:attrNameLst>
                                      </p:cBhvr>
                                      <p:to>
                                        <p:strVal val="visible"/>
                                      </p:to>
                                    </p:set>
                                    <p:animEffect transition="in" filter="box(in)">
                                      <p:cBhvr>
                                        <p:cTn id="12" dur="500"/>
                                        <p:tgtEl>
                                          <p:spTgt spid="48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8132"/>
                                        </p:tgtEl>
                                        <p:attrNameLst>
                                          <p:attrName>style.visibility</p:attrName>
                                        </p:attrNameLst>
                                      </p:cBhvr>
                                      <p:to>
                                        <p:strVal val="visible"/>
                                      </p:to>
                                    </p:set>
                                    <p:animEffect transition="in" filter="diamond(in)">
                                      <p:cBhvr>
                                        <p:cTn id="17" dur="2000"/>
                                        <p:tgtEl>
                                          <p:spTgt spid="481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8133"/>
                                        </p:tgtEl>
                                        <p:attrNameLst>
                                          <p:attrName>style.visibility</p:attrName>
                                        </p:attrNameLst>
                                      </p:cBhvr>
                                      <p:to>
                                        <p:strVal val="visible"/>
                                      </p:to>
                                    </p:set>
                                    <p:animEffect transition="in" filter="blinds(horizontal)">
                                      <p:cBhvr>
                                        <p:cTn id="22" dur="500"/>
                                        <p:tgtEl>
                                          <p:spTgt spid="481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48134"/>
                                        </p:tgtEl>
                                        <p:attrNameLst>
                                          <p:attrName>style.visibility</p:attrName>
                                        </p:attrNameLst>
                                      </p:cBhvr>
                                      <p:to>
                                        <p:strVal val="visible"/>
                                      </p:to>
                                    </p:set>
                                    <p:animEffect transition="in" filter="checkerboard(across)">
                                      <p:cBhvr>
                                        <p:cTn id="27" dur="500"/>
                                        <p:tgtEl>
                                          <p:spTgt spid="4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8A4DFC8-071F-44B4-A33F-1A4E50ADACA9}"/>
              </a:ext>
            </a:extLst>
          </p:cNvPr>
          <p:cNvSpPr>
            <a:spLocks noGrp="1" noRot="1" noChangeArrowheads="1"/>
          </p:cNvSpPr>
          <p:nvPr>
            <p:ph type="title"/>
          </p:nvPr>
        </p:nvSpPr>
        <p:spPr/>
        <p:txBody>
          <a:bodyPr/>
          <a:lstStyle/>
          <a:p>
            <a:pPr algn="l"/>
            <a:r>
              <a:rPr lang="sl-SI" altLang="sl-SI" sz="3200"/>
              <a:t>Triac :</a:t>
            </a:r>
          </a:p>
        </p:txBody>
      </p:sp>
      <p:sp>
        <p:nvSpPr>
          <p:cNvPr id="49155" name="Rectangle 3">
            <a:extLst>
              <a:ext uri="{FF2B5EF4-FFF2-40B4-BE49-F238E27FC236}">
                <a16:creationId xmlns:a16="http://schemas.microsoft.com/office/drawing/2014/main" id="{7E88445D-3CE5-4992-A989-3E331A4040FA}"/>
              </a:ext>
            </a:extLst>
          </p:cNvPr>
          <p:cNvSpPr>
            <a:spLocks noGrp="1" noChangeArrowheads="1"/>
          </p:cNvSpPr>
          <p:nvPr>
            <p:ph type="body" idx="1"/>
          </p:nvPr>
        </p:nvSpPr>
        <p:spPr>
          <a:xfrm>
            <a:off x="468313" y="1628775"/>
            <a:ext cx="8229600" cy="4392613"/>
          </a:xfrm>
        </p:spPr>
        <p:txBody>
          <a:bodyPr/>
          <a:lstStyle/>
          <a:p>
            <a:pPr algn="ctr">
              <a:buFont typeface="Wingdings" panose="05000000000000000000" pitchFamily="2" charset="2"/>
              <a:buNone/>
            </a:pPr>
            <a:r>
              <a:rPr lang="sl-SI" altLang="sl-SI" sz="2800" b="1">
                <a:solidFill>
                  <a:schemeClr val="folHlink"/>
                </a:solidFill>
              </a:rPr>
              <a:t>Delovanje :</a:t>
            </a:r>
          </a:p>
          <a:p>
            <a:pPr algn="ctr">
              <a:buFont typeface="Wingdings" panose="05000000000000000000" pitchFamily="2" charset="2"/>
              <a:buNone/>
            </a:pPr>
            <a:endParaRPr lang="sl-SI" altLang="sl-SI" sz="2800" b="1">
              <a:solidFill>
                <a:schemeClr val="folHlink"/>
              </a:solidFill>
            </a:endParaRPr>
          </a:p>
          <a:p>
            <a:pPr>
              <a:spcBef>
                <a:spcPct val="0"/>
              </a:spcBef>
              <a:buFont typeface="Wingdings" panose="05000000000000000000" pitchFamily="2" charset="2"/>
              <a:buNone/>
            </a:pPr>
            <a:r>
              <a:rPr lang="sl-SI" altLang="sl-SI" sz="2400">
                <a:effectLst/>
              </a:rPr>
              <a:t>Triac si lahko predstavljamo kot dva vzporedno vezana tiristorja, obrnjena vsak v svojo stran. Na ta način lahko triac vključimo (ali vžgemo) v obeh smereh. Osnovna priključka sta označena prva anoda A1 in druga anoda A2. Vhodni priključek je skupen in ga imenujemo vrata G. Vključimo ga lahko tako s pozitivnim kot z negativnim napetostnim impulzom na vhodnem priključku. Ugasnemo ga enako kot tiristor. Ko se anodni tok spusti pod vrednost držalnega toka Ih, se triac sam izključi. </a:t>
            </a:r>
          </a:p>
          <a:p>
            <a:pPr>
              <a:buFont typeface="Wingdings" panose="05000000000000000000" pitchFamily="2" charset="2"/>
              <a:buNone/>
            </a:pPr>
            <a:endParaRPr lang="sl-SI" altLang="sl-SI" sz="2400">
              <a:solidFill>
                <a:schemeClr val="folHlink"/>
              </a:solidFill>
            </a:endParaRPr>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49154"/>
                                        </p:tgtEl>
                                        <p:attrNameLst>
                                          <p:attrName>style.visibility</p:attrName>
                                        </p:attrNameLst>
                                      </p:cBhvr>
                                      <p:to>
                                        <p:strVal val="visible"/>
                                      </p:to>
                                    </p:set>
                                    <p:animEffect transition="in" filter="box(in)">
                                      <p:cBhvr>
                                        <p:cTn id="12" dur="500"/>
                                        <p:tgtEl>
                                          <p:spTgt spid="49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D8EDB0A-2439-4462-8B12-83F0848F9F9C}"/>
              </a:ext>
            </a:extLst>
          </p:cNvPr>
          <p:cNvSpPr>
            <a:spLocks noGrp="1" noRot="1" noChangeArrowheads="1"/>
          </p:cNvSpPr>
          <p:nvPr>
            <p:ph type="title"/>
          </p:nvPr>
        </p:nvSpPr>
        <p:spPr/>
        <p:txBody>
          <a:bodyPr/>
          <a:lstStyle/>
          <a:p>
            <a:r>
              <a:rPr lang="sl-SI" altLang="sl-SI"/>
              <a:t>Diac :</a:t>
            </a:r>
          </a:p>
        </p:txBody>
      </p:sp>
      <p:sp>
        <p:nvSpPr>
          <p:cNvPr id="50179" name="Rectangle 3">
            <a:extLst>
              <a:ext uri="{FF2B5EF4-FFF2-40B4-BE49-F238E27FC236}">
                <a16:creationId xmlns:a16="http://schemas.microsoft.com/office/drawing/2014/main" id="{5C24D298-79EC-46D3-9153-67DEFE77419A}"/>
              </a:ext>
            </a:extLst>
          </p:cNvPr>
          <p:cNvSpPr>
            <a:spLocks noGrp="1" noChangeArrowheads="1"/>
          </p:cNvSpPr>
          <p:nvPr>
            <p:ph type="body" idx="1"/>
          </p:nvPr>
        </p:nvSpPr>
        <p:spPr/>
        <p:txBody>
          <a:bodyPr/>
          <a:lstStyle/>
          <a:p>
            <a:pPr>
              <a:buFont typeface="Wingdings" panose="05000000000000000000" pitchFamily="2" charset="2"/>
              <a:buNone/>
            </a:pPr>
            <a:r>
              <a:rPr lang="sl-SI" altLang="sl-SI" sz="2400">
                <a:solidFill>
                  <a:schemeClr val="folHlink"/>
                </a:solidFill>
              </a:rPr>
              <a:t>       Simbol :                  Zgradba :                 Karakteristika diaca :</a:t>
            </a:r>
          </a:p>
        </p:txBody>
      </p:sp>
      <p:pic>
        <p:nvPicPr>
          <p:cNvPr id="50180" name="Picture 4">
            <a:extLst>
              <a:ext uri="{FF2B5EF4-FFF2-40B4-BE49-F238E27FC236}">
                <a16:creationId xmlns:a16="http://schemas.microsoft.com/office/drawing/2014/main" id="{4B974939-54F6-4EF4-A27D-9E4888A976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781300"/>
            <a:ext cx="10287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181" name="Picture 5">
            <a:extLst>
              <a:ext uri="{FF2B5EF4-FFF2-40B4-BE49-F238E27FC236}">
                <a16:creationId xmlns:a16="http://schemas.microsoft.com/office/drawing/2014/main" id="{B8754CB4-2BD1-4F39-9EAA-A1030C9A9D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708275"/>
            <a:ext cx="1309688" cy="247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182" name="Picture 6">
            <a:extLst>
              <a:ext uri="{FF2B5EF4-FFF2-40B4-BE49-F238E27FC236}">
                <a16:creationId xmlns:a16="http://schemas.microsoft.com/office/drawing/2014/main" id="{4DD05CEE-4519-49AD-BF07-8E87F55CB1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2781300"/>
            <a:ext cx="2949575" cy="236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12"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5203AF9-F8ED-4637-8361-735AA5DDB1F6}"/>
              </a:ext>
            </a:extLst>
          </p:cNvPr>
          <p:cNvSpPr>
            <a:spLocks noGrp="1" noRot="1" noChangeArrowheads="1"/>
          </p:cNvSpPr>
          <p:nvPr>
            <p:ph type="title"/>
          </p:nvPr>
        </p:nvSpPr>
        <p:spPr/>
        <p:txBody>
          <a:bodyPr/>
          <a:lstStyle/>
          <a:p>
            <a:pPr algn="l"/>
            <a:r>
              <a:rPr lang="sl-SI" altLang="sl-SI" sz="3200"/>
              <a:t>Diac :</a:t>
            </a:r>
          </a:p>
        </p:txBody>
      </p:sp>
      <p:sp>
        <p:nvSpPr>
          <p:cNvPr id="51203" name="Rectangle 3">
            <a:extLst>
              <a:ext uri="{FF2B5EF4-FFF2-40B4-BE49-F238E27FC236}">
                <a16:creationId xmlns:a16="http://schemas.microsoft.com/office/drawing/2014/main" id="{A7B89EE3-330C-41DE-9431-3D0E1415C2E4}"/>
              </a:ext>
            </a:extLst>
          </p:cNvPr>
          <p:cNvSpPr>
            <a:spLocks noGrp="1" noChangeArrowheads="1"/>
          </p:cNvSpPr>
          <p:nvPr>
            <p:ph type="body" idx="1"/>
          </p:nvPr>
        </p:nvSpPr>
        <p:spPr/>
        <p:txBody>
          <a:bodyPr/>
          <a:lstStyle/>
          <a:p>
            <a:pPr algn="ctr">
              <a:buFont typeface="Wingdings" panose="05000000000000000000" pitchFamily="2" charset="2"/>
              <a:buNone/>
            </a:pPr>
            <a:r>
              <a:rPr lang="sl-SI" altLang="sl-SI" sz="2400" b="1">
                <a:solidFill>
                  <a:schemeClr val="folHlink"/>
                </a:solidFill>
              </a:rPr>
              <a:t>Delovanje :</a:t>
            </a:r>
          </a:p>
          <a:p>
            <a:pPr algn="ctr">
              <a:buFont typeface="Wingdings" panose="05000000000000000000" pitchFamily="2" charset="2"/>
              <a:buNone/>
            </a:pPr>
            <a:endParaRPr lang="sl-SI" altLang="sl-SI" sz="2400" b="1">
              <a:solidFill>
                <a:schemeClr val="folHlink"/>
              </a:solidFill>
            </a:endParaRPr>
          </a:p>
          <a:p>
            <a:pPr>
              <a:spcBef>
                <a:spcPct val="0"/>
              </a:spcBef>
              <a:buFont typeface="Wingdings" panose="05000000000000000000" pitchFamily="2" charset="2"/>
              <a:buNone/>
            </a:pPr>
            <a:r>
              <a:rPr lang="sl-SI" altLang="sl-SI" sz="2400">
                <a:effectLst/>
              </a:rPr>
              <a:t>Diac se obnaša kot dvosmerna dioda s prevesno napetostjo. </a:t>
            </a:r>
          </a:p>
          <a:p>
            <a:pPr>
              <a:spcBef>
                <a:spcPct val="0"/>
              </a:spcBef>
              <a:buFont typeface="Wingdings" panose="05000000000000000000" pitchFamily="2" charset="2"/>
              <a:buNone/>
            </a:pPr>
            <a:r>
              <a:rPr lang="sl-SI" altLang="sl-SI" sz="2400">
                <a:effectLst/>
              </a:rPr>
              <a:t>Diac lahko vključimo (ali vžgemo) v obeh smereh tako, da presežemo prevesno napetost. Izključimo (ali ugasnemo) pa ga tako, da znižamo napetost na priključkih. Ko se tok, ki teče skozi diac, zniža pod vrednost držalnega toka Ih, diac ugasne. Če strukturo diaca vzdolžno prerežemo na polovico, potem vidimo, da je sestavljen iz dveh vzporedno vezanih pnpn diod.</a:t>
            </a:r>
            <a:r>
              <a:rPr lang="sl-SI" altLang="sl-SI">
                <a:effectLst/>
              </a:rPr>
              <a:t> </a:t>
            </a:r>
          </a:p>
          <a:p>
            <a:pPr>
              <a:buFont typeface="Wingdings" panose="05000000000000000000" pitchFamily="2" charset="2"/>
              <a:buNone/>
            </a:pPr>
            <a:endParaRPr lang="sl-SI" altLang="sl-SI" sz="2400" b="1">
              <a:solidFill>
                <a:schemeClr val="folHlink"/>
              </a:solidFill>
            </a:endParaRPr>
          </a:p>
        </p:txBody>
      </p:sp>
    </p:spTree>
  </p:cSld>
  <p:clrMapOvr>
    <a:masterClrMapping/>
  </p:clrMapOvr>
  <p:transition spd="med" advTm="15000">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725FF8B-621F-4371-BBF0-04DC35E2B966}"/>
              </a:ext>
            </a:extLst>
          </p:cNvPr>
          <p:cNvSpPr>
            <a:spLocks noGrp="1" noRot="1" noChangeArrowheads="1"/>
          </p:cNvSpPr>
          <p:nvPr>
            <p:ph type="title"/>
          </p:nvPr>
        </p:nvSpPr>
        <p:spPr/>
        <p:txBody>
          <a:bodyPr/>
          <a:lstStyle/>
          <a:p>
            <a:r>
              <a:rPr lang="sl-SI" altLang="sl-SI"/>
              <a:t>Tranformator :</a:t>
            </a:r>
          </a:p>
        </p:txBody>
      </p:sp>
      <p:sp>
        <p:nvSpPr>
          <p:cNvPr id="45059" name="Rectangle 3">
            <a:extLst>
              <a:ext uri="{FF2B5EF4-FFF2-40B4-BE49-F238E27FC236}">
                <a16:creationId xmlns:a16="http://schemas.microsoft.com/office/drawing/2014/main" id="{AD116017-CAD6-48F1-A32C-81EC77FE0489}"/>
              </a:ext>
            </a:extLst>
          </p:cNvPr>
          <p:cNvSpPr>
            <a:spLocks noGrp="1" noChangeArrowheads="1"/>
          </p:cNvSpPr>
          <p:nvPr>
            <p:ph type="body" idx="1"/>
          </p:nvPr>
        </p:nvSpPr>
        <p:spPr>
          <a:xfrm>
            <a:off x="468313" y="1557338"/>
            <a:ext cx="8229600" cy="4525962"/>
          </a:xfrm>
        </p:spPr>
        <p:txBody>
          <a:bodyPr/>
          <a:lstStyle/>
          <a:p>
            <a:pPr>
              <a:buFont typeface="Wingdings" panose="05000000000000000000" pitchFamily="2" charset="2"/>
              <a:buNone/>
            </a:pPr>
            <a:r>
              <a:rPr lang="sl-SI" altLang="sl-SI" sz="2800"/>
              <a:t>Transformator je naprava, ki spreminja  električno napetost iz višje v nižjo ali obratno. Sestavljen je iz kovinskega jedra na katerem sta dve tuljavi z različnim številom ovojev žice.</a:t>
            </a:r>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buFont typeface="Wingdings" panose="05000000000000000000" pitchFamily="2" charset="2"/>
              <a:buNone/>
            </a:pPr>
            <a:endParaRPr lang="sl-SI" altLang="sl-SI" sz="2800"/>
          </a:p>
          <a:p>
            <a:pPr algn="ctr">
              <a:buFont typeface="Wingdings" panose="05000000000000000000" pitchFamily="2" charset="2"/>
              <a:buNone/>
            </a:pPr>
            <a:endParaRPr lang="sl-SI" altLang="sl-SI" sz="1600" b="1" i="1"/>
          </a:p>
          <a:p>
            <a:pPr algn="ctr">
              <a:buFont typeface="Wingdings" panose="05000000000000000000" pitchFamily="2" charset="2"/>
              <a:buNone/>
            </a:pPr>
            <a:r>
              <a:rPr lang="sl-SI" altLang="sl-SI" sz="1600" b="1" i="1"/>
              <a:t>Primarna (vhodna) in sekundarna (izhodna).</a:t>
            </a:r>
            <a:endParaRPr lang="sl-SI" altLang="sl-SI"/>
          </a:p>
          <a:p>
            <a:pPr>
              <a:buFont typeface="Wingdings" panose="05000000000000000000" pitchFamily="2" charset="2"/>
              <a:buNone/>
            </a:pPr>
            <a:endParaRPr lang="sl-SI" altLang="sl-SI"/>
          </a:p>
        </p:txBody>
      </p:sp>
      <p:pic>
        <p:nvPicPr>
          <p:cNvPr id="45060" name="Picture 4" descr="transformator">
            <a:extLst>
              <a:ext uri="{FF2B5EF4-FFF2-40B4-BE49-F238E27FC236}">
                <a16:creationId xmlns:a16="http://schemas.microsoft.com/office/drawing/2014/main" id="{EA0A1869-2BBF-42E2-98E2-CED83A5F0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716338"/>
            <a:ext cx="296227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ox(in)">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blinds(horizontal)">
                                      <p:cBhvr>
                                        <p:cTn id="12" dur="5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animEffect transition="in" filter="blinds(horizontal)">
                                      <p:cBhvr>
                                        <p:cTn id="17" dur="500"/>
                                        <p:tgtEl>
                                          <p:spTgt spid="45059">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45060"/>
                                        </p:tgtEl>
                                        <p:attrNameLst>
                                          <p:attrName>style.visibility</p:attrName>
                                        </p:attrNameLst>
                                      </p:cBhvr>
                                      <p:to>
                                        <p:strVal val="visible"/>
                                      </p:to>
                                    </p:set>
                                    <p:animEffect transition="in" filter="checkerboard(across)">
                                      <p:cBhvr>
                                        <p:cTn id="22"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54FB1DD-290E-48BB-9FB9-89A54EE1CFAA}"/>
              </a:ext>
            </a:extLst>
          </p:cNvPr>
          <p:cNvSpPr>
            <a:spLocks noGrp="1" noRot="1" noChangeArrowheads="1"/>
          </p:cNvSpPr>
          <p:nvPr>
            <p:ph type="title"/>
          </p:nvPr>
        </p:nvSpPr>
        <p:spPr/>
        <p:txBody>
          <a:bodyPr/>
          <a:lstStyle/>
          <a:p>
            <a:r>
              <a:rPr lang="sl-SI" altLang="sl-SI"/>
              <a:t>Močnostni elementi so :</a:t>
            </a:r>
          </a:p>
        </p:txBody>
      </p:sp>
      <p:sp>
        <p:nvSpPr>
          <p:cNvPr id="19459" name="Rectangle 3">
            <a:extLst>
              <a:ext uri="{FF2B5EF4-FFF2-40B4-BE49-F238E27FC236}">
                <a16:creationId xmlns:a16="http://schemas.microsoft.com/office/drawing/2014/main" id="{081B858A-8A3A-47F1-910E-FA9FFFF4A4D7}"/>
              </a:ext>
            </a:extLst>
          </p:cNvPr>
          <p:cNvSpPr>
            <a:spLocks noGrp="1" noChangeArrowheads="1"/>
          </p:cNvSpPr>
          <p:nvPr>
            <p:ph type="body" idx="1"/>
          </p:nvPr>
        </p:nvSpPr>
        <p:spPr/>
        <p:txBody>
          <a:bodyPr/>
          <a:lstStyle/>
          <a:p>
            <a:pPr>
              <a:buFontTx/>
              <a:buChar char="-"/>
            </a:pPr>
            <a:endParaRPr lang="sl-SI" altLang="sl-SI"/>
          </a:p>
          <a:p>
            <a:pPr>
              <a:buFontTx/>
              <a:buChar char="-"/>
            </a:pPr>
            <a:endParaRPr lang="sl-SI" altLang="sl-SI"/>
          </a:p>
          <a:p>
            <a:pPr>
              <a:buFontTx/>
              <a:buChar char="-"/>
            </a:pPr>
            <a:r>
              <a:rPr lang="sl-SI" altLang="sl-SI"/>
              <a:t>Polprevodniška stikala (diode, tranzistorji, tiristorji)</a:t>
            </a:r>
          </a:p>
          <a:p>
            <a:pPr>
              <a:buFontTx/>
              <a:buChar char="-"/>
            </a:pPr>
            <a:r>
              <a:rPr lang="sl-SI" altLang="sl-SI"/>
              <a:t>Energijske posode (inkutivnosti, kapacitivnosti)</a:t>
            </a:r>
          </a:p>
          <a:p>
            <a:pPr>
              <a:buFontTx/>
              <a:buChar char="-"/>
            </a:pPr>
            <a:r>
              <a:rPr lang="sl-SI" altLang="sl-SI"/>
              <a:t>Transformatoji</a:t>
            </a:r>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2" dur="500"/>
                                        <p:tgtEl>
                                          <p:spTgt spid="194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17" dur="500"/>
                                        <p:tgtEl>
                                          <p:spTgt spid="194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2"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76D69FD-33CB-481B-83BD-9CB011C18688}"/>
              </a:ext>
            </a:extLst>
          </p:cNvPr>
          <p:cNvSpPr>
            <a:spLocks noGrp="1" noRot="1" noChangeArrowheads="1"/>
          </p:cNvSpPr>
          <p:nvPr>
            <p:ph type="title"/>
          </p:nvPr>
        </p:nvSpPr>
        <p:spPr/>
        <p:txBody>
          <a:bodyPr/>
          <a:lstStyle/>
          <a:p>
            <a:pPr algn="l"/>
            <a:r>
              <a:rPr lang="sl-SI" altLang="sl-SI" sz="3200"/>
              <a:t>Transformator :</a:t>
            </a:r>
          </a:p>
        </p:txBody>
      </p:sp>
      <p:sp>
        <p:nvSpPr>
          <p:cNvPr id="46083" name="Rectangle 3">
            <a:extLst>
              <a:ext uri="{FF2B5EF4-FFF2-40B4-BE49-F238E27FC236}">
                <a16:creationId xmlns:a16="http://schemas.microsoft.com/office/drawing/2014/main" id="{081E1015-699B-4CEF-A018-1CFA1CB12D2D}"/>
              </a:ext>
            </a:extLst>
          </p:cNvPr>
          <p:cNvSpPr>
            <a:spLocks noGrp="1" noChangeArrowheads="1"/>
          </p:cNvSpPr>
          <p:nvPr>
            <p:ph type="body" idx="1"/>
          </p:nvPr>
        </p:nvSpPr>
        <p:spPr>
          <a:xfrm>
            <a:off x="250825" y="2708275"/>
            <a:ext cx="4402138" cy="2333625"/>
          </a:xfrm>
        </p:spPr>
        <p:txBody>
          <a:bodyPr/>
          <a:lstStyle/>
          <a:p>
            <a:pPr>
              <a:lnSpc>
                <a:spcPct val="80000"/>
              </a:lnSpc>
              <a:buFont typeface="Wingdings" panose="05000000000000000000" pitchFamily="2" charset="2"/>
              <a:buNone/>
            </a:pPr>
            <a:r>
              <a:rPr lang="sl-SI" altLang="sl-SI" sz="2800"/>
              <a:t>Če ima izhodna tuljava dvakrat toliko navojev kot vhodna, se na izhodni tuljavi pojavi dvakrat višja napetost – vendar s polovico manjšim tokom. </a:t>
            </a:r>
          </a:p>
        </p:txBody>
      </p:sp>
      <p:pic>
        <p:nvPicPr>
          <p:cNvPr id="46084" name="Picture 4" descr="transformator">
            <a:extLst>
              <a:ext uri="{FF2B5EF4-FFF2-40B4-BE49-F238E27FC236}">
                <a16:creationId xmlns:a16="http://schemas.microsoft.com/office/drawing/2014/main" id="{38796780-5036-49BD-ADAA-DCAA2082ED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2781300"/>
            <a:ext cx="3671887"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box(in)">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diamond(in)">
                                      <p:cBhvr>
                                        <p:cTn id="12" dur="2000"/>
                                        <p:tgtEl>
                                          <p:spTgt spid="460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6084"/>
                                        </p:tgtEl>
                                        <p:attrNameLst>
                                          <p:attrName>style.visibility</p:attrName>
                                        </p:attrNameLst>
                                      </p:cBhvr>
                                      <p:to>
                                        <p:strVal val="visible"/>
                                      </p:to>
                                    </p:set>
                                    <p:animEffect transition="in" filter="blinds(horizontal)">
                                      <p:cBhvr>
                                        <p:cTn id="1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D3CC42C-3DA0-4BDA-A36C-2CC1C016F89F}"/>
              </a:ext>
            </a:extLst>
          </p:cNvPr>
          <p:cNvSpPr>
            <a:spLocks noGrp="1" noRot="1" noChangeArrowheads="1"/>
          </p:cNvSpPr>
          <p:nvPr>
            <p:ph type="title"/>
          </p:nvPr>
        </p:nvSpPr>
        <p:spPr/>
        <p:txBody>
          <a:bodyPr/>
          <a:lstStyle/>
          <a:p>
            <a:r>
              <a:rPr lang="sl-SI" altLang="sl-SI"/>
              <a:t>Polprevodniška stikala so :</a:t>
            </a:r>
          </a:p>
        </p:txBody>
      </p:sp>
      <p:sp>
        <p:nvSpPr>
          <p:cNvPr id="20483" name="Rectangle 3">
            <a:extLst>
              <a:ext uri="{FF2B5EF4-FFF2-40B4-BE49-F238E27FC236}">
                <a16:creationId xmlns:a16="http://schemas.microsoft.com/office/drawing/2014/main" id="{0A4297D4-D61F-45F7-9266-B61B07E66C3F}"/>
              </a:ext>
            </a:extLst>
          </p:cNvPr>
          <p:cNvSpPr>
            <a:spLocks noGrp="1" noChangeArrowheads="1"/>
          </p:cNvSpPr>
          <p:nvPr>
            <p:ph type="body" idx="1"/>
          </p:nvPr>
        </p:nvSpPr>
        <p:spPr/>
        <p:txBody>
          <a:bodyPr/>
          <a:lstStyle/>
          <a:p>
            <a:pPr algn="ctr">
              <a:buFont typeface="Wingdings" panose="05000000000000000000" pitchFamily="2" charset="2"/>
              <a:buNone/>
            </a:pPr>
            <a:r>
              <a:rPr lang="sl-SI" altLang="sl-SI" sz="5400"/>
              <a:t>Polprevodniška dioda :</a:t>
            </a:r>
          </a:p>
          <a:p>
            <a:pPr algn="ctr">
              <a:buFont typeface="Wingdings" panose="05000000000000000000" pitchFamily="2" charset="2"/>
              <a:buNone/>
            </a:pPr>
            <a:endParaRPr lang="sl-SI" altLang="sl-SI" sz="2400"/>
          </a:p>
          <a:p>
            <a:pPr algn="ctr">
              <a:buFont typeface="Wingdings" panose="05000000000000000000" pitchFamily="2" charset="2"/>
              <a:buNone/>
            </a:pPr>
            <a:endParaRPr lang="sl-SI" altLang="sl-SI" sz="2400"/>
          </a:p>
          <a:p>
            <a:r>
              <a:rPr lang="sl-SI" altLang="sl-SI" sz="2400"/>
              <a:t>Simbol :</a:t>
            </a:r>
          </a:p>
          <a:p>
            <a:endParaRPr lang="sl-SI" altLang="sl-SI" sz="2400"/>
          </a:p>
          <a:p>
            <a:r>
              <a:rPr lang="sl-SI" altLang="sl-SI" sz="2400"/>
              <a:t>Začne prevajati pri dovolj veliki napetosti. Ugasne ko tok pade pod minimalno vrednost. Deluje na principu tiristorske štiriplastne PNPN forme.</a:t>
            </a:r>
          </a:p>
        </p:txBody>
      </p:sp>
      <p:pic>
        <p:nvPicPr>
          <p:cNvPr id="20484" name="Picture 4">
            <a:extLst>
              <a:ext uri="{FF2B5EF4-FFF2-40B4-BE49-F238E27FC236}">
                <a16:creationId xmlns:a16="http://schemas.microsoft.com/office/drawing/2014/main" id="{D0E56795-40C6-4BCC-9490-8627C08BEF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2636838"/>
            <a:ext cx="163830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13" dur="500"/>
                                        <p:tgtEl>
                                          <p:spTgt spid="2048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8" dur="500"/>
                                        <p:tgtEl>
                                          <p:spTgt spid="2048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3" dur="500"/>
                                        <p:tgtEl>
                                          <p:spTgt spid="2048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20484"/>
                                        </p:tgtEl>
                                        <p:attrNameLst>
                                          <p:attrName>style.visibility</p:attrName>
                                        </p:attrNameLst>
                                      </p:cBhvr>
                                      <p:to>
                                        <p:strVal val="visible"/>
                                      </p:to>
                                    </p:set>
                                    <p:animEffect transition="in" filter="diamond(in)">
                                      <p:cBhvr>
                                        <p:cTn id="28" dur="20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7777E54-DD7B-44D4-BDA3-A23AE1343E98}"/>
              </a:ext>
            </a:extLst>
          </p:cNvPr>
          <p:cNvSpPr>
            <a:spLocks noGrp="1" noRot="1" noChangeArrowheads="1"/>
          </p:cNvSpPr>
          <p:nvPr>
            <p:ph type="title"/>
          </p:nvPr>
        </p:nvSpPr>
        <p:spPr/>
        <p:txBody>
          <a:bodyPr/>
          <a:lstStyle/>
          <a:p>
            <a:pPr algn="l"/>
            <a:r>
              <a:rPr lang="sl-SI" altLang="sl-SI" sz="2400"/>
              <a:t>Polprevodniška dioda :</a:t>
            </a:r>
          </a:p>
        </p:txBody>
      </p:sp>
      <p:sp>
        <p:nvSpPr>
          <p:cNvPr id="21507" name="Rectangle 3">
            <a:extLst>
              <a:ext uri="{FF2B5EF4-FFF2-40B4-BE49-F238E27FC236}">
                <a16:creationId xmlns:a16="http://schemas.microsoft.com/office/drawing/2014/main" id="{70CB0E54-562F-422F-AB96-41DA40D646E8}"/>
              </a:ext>
            </a:extLst>
          </p:cNvPr>
          <p:cNvSpPr>
            <a:spLocks noGrp="1" noChangeArrowheads="1"/>
          </p:cNvSpPr>
          <p:nvPr>
            <p:ph type="body" idx="1"/>
          </p:nvPr>
        </p:nvSpPr>
        <p:spPr>
          <a:xfrm>
            <a:off x="468313" y="1628775"/>
            <a:ext cx="8280400" cy="4608513"/>
          </a:xfrm>
        </p:spPr>
        <p:txBody>
          <a:bodyPr/>
          <a:lstStyle/>
          <a:p>
            <a:pPr marL="609600" indent="-609600">
              <a:lnSpc>
                <a:spcPct val="90000"/>
              </a:lnSpc>
              <a:buFont typeface="Wingdings" panose="05000000000000000000" pitchFamily="2" charset="2"/>
              <a:buNone/>
            </a:pPr>
            <a:r>
              <a:rPr lang="sl-SI" altLang="sl-SI" sz="2400" b="1">
                <a:solidFill>
                  <a:schemeClr val="folHlink"/>
                </a:solidFill>
              </a:rPr>
              <a:t>Glavni podatki za diode :</a:t>
            </a:r>
          </a:p>
          <a:p>
            <a:pPr marL="609600" indent="-609600">
              <a:lnSpc>
                <a:spcPct val="90000"/>
              </a:lnSpc>
            </a:pPr>
            <a:r>
              <a:rPr lang="sl-SI" altLang="sl-SI" sz="2000" b="1"/>
              <a:t>- </a:t>
            </a:r>
            <a:r>
              <a:rPr lang="sl-SI" altLang="sl-SI" sz="2000" b="1">
                <a:effectLst/>
              </a:rPr>
              <a:t>U</a:t>
            </a:r>
            <a:r>
              <a:rPr lang="sl-SI" altLang="sl-SI" sz="1400" b="1">
                <a:effectLst/>
              </a:rPr>
              <a:t>RRM</a:t>
            </a:r>
            <a:r>
              <a:rPr lang="sl-SI" altLang="sl-SI" sz="2000" b="1">
                <a:effectLst/>
              </a:rPr>
              <a:t> - ponovitvena temenska zaporna napetost</a:t>
            </a:r>
          </a:p>
          <a:p>
            <a:pPr marL="609600" indent="-609600">
              <a:lnSpc>
                <a:spcPct val="90000"/>
              </a:lnSpc>
            </a:pPr>
            <a:r>
              <a:rPr lang="sl-SI" altLang="sl-SI" sz="2000" b="1">
                <a:effectLst/>
              </a:rPr>
              <a:t>– U</a:t>
            </a:r>
            <a:r>
              <a:rPr lang="sl-SI" altLang="sl-SI" sz="1400" b="1">
                <a:effectLst/>
              </a:rPr>
              <a:t>RSM</a:t>
            </a:r>
            <a:r>
              <a:rPr lang="sl-SI" altLang="sl-SI" sz="2000" b="1">
                <a:effectLst/>
              </a:rPr>
              <a:t> - neponovitvena temenska zaporna napetost</a:t>
            </a:r>
          </a:p>
          <a:p>
            <a:pPr marL="609600" indent="-609600">
              <a:lnSpc>
                <a:spcPct val="90000"/>
              </a:lnSpc>
            </a:pPr>
            <a:r>
              <a:rPr lang="sl-SI" altLang="sl-SI" sz="2000" b="1">
                <a:effectLst/>
              </a:rPr>
              <a:t>– I</a:t>
            </a:r>
            <a:r>
              <a:rPr lang="sl-SI" altLang="sl-SI" sz="1400" b="1">
                <a:effectLst/>
              </a:rPr>
              <a:t>FAV</a:t>
            </a:r>
            <a:r>
              <a:rPr lang="sl-SI" altLang="sl-SI" sz="2000" b="1">
                <a:effectLst/>
              </a:rPr>
              <a:t> - srednja vrednost prevodnega toka</a:t>
            </a:r>
          </a:p>
          <a:p>
            <a:pPr marL="609600" indent="-609600">
              <a:lnSpc>
                <a:spcPct val="90000"/>
              </a:lnSpc>
            </a:pPr>
            <a:r>
              <a:rPr lang="sl-SI" altLang="sl-SI" sz="2000" b="1">
                <a:effectLst/>
              </a:rPr>
              <a:t>– I</a:t>
            </a:r>
            <a:r>
              <a:rPr lang="sl-SI" altLang="sl-SI" sz="1400" b="1">
                <a:effectLst/>
              </a:rPr>
              <a:t>FSM </a:t>
            </a:r>
            <a:r>
              <a:rPr lang="sl-SI" altLang="sl-SI" sz="2000" b="1">
                <a:effectLst/>
              </a:rPr>
              <a:t>- maksimalni prevodni tok</a:t>
            </a:r>
          </a:p>
          <a:p>
            <a:pPr marL="609600" indent="-609600">
              <a:lnSpc>
                <a:spcPct val="90000"/>
              </a:lnSpc>
            </a:pPr>
            <a:r>
              <a:rPr lang="sl-SI" altLang="sl-SI" sz="2000" b="1">
                <a:effectLst/>
              </a:rPr>
              <a:t>– I</a:t>
            </a:r>
            <a:r>
              <a:rPr lang="sl-SI" altLang="sl-SI" sz="1400" b="1">
                <a:effectLst/>
              </a:rPr>
              <a:t>FRMS</a:t>
            </a:r>
            <a:r>
              <a:rPr lang="sl-SI" altLang="sl-SI" sz="2000" b="1">
                <a:effectLst/>
              </a:rPr>
              <a:t> - efektivna vrednost prevodnega toka</a:t>
            </a:r>
          </a:p>
          <a:p>
            <a:pPr marL="609600" indent="-609600">
              <a:lnSpc>
                <a:spcPct val="90000"/>
              </a:lnSpc>
            </a:pPr>
            <a:r>
              <a:rPr lang="sl-SI" altLang="sl-SI" sz="2000" b="1">
                <a:effectLst/>
              </a:rPr>
              <a:t>– ϑ</a:t>
            </a:r>
            <a:r>
              <a:rPr lang="sl-SI" altLang="sl-SI" sz="1400" b="1">
                <a:effectLst/>
              </a:rPr>
              <a:t>OP</a:t>
            </a:r>
            <a:r>
              <a:rPr lang="sl-SI" altLang="sl-SI" sz="2000" b="1">
                <a:effectLst/>
              </a:rPr>
              <a:t> - temperatura delovanja</a:t>
            </a:r>
          </a:p>
          <a:p>
            <a:pPr marL="609600" indent="-609600">
              <a:lnSpc>
                <a:spcPct val="90000"/>
              </a:lnSpc>
            </a:pPr>
            <a:r>
              <a:rPr lang="sl-SI" altLang="sl-SI" sz="2000" b="1">
                <a:effectLst/>
              </a:rPr>
              <a:t>– ϑ</a:t>
            </a:r>
            <a:r>
              <a:rPr lang="sl-SI" altLang="sl-SI" sz="1400" b="1">
                <a:effectLst/>
              </a:rPr>
              <a:t>j</a:t>
            </a:r>
            <a:r>
              <a:rPr lang="sl-SI" altLang="sl-SI" sz="2000" b="1">
                <a:effectLst/>
              </a:rPr>
              <a:t> - temperatura spoja</a:t>
            </a:r>
          </a:p>
          <a:p>
            <a:pPr marL="609600" indent="-609600">
              <a:lnSpc>
                <a:spcPct val="90000"/>
              </a:lnSpc>
            </a:pPr>
            <a:r>
              <a:rPr lang="sl-SI" altLang="sl-SI" sz="2000" b="1">
                <a:effectLst/>
              </a:rPr>
              <a:t>– U</a:t>
            </a:r>
            <a:r>
              <a:rPr lang="sl-SI" altLang="sl-SI" sz="1400" b="1">
                <a:effectLst/>
              </a:rPr>
              <a:t>F</a:t>
            </a:r>
            <a:r>
              <a:rPr lang="sl-SI" altLang="sl-SI" sz="2000" b="1">
                <a:effectLst/>
              </a:rPr>
              <a:t> - padec v prevodni smeri</a:t>
            </a:r>
          </a:p>
          <a:p>
            <a:pPr marL="609600" indent="-609600">
              <a:lnSpc>
                <a:spcPct val="90000"/>
              </a:lnSpc>
            </a:pPr>
            <a:r>
              <a:rPr lang="sl-SI" altLang="sl-SI" sz="2000" b="1">
                <a:effectLst/>
              </a:rPr>
              <a:t>– I</a:t>
            </a:r>
            <a:r>
              <a:rPr lang="sl-SI" altLang="sl-SI" sz="1400" b="1">
                <a:effectLst/>
              </a:rPr>
              <a:t>R</a:t>
            </a:r>
            <a:r>
              <a:rPr lang="sl-SI" altLang="sl-SI" sz="2000" b="1">
                <a:effectLst/>
              </a:rPr>
              <a:t> - tok v zaporni smeri</a:t>
            </a:r>
          </a:p>
          <a:p>
            <a:pPr marL="609600" indent="-609600">
              <a:lnSpc>
                <a:spcPct val="90000"/>
              </a:lnSpc>
            </a:pPr>
            <a:r>
              <a:rPr lang="sl-SI" altLang="sl-SI" sz="2000" b="1">
                <a:effectLst/>
              </a:rPr>
              <a:t>– R</a:t>
            </a:r>
            <a:r>
              <a:rPr lang="sl-SI" altLang="sl-SI" sz="1400" b="1">
                <a:effectLst/>
              </a:rPr>
              <a:t>THj</a:t>
            </a:r>
            <a:r>
              <a:rPr lang="sl-SI" altLang="sl-SI" sz="2000" b="1">
                <a:effectLst/>
              </a:rPr>
              <a:t> - notranja toplotna upornost</a:t>
            </a:r>
          </a:p>
          <a:p>
            <a:pPr marL="609600" indent="-609600">
              <a:lnSpc>
                <a:spcPct val="90000"/>
              </a:lnSpc>
            </a:pPr>
            <a:r>
              <a:rPr lang="sl-SI" altLang="sl-SI" sz="2000" b="1">
                <a:effectLst/>
              </a:rPr>
              <a:t>– i(t)</a:t>
            </a:r>
            <a:r>
              <a:rPr lang="sl-SI" altLang="sl-SI" sz="1400" b="1">
                <a:effectLst/>
              </a:rPr>
              <a:t>2dt</a:t>
            </a:r>
            <a:r>
              <a:rPr lang="sl-SI" altLang="sl-SI" sz="2000" b="1">
                <a:effectLst/>
              </a:rPr>
              <a:t> - tokovni udari</a:t>
            </a:r>
          </a:p>
          <a:p>
            <a:pPr marL="609600" indent="-609600">
              <a:lnSpc>
                <a:spcPct val="90000"/>
              </a:lnSpc>
            </a:pPr>
            <a:r>
              <a:rPr lang="sl-SI" altLang="sl-SI" sz="2000" b="1">
                <a:effectLst/>
              </a:rPr>
              <a:t>– trr - zaporni vzpostavitveni čas</a:t>
            </a:r>
          </a:p>
          <a:p>
            <a:pPr marL="609600" indent="-609600">
              <a:lnSpc>
                <a:spcPct val="90000"/>
              </a:lnSpc>
              <a:buFont typeface="Wingdings" panose="05000000000000000000" pitchFamily="2" charset="2"/>
              <a:buNone/>
            </a:pPr>
            <a:endParaRPr lang="sl-SI" altLang="sl-SI" sz="2000" b="1"/>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1506"/>
                                        </p:tgtEl>
                                        <p:attrNameLst>
                                          <p:attrName>style.visibility</p:attrName>
                                        </p:attrNameLst>
                                      </p:cBhvr>
                                      <p:to>
                                        <p:strVal val="visible"/>
                                      </p:to>
                                    </p:set>
                                    <p:animEffect transition="in" filter="box(in)">
                                      <p:cBhvr>
                                        <p:cTn id="13" dur="500"/>
                                        <p:tgtEl>
                                          <p:spTgt spid="2150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1507">
                                            <p:txEl>
                                              <p:pRg st="0" end="0"/>
                                            </p:txEl>
                                          </p:spTgt>
                                        </p:tgtEl>
                                        <p:attrNameLst>
                                          <p:attrName>style.visibility</p:attrName>
                                        </p:attrNameLst>
                                      </p:cBhvr>
                                      <p:to>
                                        <p:strVal val="visible"/>
                                      </p:to>
                                    </p:set>
                                    <p:animEffect transition="in" filter="box(in)">
                                      <p:cBhvr>
                                        <p:cTn id="18" dur="500"/>
                                        <p:tgtEl>
                                          <p:spTgt spid="215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1507">
                                            <p:txEl>
                                              <p:pRg st="1" end="1"/>
                                            </p:txEl>
                                          </p:spTgt>
                                        </p:tgtEl>
                                        <p:attrNameLst>
                                          <p:attrName>style.visibility</p:attrName>
                                        </p:attrNameLst>
                                      </p:cBhvr>
                                      <p:to>
                                        <p:strVal val="visible"/>
                                      </p:to>
                                    </p:set>
                                    <p:animEffect transition="in" filter="box(in)">
                                      <p:cBhvr>
                                        <p:cTn id="23" dur="500"/>
                                        <p:tgtEl>
                                          <p:spTgt spid="2150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21507">
                                            <p:txEl>
                                              <p:pRg st="2" end="2"/>
                                            </p:txEl>
                                          </p:spTgt>
                                        </p:tgtEl>
                                        <p:attrNameLst>
                                          <p:attrName>style.visibility</p:attrName>
                                        </p:attrNameLst>
                                      </p:cBhvr>
                                      <p:to>
                                        <p:strVal val="visible"/>
                                      </p:to>
                                    </p:set>
                                    <p:animEffect transition="in" filter="box(in)">
                                      <p:cBhvr>
                                        <p:cTn id="28" dur="500"/>
                                        <p:tgtEl>
                                          <p:spTgt spid="21507">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21507">
                                            <p:txEl>
                                              <p:pRg st="3" end="3"/>
                                            </p:txEl>
                                          </p:spTgt>
                                        </p:tgtEl>
                                        <p:attrNameLst>
                                          <p:attrName>style.visibility</p:attrName>
                                        </p:attrNameLst>
                                      </p:cBhvr>
                                      <p:to>
                                        <p:strVal val="visible"/>
                                      </p:to>
                                    </p:set>
                                    <p:animEffect transition="in" filter="box(in)">
                                      <p:cBhvr>
                                        <p:cTn id="33" dur="500"/>
                                        <p:tgtEl>
                                          <p:spTgt spid="21507">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1507">
                                            <p:txEl>
                                              <p:pRg st="4" end="4"/>
                                            </p:txEl>
                                          </p:spTgt>
                                        </p:tgtEl>
                                        <p:attrNameLst>
                                          <p:attrName>style.visibility</p:attrName>
                                        </p:attrNameLst>
                                      </p:cBhvr>
                                      <p:to>
                                        <p:strVal val="visible"/>
                                      </p:to>
                                    </p:set>
                                    <p:animEffect transition="in" filter="box(in)">
                                      <p:cBhvr>
                                        <p:cTn id="38" dur="500"/>
                                        <p:tgtEl>
                                          <p:spTgt spid="21507">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21507">
                                            <p:txEl>
                                              <p:pRg st="5" end="5"/>
                                            </p:txEl>
                                          </p:spTgt>
                                        </p:tgtEl>
                                        <p:attrNameLst>
                                          <p:attrName>style.visibility</p:attrName>
                                        </p:attrNameLst>
                                      </p:cBhvr>
                                      <p:to>
                                        <p:strVal val="visible"/>
                                      </p:to>
                                    </p:set>
                                    <p:animEffect transition="in" filter="box(in)">
                                      <p:cBhvr>
                                        <p:cTn id="43" dur="500"/>
                                        <p:tgtEl>
                                          <p:spTgt spid="21507">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21507">
                                            <p:txEl>
                                              <p:pRg st="6" end="6"/>
                                            </p:txEl>
                                          </p:spTgt>
                                        </p:tgtEl>
                                        <p:attrNameLst>
                                          <p:attrName>style.visibility</p:attrName>
                                        </p:attrNameLst>
                                      </p:cBhvr>
                                      <p:to>
                                        <p:strVal val="visible"/>
                                      </p:to>
                                    </p:set>
                                    <p:animEffect transition="in" filter="box(in)">
                                      <p:cBhvr>
                                        <p:cTn id="48" dur="500"/>
                                        <p:tgtEl>
                                          <p:spTgt spid="21507">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1507">
                                            <p:txEl>
                                              <p:pRg st="7" end="7"/>
                                            </p:txEl>
                                          </p:spTgt>
                                        </p:tgtEl>
                                        <p:attrNameLst>
                                          <p:attrName>style.visibility</p:attrName>
                                        </p:attrNameLst>
                                      </p:cBhvr>
                                      <p:to>
                                        <p:strVal val="visible"/>
                                      </p:to>
                                    </p:set>
                                    <p:animEffect transition="in" filter="box(in)">
                                      <p:cBhvr>
                                        <p:cTn id="53" dur="500"/>
                                        <p:tgtEl>
                                          <p:spTgt spid="21507">
                                            <p:txEl>
                                              <p:pRg st="7" end="7"/>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21507">
                                            <p:txEl>
                                              <p:pRg st="8" end="8"/>
                                            </p:txEl>
                                          </p:spTgt>
                                        </p:tgtEl>
                                        <p:attrNameLst>
                                          <p:attrName>style.visibility</p:attrName>
                                        </p:attrNameLst>
                                      </p:cBhvr>
                                      <p:to>
                                        <p:strVal val="visible"/>
                                      </p:to>
                                    </p:set>
                                    <p:animEffect transition="in" filter="box(in)">
                                      <p:cBhvr>
                                        <p:cTn id="58" dur="500"/>
                                        <p:tgtEl>
                                          <p:spTgt spid="21507">
                                            <p:txEl>
                                              <p:pRg st="8" end="8"/>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21507">
                                            <p:txEl>
                                              <p:pRg st="9" end="9"/>
                                            </p:txEl>
                                          </p:spTgt>
                                        </p:tgtEl>
                                        <p:attrNameLst>
                                          <p:attrName>style.visibility</p:attrName>
                                        </p:attrNameLst>
                                      </p:cBhvr>
                                      <p:to>
                                        <p:strVal val="visible"/>
                                      </p:to>
                                    </p:set>
                                    <p:animEffect transition="in" filter="box(in)">
                                      <p:cBhvr>
                                        <p:cTn id="63" dur="500"/>
                                        <p:tgtEl>
                                          <p:spTgt spid="21507">
                                            <p:txEl>
                                              <p:pRg st="9" end="9"/>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1507">
                                            <p:txEl>
                                              <p:pRg st="10" end="10"/>
                                            </p:txEl>
                                          </p:spTgt>
                                        </p:tgtEl>
                                        <p:attrNameLst>
                                          <p:attrName>style.visibility</p:attrName>
                                        </p:attrNameLst>
                                      </p:cBhvr>
                                      <p:to>
                                        <p:strVal val="visible"/>
                                      </p:to>
                                    </p:set>
                                    <p:animEffect transition="in" filter="box(in)">
                                      <p:cBhvr>
                                        <p:cTn id="68" dur="500"/>
                                        <p:tgtEl>
                                          <p:spTgt spid="21507">
                                            <p:txEl>
                                              <p:pRg st="10" end="10"/>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21507">
                                            <p:txEl>
                                              <p:pRg st="11" end="11"/>
                                            </p:txEl>
                                          </p:spTgt>
                                        </p:tgtEl>
                                        <p:attrNameLst>
                                          <p:attrName>style.visibility</p:attrName>
                                        </p:attrNameLst>
                                      </p:cBhvr>
                                      <p:to>
                                        <p:strVal val="visible"/>
                                      </p:to>
                                    </p:set>
                                    <p:animEffect transition="in" filter="box(in)">
                                      <p:cBhvr>
                                        <p:cTn id="73" dur="500"/>
                                        <p:tgtEl>
                                          <p:spTgt spid="21507">
                                            <p:txEl>
                                              <p:pRg st="11" end="11"/>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21507">
                                            <p:txEl>
                                              <p:pRg st="12" end="12"/>
                                            </p:txEl>
                                          </p:spTgt>
                                        </p:tgtEl>
                                        <p:attrNameLst>
                                          <p:attrName>style.visibility</p:attrName>
                                        </p:attrNameLst>
                                      </p:cBhvr>
                                      <p:to>
                                        <p:strVal val="visible"/>
                                      </p:to>
                                    </p:set>
                                    <p:animEffect transition="in" filter="box(in)">
                                      <p:cBhvr>
                                        <p:cTn id="78" dur="500"/>
                                        <p:tgtEl>
                                          <p:spTgt spid="2150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6" grpId="1"/>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8A9D857-92B2-4145-AC18-59B9E8A27987}"/>
              </a:ext>
            </a:extLst>
          </p:cNvPr>
          <p:cNvSpPr>
            <a:spLocks noGrp="1" noRot="1" noChangeArrowheads="1"/>
          </p:cNvSpPr>
          <p:nvPr>
            <p:ph type="title"/>
          </p:nvPr>
        </p:nvSpPr>
        <p:spPr/>
        <p:txBody>
          <a:bodyPr/>
          <a:lstStyle/>
          <a:p>
            <a:pPr algn="l"/>
            <a:r>
              <a:rPr lang="sl-SI" altLang="sl-SI" sz="2400"/>
              <a:t>Polprevodniška dioda :</a:t>
            </a:r>
          </a:p>
        </p:txBody>
      </p:sp>
      <p:sp>
        <p:nvSpPr>
          <p:cNvPr id="22531" name="Rectangle 3">
            <a:extLst>
              <a:ext uri="{FF2B5EF4-FFF2-40B4-BE49-F238E27FC236}">
                <a16:creationId xmlns:a16="http://schemas.microsoft.com/office/drawing/2014/main" id="{B3E0051A-8A6D-40E7-AEC0-897532D944B3}"/>
              </a:ext>
            </a:extLst>
          </p:cNvPr>
          <p:cNvSpPr>
            <a:spLocks noGrp="1" noChangeArrowheads="1"/>
          </p:cNvSpPr>
          <p:nvPr>
            <p:ph type="body" idx="1"/>
          </p:nvPr>
        </p:nvSpPr>
        <p:spPr>
          <a:xfrm>
            <a:off x="457200" y="1600200"/>
            <a:ext cx="8218488" cy="4708525"/>
          </a:xfrm>
        </p:spPr>
        <p:txBody>
          <a:bodyPr/>
          <a:lstStyle/>
          <a:p>
            <a:pPr algn="ctr">
              <a:lnSpc>
                <a:spcPct val="90000"/>
              </a:lnSpc>
              <a:buFont typeface="Wingdings" panose="05000000000000000000" pitchFamily="2" charset="2"/>
              <a:buNone/>
            </a:pPr>
            <a:r>
              <a:rPr lang="sl-SI" altLang="sl-SI" sz="2400" b="1">
                <a:solidFill>
                  <a:schemeClr val="folHlink"/>
                </a:solidFill>
              </a:rPr>
              <a:t>Delovanje polprevodniške diode :</a:t>
            </a:r>
          </a:p>
          <a:p>
            <a:pPr>
              <a:lnSpc>
                <a:spcPct val="90000"/>
              </a:lnSpc>
            </a:pPr>
            <a:endParaRPr lang="sl-SI" altLang="sl-SI" sz="2400">
              <a:effectLst/>
            </a:endParaRPr>
          </a:p>
          <a:p>
            <a:pPr>
              <a:lnSpc>
                <a:spcPct val="90000"/>
              </a:lnSpc>
            </a:pPr>
            <a:r>
              <a:rPr lang="sl-SI" altLang="sl-SI" sz="2400">
                <a:effectLst/>
              </a:rPr>
              <a:t>Pri prevajanju diode prehajajo elektroni iz N-tipa v P-tip,</a:t>
            </a:r>
          </a:p>
          <a:p>
            <a:pPr>
              <a:lnSpc>
                <a:spcPct val="90000"/>
              </a:lnSpc>
              <a:buFont typeface="Wingdings" panose="05000000000000000000" pitchFamily="2" charset="2"/>
              <a:buNone/>
            </a:pPr>
            <a:r>
              <a:rPr lang="sl-SI" altLang="sl-SI" sz="2400">
                <a:effectLst/>
              </a:rPr>
              <a:t>vrzeli pa v obratni smeri preko zaporne plasti. Elektroni</a:t>
            </a:r>
          </a:p>
          <a:p>
            <a:pPr>
              <a:lnSpc>
                <a:spcPct val="90000"/>
              </a:lnSpc>
              <a:buFont typeface="Wingdings" panose="05000000000000000000" pitchFamily="2" charset="2"/>
              <a:buNone/>
            </a:pPr>
            <a:r>
              <a:rPr lang="sl-SI" altLang="sl-SI" sz="2400">
                <a:effectLst/>
              </a:rPr>
              <a:t>in vrzeli imajo določeno življenjsko dobo, preden se rekombinirajo.</a:t>
            </a:r>
          </a:p>
          <a:p>
            <a:pPr>
              <a:lnSpc>
                <a:spcPct val="90000"/>
              </a:lnSpc>
              <a:buFont typeface="Wingdings" panose="05000000000000000000" pitchFamily="2" charset="2"/>
              <a:buNone/>
            </a:pPr>
            <a:r>
              <a:rPr lang="sl-SI" altLang="sl-SI" sz="2400">
                <a:effectLst/>
              </a:rPr>
              <a:t>Pri hitri spremembi polaritete napetosti na diodi</a:t>
            </a:r>
          </a:p>
          <a:p>
            <a:pPr>
              <a:lnSpc>
                <a:spcPct val="90000"/>
              </a:lnSpc>
              <a:buFont typeface="Wingdings" panose="05000000000000000000" pitchFamily="2" charset="2"/>
              <a:buNone/>
            </a:pPr>
            <a:r>
              <a:rPr lang="sl-SI" altLang="sl-SI" sz="2400">
                <a:effectLst/>
              </a:rPr>
              <a:t>se smer gibanja elektronov in vrzeli spremeni, zato se</a:t>
            </a:r>
          </a:p>
          <a:p>
            <a:pPr>
              <a:lnSpc>
                <a:spcPct val="90000"/>
              </a:lnSpc>
              <a:buFont typeface="Wingdings" panose="05000000000000000000" pitchFamily="2" charset="2"/>
              <a:buNone/>
            </a:pPr>
            <a:r>
              <a:rPr lang="sl-SI" altLang="sl-SI" sz="2400">
                <a:effectLst/>
              </a:rPr>
              <a:t>spremeni tudi smer toka skozi diodo. Preklop (komutacija)</a:t>
            </a:r>
          </a:p>
          <a:p>
            <a:pPr>
              <a:lnSpc>
                <a:spcPct val="90000"/>
              </a:lnSpc>
              <a:buFont typeface="Wingdings" panose="05000000000000000000" pitchFamily="2" charset="2"/>
              <a:buNone/>
            </a:pPr>
            <a:r>
              <a:rPr lang="sl-SI" altLang="sl-SI" sz="2400">
                <a:effectLst/>
              </a:rPr>
              <a:t>diode ni trenuten, pri prekinitvi toka pa se pri tokokrogih</a:t>
            </a:r>
          </a:p>
          <a:p>
            <a:pPr>
              <a:lnSpc>
                <a:spcPct val="90000"/>
              </a:lnSpc>
              <a:buFont typeface="Wingdings" panose="05000000000000000000" pitchFamily="2" charset="2"/>
              <a:buNone/>
            </a:pPr>
            <a:r>
              <a:rPr lang="sl-SI" altLang="sl-SI" sz="2400">
                <a:effectLst/>
              </a:rPr>
              <a:t>z induktivnostmi pojavijo velike napetostne konice, ki</a:t>
            </a:r>
          </a:p>
          <a:p>
            <a:pPr>
              <a:lnSpc>
                <a:spcPct val="90000"/>
              </a:lnSpc>
              <a:buFont typeface="Wingdings" panose="05000000000000000000" pitchFamily="2" charset="2"/>
              <a:buNone/>
            </a:pPr>
            <a:r>
              <a:rPr lang="sl-SI" altLang="sl-SI" sz="2400">
                <a:effectLst/>
              </a:rPr>
              <a:t>lahko uničijo diodo.</a:t>
            </a:r>
          </a:p>
          <a:p>
            <a:pPr>
              <a:lnSpc>
                <a:spcPct val="90000"/>
              </a:lnSpc>
              <a:buFont typeface="Wingdings" panose="05000000000000000000" pitchFamily="2" charset="2"/>
              <a:buNone/>
            </a:pPr>
            <a:endParaRPr lang="sl-SI" altLang="sl-SI" sz="1400" b="1">
              <a:solidFill>
                <a:schemeClr val="folHlink"/>
              </a:solidFill>
            </a:endParaRPr>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diamond(in)">
                                      <p:cBhvr>
                                        <p:cTn id="12" dur="20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amond(in)">
                                      <p:cBhvr>
                                        <p:cTn id="17" dur="20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diamond(in)">
                                      <p:cBhvr>
                                        <p:cTn id="22" dur="20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diamond(in)">
                                      <p:cBhvr>
                                        <p:cTn id="27" dur="20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diamond(in)">
                                      <p:cBhvr>
                                        <p:cTn id="32" dur="2000"/>
                                        <p:tgtEl>
                                          <p:spTgt spid="225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diamond(in)">
                                      <p:cBhvr>
                                        <p:cTn id="37" dur="2000"/>
                                        <p:tgtEl>
                                          <p:spTgt spid="225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diamond(in)">
                                      <p:cBhvr>
                                        <p:cTn id="42" dur="2000"/>
                                        <p:tgtEl>
                                          <p:spTgt spid="2253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2531">
                                            <p:txEl>
                                              <p:pRg st="8" end="8"/>
                                            </p:txEl>
                                          </p:spTgt>
                                        </p:tgtEl>
                                        <p:attrNameLst>
                                          <p:attrName>style.visibility</p:attrName>
                                        </p:attrNameLst>
                                      </p:cBhvr>
                                      <p:to>
                                        <p:strVal val="visible"/>
                                      </p:to>
                                    </p:set>
                                    <p:animEffect transition="in" filter="diamond(in)">
                                      <p:cBhvr>
                                        <p:cTn id="47" dur="2000"/>
                                        <p:tgtEl>
                                          <p:spTgt spid="2253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2531">
                                            <p:txEl>
                                              <p:pRg st="9" end="9"/>
                                            </p:txEl>
                                          </p:spTgt>
                                        </p:tgtEl>
                                        <p:attrNameLst>
                                          <p:attrName>style.visibility</p:attrName>
                                        </p:attrNameLst>
                                      </p:cBhvr>
                                      <p:to>
                                        <p:strVal val="visible"/>
                                      </p:to>
                                    </p:set>
                                    <p:animEffect transition="in" filter="diamond(in)">
                                      <p:cBhvr>
                                        <p:cTn id="52" dur="2000"/>
                                        <p:tgtEl>
                                          <p:spTgt spid="22531">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22531">
                                            <p:txEl>
                                              <p:pRg st="10" end="10"/>
                                            </p:txEl>
                                          </p:spTgt>
                                        </p:tgtEl>
                                        <p:attrNameLst>
                                          <p:attrName>style.visibility</p:attrName>
                                        </p:attrNameLst>
                                      </p:cBhvr>
                                      <p:to>
                                        <p:strVal val="visible"/>
                                      </p:to>
                                    </p:set>
                                    <p:animEffect transition="in" filter="diamond(in)">
                                      <p:cBhvr>
                                        <p:cTn id="57" dur="2000"/>
                                        <p:tgtEl>
                                          <p:spTgt spid="2253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834E0FA-EBA0-4854-8640-9AA6AE2D5496}"/>
              </a:ext>
            </a:extLst>
          </p:cNvPr>
          <p:cNvSpPr>
            <a:spLocks noGrp="1" noRot="1" noChangeArrowheads="1"/>
          </p:cNvSpPr>
          <p:nvPr>
            <p:ph type="title"/>
          </p:nvPr>
        </p:nvSpPr>
        <p:spPr/>
        <p:txBody>
          <a:bodyPr/>
          <a:lstStyle/>
          <a:p>
            <a:r>
              <a:rPr lang="sl-SI" altLang="sl-SI"/>
              <a:t>Tiristor :</a:t>
            </a:r>
          </a:p>
        </p:txBody>
      </p:sp>
      <p:sp>
        <p:nvSpPr>
          <p:cNvPr id="23555" name="Rectangle 3">
            <a:extLst>
              <a:ext uri="{FF2B5EF4-FFF2-40B4-BE49-F238E27FC236}">
                <a16:creationId xmlns:a16="http://schemas.microsoft.com/office/drawing/2014/main" id="{3F3E5683-1A6F-41F1-93E1-A9A40CF7433A}"/>
              </a:ext>
            </a:extLst>
          </p:cNvPr>
          <p:cNvSpPr>
            <a:spLocks noGrp="1" noChangeArrowheads="1"/>
          </p:cNvSpPr>
          <p:nvPr>
            <p:ph type="body" idx="1"/>
          </p:nvPr>
        </p:nvSpPr>
        <p:spPr>
          <a:xfrm>
            <a:off x="457200" y="1600200"/>
            <a:ext cx="8229600" cy="5141913"/>
          </a:xfrm>
        </p:spPr>
        <p:txBody>
          <a:bodyPr/>
          <a:lstStyle/>
          <a:p>
            <a:pPr algn="ctr">
              <a:buFont typeface="Wingdings" panose="05000000000000000000" pitchFamily="2" charset="2"/>
              <a:buNone/>
            </a:pPr>
            <a:r>
              <a:rPr lang="sl-SI" altLang="sl-SI" sz="2400">
                <a:solidFill>
                  <a:schemeClr val="folHlink"/>
                </a:solidFill>
                <a:effectLst/>
              </a:rPr>
              <a:t>Vrste :</a:t>
            </a:r>
          </a:p>
          <a:p>
            <a:pPr>
              <a:buFont typeface="Wingdings" panose="05000000000000000000" pitchFamily="2" charset="2"/>
              <a:buNone/>
            </a:pPr>
            <a:r>
              <a:rPr lang="sl-SI" altLang="sl-SI" sz="2400">
                <a:effectLst/>
              </a:rPr>
              <a:t>– SCR - silicon controlled rectifier</a:t>
            </a:r>
          </a:p>
          <a:p>
            <a:pPr>
              <a:buFont typeface="Wingdings" panose="05000000000000000000" pitchFamily="2" charset="2"/>
              <a:buNone/>
            </a:pPr>
            <a:r>
              <a:rPr lang="sl-SI" altLang="sl-SI" sz="2400">
                <a:effectLst/>
              </a:rPr>
              <a:t>– SCS - silicon controlled switch</a:t>
            </a:r>
          </a:p>
          <a:p>
            <a:pPr>
              <a:buFont typeface="Wingdings" panose="05000000000000000000" pitchFamily="2" charset="2"/>
              <a:buNone/>
            </a:pPr>
            <a:r>
              <a:rPr lang="sl-SI" altLang="sl-SI" sz="2400">
                <a:effectLst/>
              </a:rPr>
              <a:t>– GTO - gate turn on-off switch</a:t>
            </a:r>
          </a:p>
          <a:p>
            <a:pPr algn="ctr">
              <a:buFont typeface="Wingdings" panose="05000000000000000000" pitchFamily="2" charset="2"/>
              <a:buNone/>
            </a:pPr>
            <a:r>
              <a:rPr lang="sl-SI" altLang="sl-SI" sz="2400">
                <a:solidFill>
                  <a:schemeClr val="folHlink"/>
                </a:solidFill>
                <a:effectLst/>
              </a:rPr>
              <a:t>Simboli :</a:t>
            </a:r>
          </a:p>
          <a:p>
            <a:pPr>
              <a:buFont typeface="Wingdings" panose="05000000000000000000" pitchFamily="2" charset="2"/>
              <a:buNone/>
            </a:pPr>
            <a:endParaRPr lang="sl-SI" altLang="sl-SI" sz="2400">
              <a:solidFill>
                <a:schemeClr val="folHlink"/>
              </a:solidFill>
              <a:effectLst/>
            </a:endParaRPr>
          </a:p>
          <a:p>
            <a:pPr>
              <a:buFont typeface="Wingdings" panose="05000000000000000000" pitchFamily="2" charset="2"/>
              <a:buNone/>
            </a:pPr>
            <a:endParaRPr lang="sl-SI" altLang="sl-SI" sz="2400">
              <a:solidFill>
                <a:schemeClr val="folHlink"/>
              </a:solidFill>
            </a:endParaRPr>
          </a:p>
        </p:txBody>
      </p:sp>
      <p:pic>
        <p:nvPicPr>
          <p:cNvPr id="23556" name="Picture 4">
            <a:extLst>
              <a:ext uri="{FF2B5EF4-FFF2-40B4-BE49-F238E27FC236}">
                <a16:creationId xmlns:a16="http://schemas.microsoft.com/office/drawing/2014/main" id="{1DD7C9B9-DC12-40EF-9B6A-BA1A381B4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365625"/>
            <a:ext cx="7643812" cy="138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3554"/>
                                        </p:tgtEl>
                                        <p:attrNameLst>
                                          <p:attrName>style.visibility</p:attrName>
                                        </p:attrNameLst>
                                      </p:cBhvr>
                                      <p:to>
                                        <p:strVal val="visible"/>
                                      </p:to>
                                    </p:set>
                                    <p:animEffect transition="in" filter="box(in)">
                                      <p:cBhvr>
                                        <p:cTn id="13" dur="500"/>
                                        <p:tgtEl>
                                          <p:spTgt spid="235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3555">
                                            <p:txEl>
                                              <p:pRg st="0" end="0"/>
                                            </p:txEl>
                                          </p:spTgt>
                                        </p:tgtEl>
                                        <p:attrNameLst>
                                          <p:attrName>style.visibility</p:attrName>
                                        </p:attrNameLst>
                                      </p:cBhvr>
                                      <p:to>
                                        <p:strVal val="visible"/>
                                      </p:to>
                                    </p:set>
                                    <p:animEffect transition="in" filter="diamond(in)">
                                      <p:cBhvr>
                                        <p:cTn id="18" dur="2000"/>
                                        <p:tgtEl>
                                          <p:spTgt spid="2355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3555">
                                            <p:txEl>
                                              <p:pRg st="1" end="1"/>
                                            </p:txEl>
                                          </p:spTgt>
                                        </p:tgtEl>
                                        <p:attrNameLst>
                                          <p:attrName>style.visibility</p:attrName>
                                        </p:attrNameLst>
                                      </p:cBhvr>
                                      <p:to>
                                        <p:strVal val="visible"/>
                                      </p:to>
                                    </p:set>
                                    <p:animEffect transition="in" filter="diamond(in)">
                                      <p:cBhvr>
                                        <p:cTn id="23" dur="2000"/>
                                        <p:tgtEl>
                                          <p:spTgt spid="2355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3555">
                                            <p:txEl>
                                              <p:pRg st="2" end="2"/>
                                            </p:txEl>
                                          </p:spTgt>
                                        </p:tgtEl>
                                        <p:attrNameLst>
                                          <p:attrName>style.visibility</p:attrName>
                                        </p:attrNameLst>
                                      </p:cBhvr>
                                      <p:to>
                                        <p:strVal val="visible"/>
                                      </p:to>
                                    </p:set>
                                    <p:animEffect transition="in" filter="diamond(in)">
                                      <p:cBhvr>
                                        <p:cTn id="28" dur="2000"/>
                                        <p:tgtEl>
                                          <p:spTgt spid="23555">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23555">
                                            <p:txEl>
                                              <p:pRg st="3" end="3"/>
                                            </p:txEl>
                                          </p:spTgt>
                                        </p:tgtEl>
                                        <p:attrNameLst>
                                          <p:attrName>style.visibility</p:attrName>
                                        </p:attrNameLst>
                                      </p:cBhvr>
                                      <p:to>
                                        <p:strVal val="visible"/>
                                      </p:to>
                                    </p:set>
                                    <p:animEffect transition="in" filter="diamond(in)">
                                      <p:cBhvr>
                                        <p:cTn id="33" dur="2000"/>
                                        <p:tgtEl>
                                          <p:spTgt spid="23555">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3555">
                                            <p:txEl>
                                              <p:pRg st="4" end="4"/>
                                            </p:txEl>
                                          </p:spTgt>
                                        </p:tgtEl>
                                        <p:attrNameLst>
                                          <p:attrName>style.visibility</p:attrName>
                                        </p:attrNameLst>
                                      </p:cBhvr>
                                      <p:to>
                                        <p:strVal val="visible"/>
                                      </p:to>
                                    </p:set>
                                    <p:animEffect transition="in" filter="diamond(in)">
                                      <p:cBhvr>
                                        <p:cTn id="38" dur="2000"/>
                                        <p:tgtEl>
                                          <p:spTgt spid="23555">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3556"/>
                                        </p:tgtEl>
                                        <p:attrNameLst>
                                          <p:attrName>style.visibility</p:attrName>
                                        </p:attrNameLst>
                                      </p:cBhvr>
                                      <p:to>
                                        <p:strVal val="visible"/>
                                      </p:to>
                                    </p:set>
                                    <p:animEffect transition="in" filter="checkerboard(across)">
                                      <p:cBhvr>
                                        <p:cTn id="43"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4" grpId="1"/>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C581EFF-61BF-4819-8C35-0D87F6095DDA}"/>
              </a:ext>
            </a:extLst>
          </p:cNvPr>
          <p:cNvSpPr>
            <a:spLocks noGrp="1" noRot="1" noChangeArrowheads="1"/>
          </p:cNvSpPr>
          <p:nvPr>
            <p:ph type="title"/>
          </p:nvPr>
        </p:nvSpPr>
        <p:spPr/>
        <p:txBody>
          <a:bodyPr/>
          <a:lstStyle/>
          <a:p>
            <a:pPr algn="l"/>
            <a:r>
              <a:rPr lang="sl-SI" altLang="sl-SI" sz="3200"/>
              <a:t>Tiristor :</a:t>
            </a:r>
          </a:p>
        </p:txBody>
      </p:sp>
      <p:sp>
        <p:nvSpPr>
          <p:cNvPr id="34819" name="Rectangle 3">
            <a:extLst>
              <a:ext uri="{FF2B5EF4-FFF2-40B4-BE49-F238E27FC236}">
                <a16:creationId xmlns:a16="http://schemas.microsoft.com/office/drawing/2014/main" id="{60507C90-11D7-4B23-8467-AFE6FA4A4060}"/>
              </a:ext>
            </a:extLst>
          </p:cNvPr>
          <p:cNvSpPr>
            <a:spLocks noGrp="1" noChangeArrowheads="1"/>
          </p:cNvSpPr>
          <p:nvPr>
            <p:ph type="body" idx="1"/>
          </p:nvPr>
        </p:nvSpPr>
        <p:spPr>
          <a:xfrm>
            <a:off x="457200" y="1600200"/>
            <a:ext cx="8291513" cy="4997450"/>
          </a:xfrm>
        </p:spPr>
        <p:txBody>
          <a:bodyPr/>
          <a:lstStyle/>
          <a:p>
            <a:pPr algn="ctr">
              <a:lnSpc>
                <a:spcPct val="90000"/>
              </a:lnSpc>
              <a:buFont typeface="Wingdings" panose="05000000000000000000" pitchFamily="2" charset="2"/>
              <a:buNone/>
            </a:pPr>
            <a:r>
              <a:rPr lang="sl-SI" altLang="sl-SI" sz="2400">
                <a:solidFill>
                  <a:schemeClr val="folHlink"/>
                </a:solidFill>
                <a:effectLst/>
              </a:rPr>
              <a:t>U/I-karakteristika</a:t>
            </a:r>
          </a:p>
          <a:p>
            <a:pPr>
              <a:lnSpc>
                <a:spcPct val="90000"/>
              </a:lnSpc>
            </a:pPr>
            <a:r>
              <a:rPr lang="sl-SI" altLang="sl-SI" sz="2400">
                <a:effectLst/>
              </a:rPr>
              <a:t>0 - 1: zapiranje v prevodni</a:t>
            </a:r>
          </a:p>
          <a:p>
            <a:pPr>
              <a:lnSpc>
                <a:spcPct val="90000"/>
              </a:lnSpc>
              <a:buFont typeface="Wingdings" panose="05000000000000000000" pitchFamily="2" charset="2"/>
              <a:buNone/>
            </a:pPr>
            <a:r>
              <a:rPr lang="sl-SI" altLang="sl-SI" sz="2400">
                <a:effectLst/>
              </a:rPr>
              <a:t>smeri</a:t>
            </a:r>
          </a:p>
          <a:p>
            <a:pPr>
              <a:lnSpc>
                <a:spcPct val="90000"/>
              </a:lnSpc>
            </a:pPr>
            <a:r>
              <a:rPr lang="sl-SI" altLang="sl-SI" sz="2400">
                <a:effectLst/>
              </a:rPr>
              <a:t>1 - 2: plazovit preboj</a:t>
            </a:r>
          </a:p>
          <a:p>
            <a:pPr>
              <a:lnSpc>
                <a:spcPct val="90000"/>
              </a:lnSpc>
            </a:pPr>
            <a:r>
              <a:rPr lang="sl-SI" altLang="sl-SI" sz="2400">
                <a:effectLst/>
              </a:rPr>
              <a:t>2 - 4: področje negativne</a:t>
            </a:r>
          </a:p>
          <a:p>
            <a:pPr>
              <a:lnSpc>
                <a:spcPct val="90000"/>
              </a:lnSpc>
              <a:buFont typeface="Wingdings" panose="05000000000000000000" pitchFamily="2" charset="2"/>
              <a:buNone/>
            </a:pPr>
            <a:r>
              <a:rPr lang="sl-SI" altLang="sl-SI" sz="2400">
                <a:effectLst/>
              </a:rPr>
              <a:t>upornosti</a:t>
            </a:r>
          </a:p>
          <a:p>
            <a:pPr>
              <a:lnSpc>
                <a:spcPct val="90000"/>
              </a:lnSpc>
            </a:pPr>
            <a:r>
              <a:rPr lang="sl-SI" altLang="sl-SI" sz="2400">
                <a:effectLst/>
              </a:rPr>
              <a:t>3 - 5: prevajanje</a:t>
            </a:r>
          </a:p>
          <a:p>
            <a:pPr>
              <a:lnSpc>
                <a:spcPct val="90000"/>
              </a:lnSpc>
            </a:pPr>
            <a:r>
              <a:rPr lang="sl-SI" altLang="sl-SI" sz="2400">
                <a:effectLst/>
              </a:rPr>
              <a:t>3: držalni tok</a:t>
            </a:r>
          </a:p>
          <a:p>
            <a:pPr>
              <a:lnSpc>
                <a:spcPct val="90000"/>
              </a:lnSpc>
            </a:pPr>
            <a:r>
              <a:rPr lang="sl-SI" altLang="sl-SI" sz="2400">
                <a:effectLst/>
              </a:rPr>
              <a:t>0 - 6: zapora</a:t>
            </a:r>
          </a:p>
          <a:p>
            <a:pPr>
              <a:lnSpc>
                <a:spcPct val="90000"/>
              </a:lnSpc>
            </a:pPr>
            <a:r>
              <a:rPr lang="sl-SI" altLang="sl-SI" sz="2400">
                <a:effectLst/>
              </a:rPr>
              <a:t>Napetost preboja (1) se znižuje 7: preboj v zaporni smeri</a:t>
            </a:r>
          </a:p>
          <a:p>
            <a:pPr>
              <a:lnSpc>
                <a:spcPct val="90000"/>
              </a:lnSpc>
              <a:buFont typeface="Wingdings" panose="05000000000000000000" pitchFamily="2" charset="2"/>
              <a:buNone/>
            </a:pPr>
            <a:r>
              <a:rPr lang="sl-SI" altLang="sl-SI" sz="2400">
                <a:effectLst/>
              </a:rPr>
              <a:t>s povečevanjem toka vrat IG in strmino dU/dt</a:t>
            </a:r>
          </a:p>
          <a:p>
            <a:pPr>
              <a:lnSpc>
                <a:spcPct val="90000"/>
              </a:lnSpc>
              <a:buFont typeface="Wingdings" panose="05000000000000000000" pitchFamily="2" charset="2"/>
              <a:buNone/>
            </a:pPr>
            <a:endParaRPr lang="sl-SI" altLang="sl-SI" sz="1800">
              <a:solidFill>
                <a:schemeClr val="folHlink"/>
              </a:solidFill>
              <a:effectLst/>
            </a:endParaRPr>
          </a:p>
          <a:p>
            <a:pPr>
              <a:lnSpc>
                <a:spcPct val="90000"/>
              </a:lnSpc>
              <a:buFont typeface="Wingdings" panose="05000000000000000000" pitchFamily="2" charset="2"/>
              <a:buNone/>
            </a:pPr>
            <a:endParaRPr lang="sl-SI" altLang="sl-SI" sz="1800">
              <a:solidFill>
                <a:schemeClr val="folHlink"/>
              </a:solidFill>
            </a:endParaRPr>
          </a:p>
        </p:txBody>
      </p:sp>
      <p:pic>
        <p:nvPicPr>
          <p:cNvPr id="34820" name="Picture 4">
            <a:extLst>
              <a:ext uri="{FF2B5EF4-FFF2-40B4-BE49-F238E27FC236}">
                <a16:creationId xmlns:a16="http://schemas.microsoft.com/office/drawing/2014/main" id="{04183DF6-9094-44AB-A2EA-A96D2FBBF1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2420938"/>
            <a:ext cx="3770313" cy="264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diamond(in)">
                                      <p:cBhvr>
                                        <p:cTn id="12" dur="20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diamond(in)">
                                      <p:cBhvr>
                                        <p:cTn id="17" dur="2000"/>
                                        <p:tgtEl>
                                          <p:spTgt spid="348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diamond(in)">
                                      <p:cBhvr>
                                        <p:cTn id="22" dur="2000"/>
                                        <p:tgtEl>
                                          <p:spTgt spid="348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diamond(in)">
                                      <p:cBhvr>
                                        <p:cTn id="27" dur="2000"/>
                                        <p:tgtEl>
                                          <p:spTgt spid="348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4819">
                                            <p:txEl>
                                              <p:pRg st="4" end="4"/>
                                            </p:txEl>
                                          </p:spTgt>
                                        </p:tgtEl>
                                        <p:attrNameLst>
                                          <p:attrName>style.visibility</p:attrName>
                                        </p:attrNameLst>
                                      </p:cBhvr>
                                      <p:to>
                                        <p:strVal val="visible"/>
                                      </p:to>
                                    </p:set>
                                    <p:animEffect transition="in" filter="diamond(in)">
                                      <p:cBhvr>
                                        <p:cTn id="32" dur="2000"/>
                                        <p:tgtEl>
                                          <p:spTgt spid="348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Effect transition="in" filter="diamond(in)">
                                      <p:cBhvr>
                                        <p:cTn id="37" dur="2000"/>
                                        <p:tgtEl>
                                          <p:spTgt spid="3481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4819">
                                            <p:txEl>
                                              <p:pRg st="6" end="6"/>
                                            </p:txEl>
                                          </p:spTgt>
                                        </p:tgtEl>
                                        <p:attrNameLst>
                                          <p:attrName>style.visibility</p:attrName>
                                        </p:attrNameLst>
                                      </p:cBhvr>
                                      <p:to>
                                        <p:strVal val="visible"/>
                                      </p:to>
                                    </p:set>
                                    <p:animEffect transition="in" filter="diamond(in)">
                                      <p:cBhvr>
                                        <p:cTn id="42" dur="2000"/>
                                        <p:tgtEl>
                                          <p:spTgt spid="3481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4819">
                                            <p:txEl>
                                              <p:pRg st="7" end="7"/>
                                            </p:txEl>
                                          </p:spTgt>
                                        </p:tgtEl>
                                        <p:attrNameLst>
                                          <p:attrName>style.visibility</p:attrName>
                                        </p:attrNameLst>
                                      </p:cBhvr>
                                      <p:to>
                                        <p:strVal val="visible"/>
                                      </p:to>
                                    </p:set>
                                    <p:animEffect transition="in" filter="diamond(in)">
                                      <p:cBhvr>
                                        <p:cTn id="47" dur="2000"/>
                                        <p:tgtEl>
                                          <p:spTgt spid="3481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4819">
                                            <p:txEl>
                                              <p:pRg st="8" end="8"/>
                                            </p:txEl>
                                          </p:spTgt>
                                        </p:tgtEl>
                                        <p:attrNameLst>
                                          <p:attrName>style.visibility</p:attrName>
                                        </p:attrNameLst>
                                      </p:cBhvr>
                                      <p:to>
                                        <p:strVal val="visible"/>
                                      </p:to>
                                    </p:set>
                                    <p:animEffect transition="in" filter="diamond(in)">
                                      <p:cBhvr>
                                        <p:cTn id="52" dur="2000"/>
                                        <p:tgtEl>
                                          <p:spTgt spid="34819">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4819">
                                            <p:txEl>
                                              <p:pRg st="9" end="9"/>
                                            </p:txEl>
                                          </p:spTgt>
                                        </p:tgtEl>
                                        <p:attrNameLst>
                                          <p:attrName>style.visibility</p:attrName>
                                        </p:attrNameLst>
                                      </p:cBhvr>
                                      <p:to>
                                        <p:strVal val="visible"/>
                                      </p:to>
                                    </p:set>
                                    <p:animEffect transition="in" filter="diamond(in)">
                                      <p:cBhvr>
                                        <p:cTn id="57" dur="2000"/>
                                        <p:tgtEl>
                                          <p:spTgt spid="34819">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4819">
                                            <p:txEl>
                                              <p:pRg st="10" end="10"/>
                                            </p:txEl>
                                          </p:spTgt>
                                        </p:tgtEl>
                                        <p:attrNameLst>
                                          <p:attrName>style.visibility</p:attrName>
                                        </p:attrNameLst>
                                      </p:cBhvr>
                                      <p:to>
                                        <p:strVal val="visible"/>
                                      </p:to>
                                    </p:set>
                                    <p:animEffect transition="in" filter="diamond(in)">
                                      <p:cBhvr>
                                        <p:cTn id="62" dur="20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ECC5EFB-A5A3-40B5-A6BD-1D25AF21F15B}"/>
              </a:ext>
            </a:extLst>
          </p:cNvPr>
          <p:cNvSpPr>
            <a:spLocks noGrp="1" noRot="1" noChangeArrowheads="1"/>
          </p:cNvSpPr>
          <p:nvPr>
            <p:ph type="title"/>
          </p:nvPr>
        </p:nvSpPr>
        <p:spPr/>
        <p:txBody>
          <a:bodyPr/>
          <a:lstStyle/>
          <a:p>
            <a:pPr algn="l"/>
            <a:r>
              <a:rPr lang="sl-SI" altLang="sl-SI" sz="3200"/>
              <a:t>Tiristor :</a:t>
            </a:r>
          </a:p>
        </p:txBody>
      </p:sp>
      <p:sp>
        <p:nvSpPr>
          <p:cNvPr id="35843" name="Rectangle 3">
            <a:extLst>
              <a:ext uri="{FF2B5EF4-FFF2-40B4-BE49-F238E27FC236}">
                <a16:creationId xmlns:a16="http://schemas.microsoft.com/office/drawing/2014/main" id="{34423F87-E501-4B9B-8E3F-57B353BBFC29}"/>
              </a:ext>
            </a:extLst>
          </p:cNvPr>
          <p:cNvSpPr>
            <a:spLocks noGrp="1" noChangeArrowheads="1"/>
          </p:cNvSpPr>
          <p:nvPr>
            <p:ph type="body" idx="1"/>
          </p:nvPr>
        </p:nvSpPr>
        <p:spPr>
          <a:xfrm>
            <a:off x="457200" y="1600200"/>
            <a:ext cx="8291513" cy="4997450"/>
          </a:xfrm>
        </p:spPr>
        <p:txBody>
          <a:bodyPr/>
          <a:lstStyle/>
          <a:p>
            <a:pPr algn="ctr">
              <a:lnSpc>
                <a:spcPct val="80000"/>
              </a:lnSpc>
              <a:buFont typeface="Wingdings" panose="05000000000000000000" pitchFamily="2" charset="2"/>
              <a:buNone/>
            </a:pPr>
            <a:r>
              <a:rPr lang="sl-SI" altLang="sl-SI" sz="2400">
                <a:solidFill>
                  <a:schemeClr val="folHlink"/>
                </a:solidFill>
                <a:effectLst/>
              </a:rPr>
              <a:t>Glavni podatki tiristorjev</a:t>
            </a:r>
          </a:p>
          <a:p>
            <a:pPr>
              <a:lnSpc>
                <a:spcPct val="80000"/>
              </a:lnSpc>
            </a:pPr>
            <a:r>
              <a:rPr lang="sl-SI" altLang="sl-SI" sz="2000" b="1">
                <a:effectLst/>
              </a:rPr>
              <a:t>– U</a:t>
            </a:r>
            <a:r>
              <a:rPr lang="sl-SI" altLang="sl-SI" sz="1400" b="1">
                <a:effectLst/>
              </a:rPr>
              <a:t>RRM</a:t>
            </a:r>
            <a:r>
              <a:rPr lang="sl-SI" altLang="sl-SI" sz="2000" b="1">
                <a:effectLst/>
              </a:rPr>
              <a:t> - ponovitvena temenska zaporna napetost</a:t>
            </a:r>
          </a:p>
          <a:p>
            <a:pPr>
              <a:lnSpc>
                <a:spcPct val="80000"/>
              </a:lnSpc>
            </a:pPr>
            <a:r>
              <a:rPr lang="sl-SI" altLang="sl-SI" sz="2000" b="1">
                <a:effectLst/>
              </a:rPr>
              <a:t>– U</a:t>
            </a:r>
            <a:r>
              <a:rPr lang="sl-SI" altLang="sl-SI" sz="1400" b="1">
                <a:effectLst/>
              </a:rPr>
              <a:t>RSM</a:t>
            </a:r>
            <a:r>
              <a:rPr lang="sl-SI" altLang="sl-SI" sz="2000" b="1">
                <a:effectLst/>
              </a:rPr>
              <a:t> - neponovitvena temenska zaporna napetost</a:t>
            </a:r>
          </a:p>
          <a:p>
            <a:pPr>
              <a:lnSpc>
                <a:spcPct val="80000"/>
              </a:lnSpc>
            </a:pPr>
            <a:r>
              <a:rPr lang="sl-SI" altLang="sl-SI" sz="2000" b="1">
                <a:effectLst/>
              </a:rPr>
              <a:t>– I</a:t>
            </a:r>
            <a:r>
              <a:rPr lang="sl-SI" altLang="sl-SI" sz="1400" b="1">
                <a:effectLst/>
              </a:rPr>
              <a:t>FAV</a:t>
            </a:r>
            <a:r>
              <a:rPr lang="sl-SI" altLang="sl-SI" sz="2000" b="1">
                <a:effectLst/>
              </a:rPr>
              <a:t> - srednja vrednost prevodnega toka</a:t>
            </a:r>
          </a:p>
          <a:p>
            <a:pPr>
              <a:lnSpc>
                <a:spcPct val="80000"/>
              </a:lnSpc>
            </a:pPr>
            <a:r>
              <a:rPr lang="sl-SI" altLang="sl-SI" sz="2000" b="1">
                <a:effectLst/>
              </a:rPr>
              <a:t>– I</a:t>
            </a:r>
            <a:r>
              <a:rPr lang="sl-SI" altLang="sl-SI" sz="1400" b="1">
                <a:effectLst/>
              </a:rPr>
              <a:t>FSM</a:t>
            </a:r>
            <a:r>
              <a:rPr lang="sl-SI" altLang="sl-SI" sz="2000" b="1">
                <a:effectLst/>
              </a:rPr>
              <a:t> - maksimalni prevodni tok</a:t>
            </a:r>
          </a:p>
          <a:p>
            <a:pPr>
              <a:lnSpc>
                <a:spcPct val="80000"/>
              </a:lnSpc>
            </a:pPr>
            <a:r>
              <a:rPr lang="sl-SI" altLang="sl-SI" sz="2000" b="1">
                <a:effectLst/>
              </a:rPr>
              <a:t>– I</a:t>
            </a:r>
            <a:r>
              <a:rPr lang="sl-SI" altLang="sl-SI" sz="1400" b="1">
                <a:effectLst/>
              </a:rPr>
              <a:t>FRMS</a:t>
            </a:r>
            <a:r>
              <a:rPr lang="sl-SI" altLang="sl-SI" sz="2000" b="1">
                <a:effectLst/>
              </a:rPr>
              <a:t> - efektivna vrednost prevodnega toka</a:t>
            </a:r>
          </a:p>
          <a:p>
            <a:pPr>
              <a:lnSpc>
                <a:spcPct val="80000"/>
              </a:lnSpc>
            </a:pPr>
            <a:r>
              <a:rPr lang="sl-SI" altLang="sl-SI" sz="2000" b="1">
                <a:effectLst/>
              </a:rPr>
              <a:t>– ϑ</a:t>
            </a:r>
            <a:r>
              <a:rPr lang="sl-SI" altLang="sl-SI" sz="1400" b="1">
                <a:effectLst/>
              </a:rPr>
              <a:t>OP </a:t>
            </a:r>
            <a:r>
              <a:rPr lang="sl-SI" altLang="sl-SI" sz="2000" b="1">
                <a:effectLst/>
              </a:rPr>
              <a:t>- temperatura delovanja</a:t>
            </a:r>
          </a:p>
          <a:p>
            <a:pPr>
              <a:lnSpc>
                <a:spcPct val="80000"/>
              </a:lnSpc>
            </a:pPr>
            <a:r>
              <a:rPr lang="sl-SI" altLang="sl-SI" sz="2000" b="1">
                <a:effectLst/>
              </a:rPr>
              <a:t>– ϑj - temperatura spoja</a:t>
            </a:r>
          </a:p>
          <a:p>
            <a:pPr>
              <a:lnSpc>
                <a:spcPct val="80000"/>
              </a:lnSpc>
            </a:pPr>
            <a:r>
              <a:rPr lang="sl-SI" altLang="sl-SI" sz="2000" b="1">
                <a:effectLst/>
              </a:rPr>
              <a:t>– U</a:t>
            </a:r>
            <a:r>
              <a:rPr lang="sl-SI" altLang="sl-SI" sz="1400" b="1">
                <a:effectLst/>
              </a:rPr>
              <a:t>F</a:t>
            </a:r>
            <a:r>
              <a:rPr lang="sl-SI" altLang="sl-SI" sz="2000" b="1">
                <a:effectLst/>
              </a:rPr>
              <a:t> - padec v prevodni smeri</a:t>
            </a:r>
          </a:p>
          <a:p>
            <a:pPr>
              <a:lnSpc>
                <a:spcPct val="80000"/>
              </a:lnSpc>
            </a:pPr>
            <a:r>
              <a:rPr lang="sl-SI" altLang="sl-SI" sz="2000" b="1">
                <a:effectLst/>
              </a:rPr>
              <a:t>– IR - tok v zaporni smeri</a:t>
            </a:r>
          </a:p>
          <a:p>
            <a:pPr>
              <a:lnSpc>
                <a:spcPct val="80000"/>
              </a:lnSpc>
            </a:pPr>
            <a:r>
              <a:rPr lang="sl-SI" altLang="sl-SI" sz="2000" b="1">
                <a:effectLst/>
              </a:rPr>
              <a:t>– R</a:t>
            </a:r>
            <a:r>
              <a:rPr lang="sl-SI" altLang="sl-SI" sz="1400" b="1">
                <a:effectLst/>
              </a:rPr>
              <a:t>THj</a:t>
            </a:r>
            <a:r>
              <a:rPr lang="sl-SI" altLang="sl-SI" sz="2000" b="1">
                <a:effectLst/>
              </a:rPr>
              <a:t> - notranja toplotna upornost</a:t>
            </a:r>
          </a:p>
          <a:p>
            <a:pPr>
              <a:lnSpc>
                <a:spcPct val="80000"/>
              </a:lnSpc>
            </a:pPr>
            <a:r>
              <a:rPr lang="sl-SI" altLang="sl-SI" sz="2000" b="1">
                <a:effectLst/>
              </a:rPr>
              <a:t>– i(t)</a:t>
            </a:r>
            <a:r>
              <a:rPr lang="sl-SI" altLang="sl-SI" sz="1400" b="1">
                <a:effectLst/>
              </a:rPr>
              <a:t>2dt</a:t>
            </a:r>
            <a:r>
              <a:rPr lang="sl-SI" altLang="sl-SI" sz="2000" b="1">
                <a:effectLst/>
              </a:rPr>
              <a:t> - tokovni udari</a:t>
            </a:r>
          </a:p>
          <a:p>
            <a:pPr>
              <a:lnSpc>
                <a:spcPct val="80000"/>
              </a:lnSpc>
            </a:pPr>
            <a:r>
              <a:rPr lang="sl-SI" altLang="sl-SI" sz="2000" b="1">
                <a:effectLst/>
              </a:rPr>
              <a:t>– trr - zaporni vzpostavitveni čas</a:t>
            </a:r>
          </a:p>
          <a:p>
            <a:pPr>
              <a:lnSpc>
                <a:spcPct val="80000"/>
              </a:lnSpc>
            </a:pPr>
            <a:r>
              <a:rPr lang="sl-SI" altLang="sl-SI" sz="2000" b="1">
                <a:effectLst/>
              </a:rPr>
              <a:t>– I</a:t>
            </a:r>
            <a:r>
              <a:rPr lang="sl-SI" altLang="sl-SI" sz="1400" b="1">
                <a:effectLst/>
              </a:rPr>
              <a:t>H</a:t>
            </a:r>
            <a:r>
              <a:rPr lang="sl-SI" altLang="sl-SI" sz="2000" b="1">
                <a:effectLst/>
              </a:rPr>
              <a:t> - držalni tok</a:t>
            </a:r>
          </a:p>
          <a:p>
            <a:pPr>
              <a:lnSpc>
                <a:spcPct val="80000"/>
              </a:lnSpc>
            </a:pPr>
            <a:r>
              <a:rPr lang="sl-SI" altLang="sl-SI" sz="2000" b="1">
                <a:effectLst/>
              </a:rPr>
              <a:t>– I</a:t>
            </a:r>
            <a:r>
              <a:rPr lang="sl-SI" altLang="sl-SI" sz="1400" b="1">
                <a:effectLst/>
              </a:rPr>
              <a:t>HD</a:t>
            </a:r>
            <a:r>
              <a:rPr lang="sl-SI" altLang="sl-SI" sz="2000" b="1">
                <a:effectLst/>
              </a:rPr>
              <a:t> - dinamični držalni tok</a:t>
            </a:r>
          </a:p>
          <a:p>
            <a:pPr>
              <a:lnSpc>
                <a:spcPct val="80000"/>
              </a:lnSpc>
            </a:pPr>
            <a:r>
              <a:rPr lang="sl-SI" altLang="sl-SI" sz="2000" b="1">
                <a:effectLst/>
              </a:rPr>
              <a:t>– I</a:t>
            </a:r>
            <a:r>
              <a:rPr lang="sl-SI" altLang="sl-SI" sz="1400" b="1">
                <a:effectLst/>
              </a:rPr>
              <a:t>GT</a:t>
            </a:r>
            <a:r>
              <a:rPr lang="sl-SI" altLang="sl-SI" sz="2000" b="1">
                <a:effectLst/>
              </a:rPr>
              <a:t> - trajni prožilni tok vrat</a:t>
            </a:r>
          </a:p>
          <a:p>
            <a:pPr>
              <a:lnSpc>
                <a:spcPct val="80000"/>
              </a:lnSpc>
              <a:buFont typeface="Wingdings" panose="05000000000000000000" pitchFamily="2" charset="2"/>
              <a:buNone/>
            </a:pPr>
            <a:endParaRPr lang="sl-SI" altLang="sl-SI" sz="1600" b="1">
              <a:solidFill>
                <a:schemeClr val="folHlink"/>
              </a:solidFill>
              <a:effectLst/>
            </a:endParaRPr>
          </a:p>
          <a:p>
            <a:pPr>
              <a:lnSpc>
                <a:spcPct val="80000"/>
              </a:lnSpc>
              <a:buFont typeface="Wingdings" panose="05000000000000000000" pitchFamily="2" charset="2"/>
              <a:buNone/>
            </a:pPr>
            <a:endParaRPr lang="sl-SI" altLang="sl-SI" sz="2000"/>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diamond(in)">
                                      <p:cBhvr>
                                        <p:cTn id="12" dur="20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diamond(in)">
                                      <p:cBhvr>
                                        <p:cTn id="17" dur="2000"/>
                                        <p:tgtEl>
                                          <p:spTgt spid="358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diamond(in)">
                                      <p:cBhvr>
                                        <p:cTn id="22" dur="2000"/>
                                        <p:tgtEl>
                                          <p:spTgt spid="358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diamond(in)">
                                      <p:cBhvr>
                                        <p:cTn id="27" dur="2000"/>
                                        <p:tgtEl>
                                          <p:spTgt spid="358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diamond(in)">
                                      <p:cBhvr>
                                        <p:cTn id="32" dur="2000"/>
                                        <p:tgtEl>
                                          <p:spTgt spid="358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Effect transition="in" filter="diamond(in)">
                                      <p:cBhvr>
                                        <p:cTn id="37" dur="2000"/>
                                        <p:tgtEl>
                                          <p:spTgt spid="358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5843">
                                            <p:txEl>
                                              <p:pRg st="6" end="6"/>
                                            </p:txEl>
                                          </p:spTgt>
                                        </p:tgtEl>
                                        <p:attrNameLst>
                                          <p:attrName>style.visibility</p:attrName>
                                        </p:attrNameLst>
                                      </p:cBhvr>
                                      <p:to>
                                        <p:strVal val="visible"/>
                                      </p:to>
                                    </p:set>
                                    <p:animEffect transition="in" filter="diamond(in)">
                                      <p:cBhvr>
                                        <p:cTn id="42" dur="2000"/>
                                        <p:tgtEl>
                                          <p:spTgt spid="3584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5843">
                                            <p:txEl>
                                              <p:pRg st="7" end="7"/>
                                            </p:txEl>
                                          </p:spTgt>
                                        </p:tgtEl>
                                        <p:attrNameLst>
                                          <p:attrName>style.visibility</p:attrName>
                                        </p:attrNameLst>
                                      </p:cBhvr>
                                      <p:to>
                                        <p:strVal val="visible"/>
                                      </p:to>
                                    </p:set>
                                    <p:animEffect transition="in" filter="diamond(in)">
                                      <p:cBhvr>
                                        <p:cTn id="47" dur="2000"/>
                                        <p:tgtEl>
                                          <p:spTgt spid="35843">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5843">
                                            <p:txEl>
                                              <p:pRg st="8" end="8"/>
                                            </p:txEl>
                                          </p:spTgt>
                                        </p:tgtEl>
                                        <p:attrNameLst>
                                          <p:attrName>style.visibility</p:attrName>
                                        </p:attrNameLst>
                                      </p:cBhvr>
                                      <p:to>
                                        <p:strVal val="visible"/>
                                      </p:to>
                                    </p:set>
                                    <p:animEffect transition="in" filter="diamond(in)">
                                      <p:cBhvr>
                                        <p:cTn id="52" dur="2000"/>
                                        <p:tgtEl>
                                          <p:spTgt spid="35843">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5843">
                                            <p:txEl>
                                              <p:pRg st="9" end="9"/>
                                            </p:txEl>
                                          </p:spTgt>
                                        </p:tgtEl>
                                        <p:attrNameLst>
                                          <p:attrName>style.visibility</p:attrName>
                                        </p:attrNameLst>
                                      </p:cBhvr>
                                      <p:to>
                                        <p:strVal val="visible"/>
                                      </p:to>
                                    </p:set>
                                    <p:animEffect transition="in" filter="diamond(in)">
                                      <p:cBhvr>
                                        <p:cTn id="57" dur="2000"/>
                                        <p:tgtEl>
                                          <p:spTgt spid="35843">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5843">
                                            <p:txEl>
                                              <p:pRg st="10" end="10"/>
                                            </p:txEl>
                                          </p:spTgt>
                                        </p:tgtEl>
                                        <p:attrNameLst>
                                          <p:attrName>style.visibility</p:attrName>
                                        </p:attrNameLst>
                                      </p:cBhvr>
                                      <p:to>
                                        <p:strVal val="visible"/>
                                      </p:to>
                                    </p:set>
                                    <p:animEffect transition="in" filter="diamond(in)">
                                      <p:cBhvr>
                                        <p:cTn id="62" dur="2000"/>
                                        <p:tgtEl>
                                          <p:spTgt spid="35843">
                                            <p:txEl>
                                              <p:pRg st="10" end="1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5843">
                                            <p:txEl>
                                              <p:pRg st="11" end="11"/>
                                            </p:txEl>
                                          </p:spTgt>
                                        </p:tgtEl>
                                        <p:attrNameLst>
                                          <p:attrName>style.visibility</p:attrName>
                                        </p:attrNameLst>
                                      </p:cBhvr>
                                      <p:to>
                                        <p:strVal val="visible"/>
                                      </p:to>
                                    </p:set>
                                    <p:animEffect transition="in" filter="diamond(in)">
                                      <p:cBhvr>
                                        <p:cTn id="67" dur="2000"/>
                                        <p:tgtEl>
                                          <p:spTgt spid="35843">
                                            <p:txEl>
                                              <p:pRg st="11" end="1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35843">
                                            <p:txEl>
                                              <p:pRg st="12" end="12"/>
                                            </p:txEl>
                                          </p:spTgt>
                                        </p:tgtEl>
                                        <p:attrNameLst>
                                          <p:attrName>style.visibility</p:attrName>
                                        </p:attrNameLst>
                                      </p:cBhvr>
                                      <p:to>
                                        <p:strVal val="visible"/>
                                      </p:to>
                                    </p:set>
                                    <p:animEffect transition="in" filter="diamond(in)">
                                      <p:cBhvr>
                                        <p:cTn id="72" dur="2000"/>
                                        <p:tgtEl>
                                          <p:spTgt spid="35843">
                                            <p:txEl>
                                              <p:pRg st="12" end="1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35843">
                                            <p:txEl>
                                              <p:pRg st="13" end="13"/>
                                            </p:txEl>
                                          </p:spTgt>
                                        </p:tgtEl>
                                        <p:attrNameLst>
                                          <p:attrName>style.visibility</p:attrName>
                                        </p:attrNameLst>
                                      </p:cBhvr>
                                      <p:to>
                                        <p:strVal val="visible"/>
                                      </p:to>
                                    </p:set>
                                    <p:animEffect transition="in" filter="diamond(in)">
                                      <p:cBhvr>
                                        <p:cTn id="77" dur="2000"/>
                                        <p:tgtEl>
                                          <p:spTgt spid="35843">
                                            <p:txEl>
                                              <p:pRg st="13" end="1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5843">
                                            <p:txEl>
                                              <p:pRg st="14" end="14"/>
                                            </p:txEl>
                                          </p:spTgt>
                                        </p:tgtEl>
                                        <p:attrNameLst>
                                          <p:attrName>style.visibility</p:attrName>
                                        </p:attrNameLst>
                                      </p:cBhvr>
                                      <p:to>
                                        <p:strVal val="visible"/>
                                      </p:to>
                                    </p:set>
                                    <p:animEffect transition="in" filter="diamond(in)">
                                      <p:cBhvr>
                                        <p:cTn id="82" dur="2000"/>
                                        <p:tgtEl>
                                          <p:spTgt spid="35843">
                                            <p:txEl>
                                              <p:pRg st="14" end="14"/>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35843">
                                            <p:txEl>
                                              <p:pRg st="15" end="15"/>
                                            </p:txEl>
                                          </p:spTgt>
                                        </p:tgtEl>
                                        <p:attrNameLst>
                                          <p:attrName>style.visibility</p:attrName>
                                        </p:attrNameLst>
                                      </p:cBhvr>
                                      <p:to>
                                        <p:strVal val="visible"/>
                                      </p:to>
                                    </p:set>
                                    <p:animEffect transition="in" filter="diamond(in)">
                                      <p:cBhvr>
                                        <p:cTn id="87" dur="2000"/>
                                        <p:tgtEl>
                                          <p:spTgt spid="3584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DB0D07B-4204-43EC-9DAE-C47D5865C602}"/>
              </a:ext>
            </a:extLst>
          </p:cNvPr>
          <p:cNvSpPr>
            <a:spLocks noGrp="1" noRot="1" noChangeArrowheads="1"/>
          </p:cNvSpPr>
          <p:nvPr>
            <p:ph type="title"/>
          </p:nvPr>
        </p:nvSpPr>
        <p:spPr/>
        <p:txBody>
          <a:bodyPr/>
          <a:lstStyle/>
          <a:p>
            <a:pPr algn="l"/>
            <a:r>
              <a:rPr lang="sl-SI" altLang="sl-SI" sz="3200"/>
              <a:t>Tiristor :</a:t>
            </a:r>
          </a:p>
        </p:txBody>
      </p:sp>
      <p:sp>
        <p:nvSpPr>
          <p:cNvPr id="36867" name="Rectangle 3">
            <a:extLst>
              <a:ext uri="{FF2B5EF4-FFF2-40B4-BE49-F238E27FC236}">
                <a16:creationId xmlns:a16="http://schemas.microsoft.com/office/drawing/2014/main" id="{206574E9-89B1-44FA-9115-692755AC92BF}"/>
              </a:ext>
            </a:extLst>
          </p:cNvPr>
          <p:cNvSpPr>
            <a:spLocks noGrp="1" noChangeArrowheads="1"/>
          </p:cNvSpPr>
          <p:nvPr>
            <p:ph type="body" idx="1"/>
          </p:nvPr>
        </p:nvSpPr>
        <p:spPr>
          <a:xfrm>
            <a:off x="457200" y="1600200"/>
            <a:ext cx="8229600" cy="4421188"/>
          </a:xfrm>
        </p:spPr>
        <p:txBody>
          <a:bodyPr/>
          <a:lstStyle/>
          <a:p>
            <a:pPr algn="ctr">
              <a:buFont typeface="Wingdings" panose="05000000000000000000" pitchFamily="2" charset="2"/>
              <a:buNone/>
            </a:pPr>
            <a:r>
              <a:rPr lang="sl-SI" altLang="sl-SI" sz="2400" b="1">
                <a:solidFill>
                  <a:schemeClr val="folHlink"/>
                </a:solidFill>
                <a:effectLst/>
              </a:rPr>
              <a:t>Približne mejne vrednosti električnih parametrov za tiristorje</a:t>
            </a:r>
          </a:p>
          <a:p>
            <a:pPr>
              <a:buFont typeface="Wingdings" panose="05000000000000000000" pitchFamily="2" charset="2"/>
              <a:buNone/>
            </a:pPr>
            <a:r>
              <a:rPr lang="sl-SI" altLang="sl-SI" sz="2000" b="1">
                <a:effectLst/>
              </a:rPr>
              <a:t>– U</a:t>
            </a:r>
            <a:r>
              <a:rPr lang="sl-SI" altLang="sl-SI" sz="1400" b="1">
                <a:effectLst/>
              </a:rPr>
              <a:t>RRM</a:t>
            </a:r>
            <a:r>
              <a:rPr lang="sl-SI" altLang="sl-SI" sz="2000" b="1">
                <a:effectLst/>
              </a:rPr>
              <a:t> = 2000 do 10 (100)kV</a:t>
            </a:r>
          </a:p>
          <a:p>
            <a:pPr>
              <a:buFont typeface="Wingdings" panose="05000000000000000000" pitchFamily="2" charset="2"/>
              <a:buNone/>
            </a:pPr>
            <a:r>
              <a:rPr lang="sl-SI" altLang="sl-SI" sz="2000" b="1">
                <a:effectLst/>
              </a:rPr>
              <a:t>– I</a:t>
            </a:r>
            <a:r>
              <a:rPr lang="sl-SI" altLang="sl-SI" sz="1400" b="1">
                <a:effectLst/>
              </a:rPr>
              <a:t>FAV</a:t>
            </a:r>
            <a:r>
              <a:rPr lang="sl-SI" altLang="sl-SI" sz="2000" b="1">
                <a:effectLst/>
              </a:rPr>
              <a:t> = 1000 do 2000A</a:t>
            </a:r>
          </a:p>
          <a:p>
            <a:pPr>
              <a:buFont typeface="Wingdings" panose="05000000000000000000" pitchFamily="2" charset="2"/>
              <a:buNone/>
            </a:pPr>
            <a:r>
              <a:rPr lang="sl-SI" altLang="sl-SI" sz="2000" b="1">
                <a:effectLst/>
              </a:rPr>
              <a:t>– t</a:t>
            </a:r>
            <a:r>
              <a:rPr lang="sl-SI" altLang="sl-SI" sz="1400" b="1">
                <a:effectLst/>
              </a:rPr>
              <a:t>OFF</a:t>
            </a:r>
            <a:r>
              <a:rPr lang="sl-SI" altLang="sl-SI" sz="2000" b="1">
                <a:effectLst/>
              </a:rPr>
              <a:t> = cca. 10μs za VF (100ns)</a:t>
            </a:r>
          </a:p>
          <a:p>
            <a:pPr>
              <a:buFont typeface="Wingdings" panose="05000000000000000000" pitchFamily="2" charset="2"/>
              <a:buNone/>
            </a:pPr>
            <a:r>
              <a:rPr lang="sl-SI" altLang="sl-SI" sz="2000" b="1">
                <a:effectLst/>
              </a:rPr>
              <a:t>– zaželena strmina vklopnega impulza</a:t>
            </a:r>
          </a:p>
          <a:p>
            <a:pPr>
              <a:buFont typeface="Wingdings" panose="05000000000000000000" pitchFamily="2" charset="2"/>
              <a:buNone/>
            </a:pPr>
            <a:r>
              <a:rPr lang="sl-SI" altLang="sl-SI" sz="2000" b="1">
                <a:effectLst/>
              </a:rPr>
              <a:t>je 10A/ μs</a:t>
            </a:r>
          </a:p>
          <a:p>
            <a:pPr algn="ctr">
              <a:buFont typeface="Wingdings" panose="05000000000000000000" pitchFamily="2" charset="2"/>
              <a:buNone/>
            </a:pPr>
            <a:r>
              <a:rPr lang="sl-SI" altLang="sl-SI" sz="2400" b="1">
                <a:solidFill>
                  <a:schemeClr val="folHlink"/>
                </a:solidFill>
                <a:effectLst/>
              </a:rPr>
              <a:t>Hlajenje močnostnih tiristorjev in diod</a:t>
            </a:r>
          </a:p>
          <a:p>
            <a:pPr>
              <a:buFont typeface="Wingdings" panose="05000000000000000000" pitchFamily="2" charset="2"/>
              <a:buNone/>
            </a:pPr>
            <a:endParaRPr lang="sl-SI" altLang="sl-SI" sz="2400" b="1">
              <a:solidFill>
                <a:schemeClr val="folHlink"/>
              </a:solidFill>
              <a:effectLst/>
            </a:endParaRPr>
          </a:p>
          <a:p>
            <a:pPr>
              <a:buFont typeface="Wingdings" panose="05000000000000000000" pitchFamily="2" charset="2"/>
              <a:buNone/>
            </a:pPr>
            <a:r>
              <a:rPr lang="sl-SI" altLang="sl-SI" sz="2000" b="1">
                <a:effectLst/>
              </a:rPr>
              <a:t>– hladilna telesa</a:t>
            </a:r>
          </a:p>
          <a:p>
            <a:pPr>
              <a:buFont typeface="Wingdings" panose="05000000000000000000" pitchFamily="2" charset="2"/>
              <a:buNone/>
            </a:pPr>
            <a:r>
              <a:rPr lang="sl-SI" altLang="sl-SI" sz="2000" b="1">
                <a:effectLst/>
              </a:rPr>
              <a:t>– hladilna telesa in ventilatorji</a:t>
            </a:r>
          </a:p>
          <a:p>
            <a:pPr>
              <a:buFont typeface="Wingdings" panose="05000000000000000000" pitchFamily="2" charset="2"/>
              <a:buNone/>
            </a:pPr>
            <a:r>
              <a:rPr lang="sl-SI" altLang="sl-SI" sz="2000" b="1">
                <a:effectLst/>
              </a:rPr>
              <a:t>– tekočinsko hlajenje</a:t>
            </a:r>
          </a:p>
          <a:p>
            <a:pPr>
              <a:buFont typeface="Wingdings" panose="05000000000000000000" pitchFamily="2" charset="2"/>
              <a:buNone/>
            </a:pPr>
            <a:endParaRPr lang="sl-SI" altLang="sl-SI" sz="2000" b="1">
              <a:solidFill>
                <a:schemeClr val="folHlink"/>
              </a:solidFill>
            </a:endParaRPr>
          </a:p>
        </p:txBody>
      </p:sp>
    </p:spTree>
  </p:cSld>
  <p:clrMapOvr>
    <a:masterClrMapping/>
  </p:clrMapOvr>
  <p:transition spd="med" advTm="15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ox(in)">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checkerboard(across)">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checkerboard(across)">
                                      <p:cBhvr>
                                        <p:cTn id="17" dur="5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checkerboard(across)">
                                      <p:cBhvr>
                                        <p:cTn id="22" dur="500"/>
                                        <p:tgtEl>
                                          <p:spTgt spid="368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checkerboard(across)">
                                      <p:cBhvr>
                                        <p:cTn id="27" dur="500"/>
                                        <p:tgtEl>
                                          <p:spTgt spid="368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checkerboard(across)">
                                      <p:cBhvr>
                                        <p:cTn id="32" dur="500"/>
                                        <p:tgtEl>
                                          <p:spTgt spid="368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Effect transition="in" filter="checkerboard(across)">
                                      <p:cBhvr>
                                        <p:cTn id="37" dur="500"/>
                                        <p:tgtEl>
                                          <p:spTgt spid="368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6867">
                                            <p:txEl>
                                              <p:pRg st="6" end="6"/>
                                            </p:txEl>
                                          </p:spTgt>
                                        </p:tgtEl>
                                        <p:attrNameLst>
                                          <p:attrName>style.visibility</p:attrName>
                                        </p:attrNameLst>
                                      </p:cBhvr>
                                      <p:to>
                                        <p:strVal val="visible"/>
                                      </p:to>
                                    </p:set>
                                    <p:animEffect transition="in" filter="checkerboard(across)">
                                      <p:cBhvr>
                                        <p:cTn id="42" dur="500"/>
                                        <p:tgtEl>
                                          <p:spTgt spid="36867">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6867">
                                            <p:txEl>
                                              <p:pRg st="8" end="8"/>
                                            </p:txEl>
                                          </p:spTgt>
                                        </p:tgtEl>
                                        <p:attrNameLst>
                                          <p:attrName>style.visibility</p:attrName>
                                        </p:attrNameLst>
                                      </p:cBhvr>
                                      <p:to>
                                        <p:strVal val="visible"/>
                                      </p:to>
                                    </p:set>
                                    <p:animEffect transition="in" filter="checkerboard(across)">
                                      <p:cBhvr>
                                        <p:cTn id="47" dur="500"/>
                                        <p:tgtEl>
                                          <p:spTgt spid="3686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6867">
                                            <p:txEl>
                                              <p:pRg st="9" end="9"/>
                                            </p:txEl>
                                          </p:spTgt>
                                        </p:tgtEl>
                                        <p:attrNameLst>
                                          <p:attrName>style.visibility</p:attrName>
                                        </p:attrNameLst>
                                      </p:cBhvr>
                                      <p:to>
                                        <p:strVal val="visible"/>
                                      </p:to>
                                    </p:set>
                                    <p:animEffect transition="in" filter="checkerboard(across)">
                                      <p:cBhvr>
                                        <p:cTn id="52" dur="500"/>
                                        <p:tgtEl>
                                          <p:spTgt spid="3686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6867">
                                            <p:txEl>
                                              <p:pRg st="10" end="10"/>
                                            </p:txEl>
                                          </p:spTgt>
                                        </p:tgtEl>
                                        <p:attrNameLst>
                                          <p:attrName>style.visibility</p:attrName>
                                        </p:attrNameLst>
                                      </p:cBhvr>
                                      <p:to>
                                        <p:strVal val="visible"/>
                                      </p:to>
                                    </p:set>
                                    <p:animEffect transition="in" filter="checkerboard(across)">
                                      <p:cBhvr>
                                        <p:cTn id="57" dur="500"/>
                                        <p:tgtEl>
                                          <p:spTgt spid="368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theme/theme1.xml><?xml version="1.0" encoding="utf-8"?>
<a:theme xmlns:a="http://schemas.openxmlformats.org/drawingml/2006/main" name="Tok">
  <a:themeElements>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To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ok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Tok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Tok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Tok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Tok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Tok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Tok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Tok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Tok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0</TotalTime>
  <Words>962</Words>
  <Application>Microsoft Office PowerPoint</Application>
  <PresentationFormat>On-screen Show (4:3)</PresentationFormat>
  <Paragraphs>156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Garamond</vt:lpstr>
      <vt:lpstr>Wingdings</vt:lpstr>
      <vt:lpstr>Tok</vt:lpstr>
      <vt:lpstr>Močnostni elementi</vt:lpstr>
      <vt:lpstr>Močnostni elementi so :</vt:lpstr>
      <vt:lpstr>Polprevodniška stikala so :</vt:lpstr>
      <vt:lpstr>Polprevodniška dioda :</vt:lpstr>
      <vt:lpstr>Polprevodniška dioda :</vt:lpstr>
      <vt:lpstr>Tiristor :</vt:lpstr>
      <vt:lpstr>Tiristor :</vt:lpstr>
      <vt:lpstr>Tiristor :</vt:lpstr>
      <vt:lpstr>Tiristor :</vt:lpstr>
      <vt:lpstr>Tranzistorji :</vt:lpstr>
      <vt:lpstr>Tranzistorji :</vt:lpstr>
      <vt:lpstr>Tranzistorji :</vt:lpstr>
      <vt:lpstr>Tranzistorji :</vt:lpstr>
      <vt:lpstr>Tranzistorji :</vt:lpstr>
      <vt:lpstr>Triac :</vt:lpstr>
      <vt:lpstr>Triac :</vt:lpstr>
      <vt:lpstr>Diac :</vt:lpstr>
      <vt:lpstr>Diac :</vt:lpstr>
      <vt:lpstr>Tranformator :</vt:lpstr>
      <vt:lpstr>Transformator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2019-05-30T09:38:40Z</dcterms:created>
  <dcterms:modified xsi:type="dcterms:W3CDTF">2019-05-30T09:38:41Z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