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63" r:id="rId3"/>
    <p:sldId id="257" r:id="rId4"/>
    <p:sldId id="262" r:id="rId5"/>
    <p:sldId id="258" r:id="rId6"/>
    <p:sldId id="265" r:id="rId7"/>
    <p:sldId id="259" r:id="rId8"/>
    <p:sldId id="260" r:id="rId9"/>
    <p:sldId id="266" r:id="rId10"/>
    <p:sldId id="267" r:id="rId11"/>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E106B-66CF-4DCD-ACCA-E40724977A2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F16119EA-DF30-477F-94D2-4EC053250BD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3410A73F-F845-488B-9C06-901C7C50684A}"/>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4A2B58B7-EC1C-4824-874B-3849ADFE3F1F}"/>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87953091-978F-41F7-81C9-4F57F731EC21}"/>
              </a:ext>
            </a:extLst>
          </p:cNvPr>
          <p:cNvSpPr>
            <a:spLocks noGrp="1"/>
          </p:cNvSpPr>
          <p:nvPr>
            <p:ph type="sldNum" sz="quarter" idx="12"/>
          </p:nvPr>
        </p:nvSpPr>
        <p:spPr/>
        <p:txBody>
          <a:bodyPr/>
          <a:lstStyle>
            <a:lvl1pPr>
              <a:defRPr/>
            </a:lvl1pPr>
          </a:lstStyle>
          <a:p>
            <a:fld id="{41AB3CE3-6E18-4513-AA69-A2E63C49832E}" type="slidenum">
              <a:rPr lang="sl-SI" altLang="sl-SI"/>
              <a:pPr/>
              <a:t>‹#›</a:t>
            </a:fld>
            <a:endParaRPr lang="sl-SI" altLang="sl-SI"/>
          </a:p>
        </p:txBody>
      </p:sp>
    </p:spTree>
    <p:extLst>
      <p:ext uri="{BB962C8B-B14F-4D97-AF65-F5344CB8AC3E}">
        <p14:creationId xmlns:p14="http://schemas.microsoft.com/office/powerpoint/2010/main" val="4078463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CFC8F-527F-4FAD-BADB-4945BCEF36DB}"/>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8CCF0B90-56E0-4942-88AF-13EAB8FB0A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D3994D0B-99EA-402B-A314-1E3DF6C276C8}"/>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DEB94796-0F92-4F83-ABF0-E4DBF8FD2FE9}"/>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7108C2E-C07F-4C48-A76C-F6070EC60D8F}"/>
              </a:ext>
            </a:extLst>
          </p:cNvPr>
          <p:cNvSpPr>
            <a:spLocks noGrp="1"/>
          </p:cNvSpPr>
          <p:nvPr>
            <p:ph type="sldNum" sz="quarter" idx="12"/>
          </p:nvPr>
        </p:nvSpPr>
        <p:spPr/>
        <p:txBody>
          <a:bodyPr/>
          <a:lstStyle>
            <a:lvl1pPr>
              <a:defRPr/>
            </a:lvl1pPr>
          </a:lstStyle>
          <a:p>
            <a:fld id="{799FEA3A-F9B1-4765-9574-3BEFE0ED6429}" type="slidenum">
              <a:rPr lang="sl-SI" altLang="sl-SI"/>
              <a:pPr/>
              <a:t>‹#›</a:t>
            </a:fld>
            <a:endParaRPr lang="sl-SI" altLang="sl-SI"/>
          </a:p>
        </p:txBody>
      </p:sp>
    </p:spTree>
    <p:extLst>
      <p:ext uri="{BB962C8B-B14F-4D97-AF65-F5344CB8AC3E}">
        <p14:creationId xmlns:p14="http://schemas.microsoft.com/office/powerpoint/2010/main" val="361062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1E0C7C-9D34-4037-BFF3-EFCB299FD444}"/>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E551D3B5-1F00-4E7F-84DA-49B7984B987E}"/>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CAC14BE7-0306-45C4-9C61-CBF5DA5FC5A3}"/>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A33B8E44-0682-4276-91D4-5A4978B343E1}"/>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C92A9A4-61B6-4FA7-BB47-7FAE71DBC7BD}"/>
              </a:ext>
            </a:extLst>
          </p:cNvPr>
          <p:cNvSpPr>
            <a:spLocks noGrp="1"/>
          </p:cNvSpPr>
          <p:nvPr>
            <p:ph type="sldNum" sz="quarter" idx="12"/>
          </p:nvPr>
        </p:nvSpPr>
        <p:spPr/>
        <p:txBody>
          <a:bodyPr/>
          <a:lstStyle>
            <a:lvl1pPr>
              <a:defRPr/>
            </a:lvl1pPr>
          </a:lstStyle>
          <a:p>
            <a:fld id="{2A719589-AF25-44A1-B00E-33538A8EF1D4}" type="slidenum">
              <a:rPr lang="sl-SI" altLang="sl-SI"/>
              <a:pPr/>
              <a:t>‹#›</a:t>
            </a:fld>
            <a:endParaRPr lang="sl-SI" altLang="sl-SI"/>
          </a:p>
        </p:txBody>
      </p:sp>
    </p:spTree>
    <p:extLst>
      <p:ext uri="{BB962C8B-B14F-4D97-AF65-F5344CB8AC3E}">
        <p14:creationId xmlns:p14="http://schemas.microsoft.com/office/powerpoint/2010/main" val="390587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DB7DF-B21D-43B8-B59C-E205CCA0CC5C}"/>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B58CD1E3-7CA4-4B03-AB34-5CD1A9E038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1809721C-4B6F-44A6-8AE3-D46D1FDBA188}"/>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1A6222FF-5FEC-4371-9716-A4137FF7F982}"/>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EB963EE9-5F43-4EE5-A5D9-A8BD136E3734}"/>
              </a:ext>
            </a:extLst>
          </p:cNvPr>
          <p:cNvSpPr>
            <a:spLocks noGrp="1"/>
          </p:cNvSpPr>
          <p:nvPr>
            <p:ph type="sldNum" sz="quarter" idx="12"/>
          </p:nvPr>
        </p:nvSpPr>
        <p:spPr/>
        <p:txBody>
          <a:bodyPr/>
          <a:lstStyle>
            <a:lvl1pPr>
              <a:defRPr/>
            </a:lvl1pPr>
          </a:lstStyle>
          <a:p>
            <a:fld id="{253EC20B-0CDF-4EAE-B4E7-FE2FD86356EA}" type="slidenum">
              <a:rPr lang="sl-SI" altLang="sl-SI"/>
              <a:pPr/>
              <a:t>‹#›</a:t>
            </a:fld>
            <a:endParaRPr lang="sl-SI" altLang="sl-SI"/>
          </a:p>
        </p:txBody>
      </p:sp>
    </p:spTree>
    <p:extLst>
      <p:ext uri="{BB962C8B-B14F-4D97-AF65-F5344CB8AC3E}">
        <p14:creationId xmlns:p14="http://schemas.microsoft.com/office/powerpoint/2010/main" val="2282152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A0FB8-EFA1-4BE3-A644-C06B8C423F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03F8F988-9E1A-47B0-8186-DBCAF5B2770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8B88F6FA-E7A5-49A4-9D4E-5D34936D2ACE}"/>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38C27CEA-73AF-4DBC-A172-65E5B610BD19}"/>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5EEA30D4-0D01-43AF-8BF0-FC6487BF1469}"/>
              </a:ext>
            </a:extLst>
          </p:cNvPr>
          <p:cNvSpPr>
            <a:spLocks noGrp="1"/>
          </p:cNvSpPr>
          <p:nvPr>
            <p:ph type="sldNum" sz="quarter" idx="12"/>
          </p:nvPr>
        </p:nvSpPr>
        <p:spPr/>
        <p:txBody>
          <a:bodyPr/>
          <a:lstStyle>
            <a:lvl1pPr>
              <a:defRPr/>
            </a:lvl1pPr>
          </a:lstStyle>
          <a:p>
            <a:fld id="{4B42BD38-503B-4D83-8195-A9D1DFA3B4C0}" type="slidenum">
              <a:rPr lang="sl-SI" altLang="sl-SI"/>
              <a:pPr/>
              <a:t>‹#›</a:t>
            </a:fld>
            <a:endParaRPr lang="sl-SI" altLang="sl-SI"/>
          </a:p>
        </p:txBody>
      </p:sp>
    </p:spTree>
    <p:extLst>
      <p:ext uri="{BB962C8B-B14F-4D97-AF65-F5344CB8AC3E}">
        <p14:creationId xmlns:p14="http://schemas.microsoft.com/office/powerpoint/2010/main" val="1893970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3063D-3372-47B9-98E1-03B85667FE3B}"/>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75A0D9D8-393F-44FF-A0C2-129E85EBDEF2}"/>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28D6BEE4-9702-4426-B662-BE3536B9183D}"/>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FD3735D7-4771-45EC-AC6A-70CEED3C221E}"/>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6C78E22F-A72A-4957-9F39-9278CDE2312E}"/>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93821991-BD15-47B2-AEE5-795559D8F2F5}"/>
              </a:ext>
            </a:extLst>
          </p:cNvPr>
          <p:cNvSpPr>
            <a:spLocks noGrp="1"/>
          </p:cNvSpPr>
          <p:nvPr>
            <p:ph type="sldNum" sz="quarter" idx="12"/>
          </p:nvPr>
        </p:nvSpPr>
        <p:spPr/>
        <p:txBody>
          <a:bodyPr/>
          <a:lstStyle>
            <a:lvl1pPr>
              <a:defRPr/>
            </a:lvl1pPr>
          </a:lstStyle>
          <a:p>
            <a:fld id="{05ACE4E1-64A4-4B4D-B624-CEC6A77218EB}" type="slidenum">
              <a:rPr lang="sl-SI" altLang="sl-SI"/>
              <a:pPr/>
              <a:t>‹#›</a:t>
            </a:fld>
            <a:endParaRPr lang="sl-SI" altLang="sl-SI"/>
          </a:p>
        </p:txBody>
      </p:sp>
    </p:spTree>
    <p:extLst>
      <p:ext uri="{BB962C8B-B14F-4D97-AF65-F5344CB8AC3E}">
        <p14:creationId xmlns:p14="http://schemas.microsoft.com/office/powerpoint/2010/main" val="2288483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A1F26-E4D2-44ED-AF9E-DD807E456F10}"/>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EE5AECBB-84B4-4B86-904A-715CFBAE461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B02400-FFB7-4614-BC7E-C813F6FD297B}"/>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8B96DB4D-AD31-4066-B3D9-5BB325B79E0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D6FF3F-132D-4A01-AED8-F0A656654671}"/>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117DDEC1-272E-40C1-BCF3-59D2B446B509}"/>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C88C8128-6A16-48D6-9F93-E5D5B8A1DBDB}"/>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7FEF717A-346E-4EAD-926A-0613C68DC31C}"/>
              </a:ext>
            </a:extLst>
          </p:cNvPr>
          <p:cNvSpPr>
            <a:spLocks noGrp="1"/>
          </p:cNvSpPr>
          <p:nvPr>
            <p:ph type="sldNum" sz="quarter" idx="12"/>
          </p:nvPr>
        </p:nvSpPr>
        <p:spPr/>
        <p:txBody>
          <a:bodyPr/>
          <a:lstStyle>
            <a:lvl1pPr>
              <a:defRPr/>
            </a:lvl1pPr>
          </a:lstStyle>
          <a:p>
            <a:fld id="{ADA51FAC-35AE-41A1-A502-05D926A41C44}" type="slidenum">
              <a:rPr lang="sl-SI" altLang="sl-SI"/>
              <a:pPr/>
              <a:t>‹#›</a:t>
            </a:fld>
            <a:endParaRPr lang="sl-SI" altLang="sl-SI"/>
          </a:p>
        </p:txBody>
      </p:sp>
    </p:spTree>
    <p:extLst>
      <p:ext uri="{BB962C8B-B14F-4D97-AF65-F5344CB8AC3E}">
        <p14:creationId xmlns:p14="http://schemas.microsoft.com/office/powerpoint/2010/main" val="1740062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FC0FD-C51C-4418-A7CC-59D9A2FFC68F}"/>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EE547584-116B-4CCD-AFE5-1BD67C636A43}"/>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BE50ED7E-748E-47B5-9D92-E619457B164D}"/>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9372E553-03FA-4DAA-9A54-AD8D1D9B5134}"/>
              </a:ext>
            </a:extLst>
          </p:cNvPr>
          <p:cNvSpPr>
            <a:spLocks noGrp="1"/>
          </p:cNvSpPr>
          <p:nvPr>
            <p:ph type="sldNum" sz="quarter" idx="12"/>
          </p:nvPr>
        </p:nvSpPr>
        <p:spPr/>
        <p:txBody>
          <a:bodyPr/>
          <a:lstStyle>
            <a:lvl1pPr>
              <a:defRPr/>
            </a:lvl1pPr>
          </a:lstStyle>
          <a:p>
            <a:fld id="{1A73929E-B1FB-4E42-8C99-F32087758767}" type="slidenum">
              <a:rPr lang="sl-SI" altLang="sl-SI"/>
              <a:pPr/>
              <a:t>‹#›</a:t>
            </a:fld>
            <a:endParaRPr lang="sl-SI" altLang="sl-SI"/>
          </a:p>
        </p:txBody>
      </p:sp>
    </p:spTree>
    <p:extLst>
      <p:ext uri="{BB962C8B-B14F-4D97-AF65-F5344CB8AC3E}">
        <p14:creationId xmlns:p14="http://schemas.microsoft.com/office/powerpoint/2010/main" val="3998439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02422-7143-4EE1-8093-9BC2FEEE3FEC}"/>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CF028E3A-AF66-4E7A-8AFB-F3EF9AB88224}"/>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252A0D6B-721E-4B45-9683-BF4DC386C52A}"/>
              </a:ext>
            </a:extLst>
          </p:cNvPr>
          <p:cNvSpPr>
            <a:spLocks noGrp="1"/>
          </p:cNvSpPr>
          <p:nvPr>
            <p:ph type="sldNum" sz="quarter" idx="12"/>
          </p:nvPr>
        </p:nvSpPr>
        <p:spPr/>
        <p:txBody>
          <a:bodyPr/>
          <a:lstStyle>
            <a:lvl1pPr>
              <a:defRPr/>
            </a:lvl1pPr>
          </a:lstStyle>
          <a:p>
            <a:fld id="{7BA40E3C-23FB-4F6F-A60A-0FA44A9ECBA1}" type="slidenum">
              <a:rPr lang="sl-SI" altLang="sl-SI"/>
              <a:pPr/>
              <a:t>‹#›</a:t>
            </a:fld>
            <a:endParaRPr lang="sl-SI" altLang="sl-SI"/>
          </a:p>
        </p:txBody>
      </p:sp>
    </p:spTree>
    <p:extLst>
      <p:ext uri="{BB962C8B-B14F-4D97-AF65-F5344CB8AC3E}">
        <p14:creationId xmlns:p14="http://schemas.microsoft.com/office/powerpoint/2010/main" val="323263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6F7F4-D380-49F4-90E4-082508FC572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AE384DAB-1AD0-4745-A986-A8970769101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CAB32390-C828-4CE5-908A-86BDEDAD611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D4C226-882B-4849-A3DB-96F31A1C96BE}"/>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2CC5C4B6-8588-4E9F-A1E8-34A9D27D5046}"/>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9896E6EB-65BE-454E-9923-03138783D6C2}"/>
              </a:ext>
            </a:extLst>
          </p:cNvPr>
          <p:cNvSpPr>
            <a:spLocks noGrp="1"/>
          </p:cNvSpPr>
          <p:nvPr>
            <p:ph type="sldNum" sz="quarter" idx="12"/>
          </p:nvPr>
        </p:nvSpPr>
        <p:spPr/>
        <p:txBody>
          <a:bodyPr/>
          <a:lstStyle>
            <a:lvl1pPr>
              <a:defRPr/>
            </a:lvl1pPr>
          </a:lstStyle>
          <a:p>
            <a:fld id="{F4CD49E2-CA6D-46F7-B682-5C5EA9F34876}" type="slidenum">
              <a:rPr lang="sl-SI" altLang="sl-SI"/>
              <a:pPr/>
              <a:t>‹#›</a:t>
            </a:fld>
            <a:endParaRPr lang="sl-SI" altLang="sl-SI"/>
          </a:p>
        </p:txBody>
      </p:sp>
    </p:spTree>
    <p:extLst>
      <p:ext uri="{BB962C8B-B14F-4D97-AF65-F5344CB8AC3E}">
        <p14:creationId xmlns:p14="http://schemas.microsoft.com/office/powerpoint/2010/main" val="3482992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9F1A9-7E73-464F-A8AF-8705AC65D00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5A4F736F-A86C-4BE4-BA86-76CF62DB745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CD3F5F7C-2422-43DB-97AD-F5747ACBF89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FA93E6-98C7-4579-A56A-D4B35980DBBC}"/>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7D99E85E-953E-4BDA-AC1E-B67A4B66CA22}"/>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6FFA9291-1A81-41E1-A5D2-CEDC1ED6408C}"/>
              </a:ext>
            </a:extLst>
          </p:cNvPr>
          <p:cNvSpPr>
            <a:spLocks noGrp="1"/>
          </p:cNvSpPr>
          <p:nvPr>
            <p:ph type="sldNum" sz="quarter" idx="12"/>
          </p:nvPr>
        </p:nvSpPr>
        <p:spPr/>
        <p:txBody>
          <a:bodyPr/>
          <a:lstStyle>
            <a:lvl1pPr>
              <a:defRPr/>
            </a:lvl1pPr>
          </a:lstStyle>
          <a:p>
            <a:fld id="{D0E3852F-597E-4621-B021-1CD848EE68A1}" type="slidenum">
              <a:rPr lang="sl-SI" altLang="sl-SI"/>
              <a:pPr/>
              <a:t>‹#›</a:t>
            </a:fld>
            <a:endParaRPr lang="sl-SI" altLang="sl-SI"/>
          </a:p>
        </p:txBody>
      </p:sp>
    </p:spTree>
    <p:extLst>
      <p:ext uri="{BB962C8B-B14F-4D97-AF65-F5344CB8AC3E}">
        <p14:creationId xmlns:p14="http://schemas.microsoft.com/office/powerpoint/2010/main" val="165649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BD37748-304B-4E51-AEB2-04B4427052C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0FEAE6D0-0646-4183-92E0-99330926388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CA2656F8-7E27-48D8-8AAB-305EC1B8AF82}"/>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29" name="Rectangle 5">
            <a:extLst>
              <a:ext uri="{FF2B5EF4-FFF2-40B4-BE49-F238E27FC236}">
                <a16:creationId xmlns:a16="http://schemas.microsoft.com/office/drawing/2014/main" id="{18449D04-8397-4417-8063-1428FDF8951A}"/>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1030" name="Rectangle 6">
            <a:extLst>
              <a:ext uri="{FF2B5EF4-FFF2-40B4-BE49-F238E27FC236}">
                <a16:creationId xmlns:a16="http://schemas.microsoft.com/office/drawing/2014/main" id="{AFE0DCA9-3F2A-4AB4-A114-2E67CCB065F4}"/>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0850BAD-B514-4F74-85F7-6A4AFDCC6A9D}"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upload.wikimedia.org/wikipedia/commons/1/17/Autograph-ImmanuelKant.png"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3300"/>
            </a:gs>
            <a:gs pos="100000">
              <a:schemeClr val="accent1"/>
            </a:gs>
          </a:gsLst>
          <a:lin ang="5400000" scaled="1"/>
        </a:gra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63AC376-C589-4FC6-89D7-DFC97BE7E49B}"/>
              </a:ext>
            </a:extLst>
          </p:cNvPr>
          <p:cNvSpPr>
            <a:spLocks noGrp="1" noChangeArrowheads="1"/>
          </p:cNvSpPr>
          <p:nvPr>
            <p:ph type="ctrTitle"/>
          </p:nvPr>
        </p:nvSpPr>
        <p:spPr>
          <a:xfrm>
            <a:off x="611188" y="981075"/>
            <a:ext cx="4176712" cy="1152525"/>
          </a:xfrm>
        </p:spPr>
        <p:txBody>
          <a:bodyPr anchor="ctr"/>
          <a:lstStyle/>
          <a:p>
            <a:r>
              <a:rPr lang="sl-SI" altLang="sl-SI" sz="5000" b="1">
                <a:solidFill>
                  <a:schemeClr val="accent1"/>
                </a:solidFill>
                <a:latin typeface="Pavane" pitchFamily="2" charset="0"/>
              </a:rPr>
              <a:t>Immanuel Kant</a:t>
            </a:r>
          </a:p>
        </p:txBody>
      </p:sp>
      <p:sp>
        <p:nvSpPr>
          <p:cNvPr id="2051" name="Rectangle 3">
            <a:extLst>
              <a:ext uri="{FF2B5EF4-FFF2-40B4-BE49-F238E27FC236}">
                <a16:creationId xmlns:a16="http://schemas.microsoft.com/office/drawing/2014/main" id="{AB1F1BD2-07BD-44AF-A29F-3054FC22EC28}"/>
              </a:ext>
            </a:extLst>
          </p:cNvPr>
          <p:cNvSpPr>
            <a:spLocks noGrp="1" noChangeArrowheads="1"/>
          </p:cNvSpPr>
          <p:nvPr>
            <p:ph type="subTitle" idx="1"/>
          </p:nvPr>
        </p:nvSpPr>
        <p:spPr>
          <a:xfrm>
            <a:off x="6227763" y="5805488"/>
            <a:ext cx="2624137" cy="695325"/>
          </a:xfrm>
        </p:spPr>
        <p:txBody>
          <a:bodyPr/>
          <a:lstStyle/>
          <a:p>
            <a:pPr>
              <a:lnSpc>
                <a:spcPct val="80000"/>
              </a:lnSpc>
            </a:pPr>
            <a:endParaRPr lang="sl-SI" altLang="sl-SI" sz="2000" dirty="0">
              <a:solidFill>
                <a:srgbClr val="663300"/>
              </a:solidFill>
            </a:endParaRPr>
          </a:p>
        </p:txBody>
      </p:sp>
      <p:pic>
        <p:nvPicPr>
          <p:cNvPr id="2052" name="Picture 4">
            <a:extLst>
              <a:ext uri="{FF2B5EF4-FFF2-40B4-BE49-F238E27FC236}">
                <a16:creationId xmlns:a16="http://schemas.microsoft.com/office/drawing/2014/main" id="{ADB0978C-5C45-4BC0-B51A-5CD4789B174E}"/>
              </a:ext>
            </a:extLst>
          </p:cNvPr>
          <p:cNvPicPr>
            <a:picLocks noChangeAspect="1" noChangeArrowheads="1"/>
          </p:cNvPicPr>
          <p:nvPr/>
        </p:nvPicPr>
        <p:blipFill>
          <a:blip r:embed="rId2">
            <a:grayscl/>
            <a:extLst>
              <a:ext uri="{28A0092B-C50C-407E-A947-70E740481C1C}">
                <a14:useLocalDpi xmlns:a14="http://schemas.microsoft.com/office/drawing/2010/main" val="0"/>
              </a:ext>
            </a:extLst>
          </a:blip>
          <a:srcRect/>
          <a:stretch>
            <a:fillRect/>
          </a:stretch>
        </p:blipFill>
        <p:spPr bwMode="auto">
          <a:xfrm>
            <a:off x="650875" y="2492375"/>
            <a:ext cx="2946400" cy="388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descr="Slika:Autograph-ImmanuelKant.png">
            <a:hlinkClick r:id="rId3"/>
            <a:extLst>
              <a:ext uri="{FF2B5EF4-FFF2-40B4-BE49-F238E27FC236}">
                <a16:creationId xmlns:a16="http://schemas.microsoft.com/office/drawing/2014/main" id="{35922C05-2049-490D-BFE6-2CDC0680A8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3800" y="2492375"/>
            <a:ext cx="3708400" cy="13985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052"/>
                                        </p:tgtEl>
                                        <p:attrNameLst>
                                          <p:attrName>style.visibility</p:attrName>
                                        </p:attrNameLst>
                                      </p:cBhvr>
                                      <p:to>
                                        <p:strVal val="visible"/>
                                      </p:to>
                                    </p:set>
                                    <p:anim calcmode="lin" valueType="num">
                                      <p:cBhvr additive="base">
                                        <p:cTn id="11" dur="500" fill="hold"/>
                                        <p:tgtEl>
                                          <p:spTgt spid="2052"/>
                                        </p:tgtEl>
                                        <p:attrNameLst>
                                          <p:attrName>ppt_x</p:attrName>
                                        </p:attrNameLst>
                                      </p:cBhvr>
                                      <p:tavLst>
                                        <p:tav tm="0">
                                          <p:val>
                                            <p:strVal val="#ppt_x"/>
                                          </p:val>
                                        </p:tav>
                                        <p:tav tm="100000">
                                          <p:val>
                                            <p:strVal val="#ppt_x"/>
                                          </p:val>
                                        </p:tav>
                                      </p:tavLst>
                                    </p:anim>
                                    <p:anim calcmode="lin" valueType="num">
                                      <p:cBhvr additive="base">
                                        <p:cTn id="12" dur="500" fill="hold"/>
                                        <p:tgtEl>
                                          <p:spTgt spid="2052"/>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056"/>
                                        </p:tgtEl>
                                        <p:attrNameLst>
                                          <p:attrName>style.visibility</p:attrName>
                                        </p:attrNameLst>
                                      </p:cBhvr>
                                      <p:to>
                                        <p:strVal val="visible"/>
                                      </p:to>
                                    </p:set>
                                    <p:anim calcmode="lin" valueType="num">
                                      <p:cBhvr additive="base">
                                        <p:cTn id="15" dur="500" fill="hold"/>
                                        <p:tgtEl>
                                          <p:spTgt spid="2056"/>
                                        </p:tgtEl>
                                        <p:attrNameLst>
                                          <p:attrName>ppt_x</p:attrName>
                                        </p:attrNameLst>
                                      </p:cBhvr>
                                      <p:tavLst>
                                        <p:tav tm="0">
                                          <p:val>
                                            <p:strVal val="#ppt_x"/>
                                          </p:val>
                                        </p:tav>
                                        <p:tav tm="100000">
                                          <p:val>
                                            <p:strVal val="#ppt_x"/>
                                          </p:val>
                                        </p:tav>
                                      </p:tavLst>
                                    </p:anim>
                                    <p:anim calcmode="lin" valueType="num">
                                      <p:cBhvr additive="base">
                                        <p:cTn id="16" dur="500" fill="hold"/>
                                        <p:tgtEl>
                                          <p:spTgt spid="205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nodePh="1">
                                  <p:stCondLst>
                                    <p:cond delay="0"/>
                                  </p:stCondLst>
                                  <p:endCondLst>
                                    <p:cond evt="begin" delay="0">
                                      <p:tn val="17"/>
                                    </p:cond>
                                  </p:endCondLst>
                                  <p:childTnLst>
                                    <p:set>
                                      <p:cBhvr>
                                        <p:cTn id="18" dur="1" fill="hold">
                                          <p:stCondLst>
                                            <p:cond delay="0"/>
                                          </p:stCondLst>
                                        </p:cTn>
                                        <p:tgtEl>
                                          <p:spTgt spid="2051">
                                            <p:txEl>
                                              <p:pRg st="0" end="0"/>
                                            </p:txEl>
                                          </p:spTgt>
                                        </p:tgtEl>
                                        <p:attrNameLst>
                                          <p:attrName>style.visibility</p:attrName>
                                        </p:attrNameLst>
                                      </p:cBhvr>
                                      <p:to>
                                        <p:strVal val="visible"/>
                                      </p:to>
                                    </p:set>
                                    <p:anim calcmode="lin" valueType="num">
                                      <p:cBhvr additive="base">
                                        <p:cTn id="19"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5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3300"/>
            </a:gs>
            <a:gs pos="50000">
              <a:schemeClr val="bg1"/>
            </a:gs>
            <a:gs pos="100000">
              <a:srgbClr val="663300"/>
            </a:gs>
          </a:gsLst>
          <a:lin ang="2700000" scaled="1"/>
        </a:gradFill>
        <a:effectLst/>
      </p:bgPr>
    </p:bg>
    <p:spTree>
      <p:nvGrpSpPr>
        <p:cNvPr id="1" name=""/>
        <p:cNvGrpSpPr/>
        <p:nvPr/>
      </p:nvGrpSpPr>
      <p:grpSpPr>
        <a:xfrm>
          <a:off x="0" y="0"/>
          <a:ext cx="0" cy="0"/>
          <a:chOff x="0" y="0"/>
          <a:chExt cx="0" cy="0"/>
        </a:xfrm>
      </p:grpSpPr>
      <p:sp>
        <p:nvSpPr>
          <p:cNvPr id="13315" name="Rectangle 3">
            <a:extLst>
              <a:ext uri="{FF2B5EF4-FFF2-40B4-BE49-F238E27FC236}">
                <a16:creationId xmlns:a16="http://schemas.microsoft.com/office/drawing/2014/main" id="{B18067E1-0B93-4FB9-9488-AD0535EF0DAE}"/>
              </a:ext>
            </a:extLst>
          </p:cNvPr>
          <p:cNvSpPr>
            <a:spLocks noGrp="1" noChangeArrowheads="1"/>
          </p:cNvSpPr>
          <p:nvPr>
            <p:ph type="body" idx="1"/>
          </p:nvPr>
        </p:nvSpPr>
        <p:spPr>
          <a:xfrm>
            <a:off x="179388" y="404813"/>
            <a:ext cx="8496300" cy="1728787"/>
          </a:xfrm>
        </p:spPr>
        <p:txBody>
          <a:bodyPr/>
          <a:lstStyle/>
          <a:p>
            <a:pPr>
              <a:buFontTx/>
              <a:buNone/>
            </a:pPr>
            <a:r>
              <a:rPr lang="sl-SI" altLang="sl-SI">
                <a:latin typeface="Arial Narrow" panose="020B0606020202030204" pitchFamily="34" charset="0"/>
              </a:rPr>
              <a:t>	KANT</a:t>
            </a:r>
            <a:r>
              <a:rPr lang="sl-SI" altLang="sl-SI">
                <a:latin typeface="Arial Narrow" panose="020B0606020202030204" pitchFamily="34" charset="0"/>
                <a:sym typeface="Wingdings" panose="05000000000000000000" pitchFamily="2" charset="2"/>
              </a:rPr>
              <a:t> </a:t>
            </a:r>
            <a:r>
              <a:rPr lang="sl-SI" altLang="sl-SI" i="1">
                <a:latin typeface="Arial Narrow" panose="020B0606020202030204" pitchFamily="34" charset="0"/>
                <a:sym typeface="Wingdings" panose="05000000000000000000" pitchFamily="2" charset="2"/>
              </a:rPr>
              <a:t>Pri ravnanju katerokoli človeško bitje </a:t>
            </a:r>
            <a:r>
              <a:rPr lang="sl-SI" altLang="sl-SI">
                <a:latin typeface="Arial Narrow" panose="020B0606020202030204" pitchFamily="34" charset="0"/>
                <a:sym typeface="Wingdings" panose="05000000000000000000" pitchFamily="2" charset="2"/>
              </a:rPr>
              <a:t>( v tem primeru je to zapornik),</a:t>
            </a:r>
            <a:r>
              <a:rPr lang="sl-SI" altLang="sl-SI" i="1">
                <a:latin typeface="Arial Narrow" panose="020B0606020202030204" pitchFamily="34" charset="0"/>
                <a:sym typeface="Wingdings" panose="05000000000000000000" pitchFamily="2" charset="2"/>
              </a:rPr>
              <a:t> obravnavaj kot cilj svojega delovanja!</a:t>
            </a:r>
          </a:p>
          <a:p>
            <a:pPr>
              <a:buFontTx/>
              <a:buNone/>
            </a:pPr>
            <a:endParaRPr lang="sl-SI" altLang="sl-SI">
              <a:latin typeface="Arial Narrow" panose="020B0606020202030204" pitchFamily="34" charset="0"/>
            </a:endParaRPr>
          </a:p>
        </p:txBody>
      </p:sp>
      <p:sp>
        <p:nvSpPr>
          <p:cNvPr id="13316" name="Text Box 4">
            <a:extLst>
              <a:ext uri="{FF2B5EF4-FFF2-40B4-BE49-F238E27FC236}">
                <a16:creationId xmlns:a16="http://schemas.microsoft.com/office/drawing/2014/main" id="{1B7565DF-A6EB-4088-8982-6C1B098189CF}"/>
              </a:ext>
            </a:extLst>
          </p:cNvPr>
          <p:cNvSpPr txBox="1">
            <a:spLocks noChangeArrowheads="1"/>
          </p:cNvSpPr>
          <p:nvPr/>
        </p:nvSpPr>
        <p:spPr bwMode="auto">
          <a:xfrm>
            <a:off x="2627313" y="3357563"/>
            <a:ext cx="5256212" cy="187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a:t>
            </a:r>
            <a:r>
              <a:rPr lang="sl-SI" altLang="sl-SI" b="1"/>
              <a:t>Ničesar si ni mogoče zamisliti na tem svetu ali zunaj njega, kar bi lahko opredelili kot brezpogojno dobro</a:t>
            </a:r>
            <a:r>
              <a:rPr lang="sl-SI" altLang="sl-SI"/>
              <a:t> (tj. dobro ne zaradi tega, kar naredi ali izpolni, ali zavoljo primernosti, ampak po sebi in zaradi sebe) </a:t>
            </a:r>
            <a:r>
              <a:rPr lang="sl-SI" altLang="sl-SI" b="1"/>
              <a:t>razen dobre volje!</a:t>
            </a:r>
            <a:r>
              <a:rPr lang="sl-SI" altLang="sl-SI"/>
              <a:t>”</a:t>
            </a:r>
          </a:p>
          <a:p>
            <a:pPr>
              <a:spcBef>
                <a:spcPct val="50000"/>
              </a:spcBef>
            </a:pPr>
            <a:r>
              <a:rPr lang="sl-SI" altLang="sl-SI"/>
              <a:t>                                                                     Kant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13316"/>
                                        </p:tgtEl>
                                        <p:attrNameLst>
                                          <p:attrName>style.visibility</p:attrName>
                                        </p:attrNameLst>
                                      </p:cBhvr>
                                      <p:to>
                                        <p:strVal val="visible"/>
                                      </p:to>
                                    </p:set>
                                    <p:animEffect transition="in" filter="strips(downLeft)">
                                      <p:cBhvr>
                                        <p:cTn id="13" dur="500"/>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accent1"/>
            </a:gs>
            <a:gs pos="100000">
              <a:srgbClr val="663300"/>
            </a:gs>
          </a:gsLst>
          <a:path path="shape">
            <a:fillToRect l="50000" t="50000" r="50000" b="50000"/>
          </a:path>
        </a:gradFill>
        <a:effectLst/>
      </p:bgPr>
    </p:bg>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590D3DA8-F7E4-46AC-92BC-C156119AFCB0}"/>
              </a:ext>
            </a:extLst>
          </p:cNvPr>
          <p:cNvSpPr>
            <a:spLocks noGrp="1" noChangeArrowheads="1"/>
          </p:cNvSpPr>
          <p:nvPr>
            <p:ph type="body" idx="1"/>
          </p:nvPr>
        </p:nvSpPr>
        <p:spPr>
          <a:xfrm>
            <a:off x="1763713" y="2492375"/>
            <a:ext cx="5400675" cy="2374900"/>
          </a:xfrm>
        </p:spPr>
        <p:txBody>
          <a:bodyPr/>
          <a:lstStyle/>
          <a:p>
            <a:pPr>
              <a:lnSpc>
                <a:spcPct val="80000"/>
              </a:lnSpc>
              <a:buFontTx/>
              <a:buNone/>
            </a:pPr>
            <a:r>
              <a:rPr lang="sl-SI" altLang="sl-SI" sz="2800" b="1" i="1"/>
              <a:t>	Nihče nima pravice,</a:t>
            </a:r>
            <a:br>
              <a:rPr lang="sl-SI" altLang="sl-SI" sz="2800" b="1" i="1"/>
            </a:br>
            <a:r>
              <a:rPr lang="sl-SI" altLang="sl-SI" sz="2800" b="1" i="1"/>
              <a:t>da me uči,</a:t>
            </a:r>
            <a:br>
              <a:rPr lang="sl-SI" altLang="sl-SI" sz="2800" b="1" i="1"/>
            </a:br>
            <a:r>
              <a:rPr lang="sl-SI" altLang="sl-SI" sz="2800" b="1" i="1"/>
              <a:t>kako naj bom srečen. </a:t>
            </a:r>
            <a:br>
              <a:rPr lang="sl-SI" altLang="sl-SI" sz="2800" i="1"/>
            </a:br>
            <a:br>
              <a:rPr lang="sl-SI" altLang="sl-SI" sz="2800" i="1"/>
            </a:br>
            <a:r>
              <a:rPr lang="sl-SI" altLang="sl-SI" sz="2800" i="1"/>
              <a:t>                      Immanuel Kant</a:t>
            </a:r>
            <a:r>
              <a:rPr lang="sl-SI" altLang="sl-SI" sz="2800"/>
              <a:t> </a:t>
            </a:r>
            <a:br>
              <a:rPr lang="sl-SI" altLang="sl-SI" sz="2800"/>
            </a:br>
            <a:endParaRPr lang="sl-SI" altLang="sl-SI" sz="28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strips(downLeft)">
                                      <p:cBhvr>
                                        <p:cTn id="7" dur="5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3300"/>
            </a:gs>
            <a:gs pos="50000">
              <a:schemeClr val="accent1"/>
            </a:gs>
            <a:gs pos="100000">
              <a:srgbClr val="663300"/>
            </a:gs>
          </a:gsLst>
          <a:lin ang="2700000" scaled="1"/>
        </a:gradFill>
        <a:effectLst/>
      </p:bgPr>
    </p:bg>
    <p:spTree>
      <p:nvGrpSpPr>
        <p:cNvPr id="1" name=""/>
        <p:cNvGrpSpPr/>
        <p:nvPr/>
      </p:nvGrpSpPr>
      <p:grpSpPr>
        <a:xfrm>
          <a:off x="0" y="0"/>
          <a:ext cx="0" cy="0"/>
          <a:chOff x="0" y="0"/>
          <a:chExt cx="0" cy="0"/>
        </a:xfrm>
      </p:grpSpPr>
      <p:pic>
        <p:nvPicPr>
          <p:cNvPr id="3076" name="Picture 4">
            <a:extLst>
              <a:ext uri="{FF2B5EF4-FFF2-40B4-BE49-F238E27FC236}">
                <a16:creationId xmlns:a16="http://schemas.microsoft.com/office/drawing/2014/main" id="{1187903E-12E7-4A37-BED9-9DFA8B1D57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6738" y="3789363"/>
            <a:ext cx="2227262" cy="306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5" name="Rectangle 3">
            <a:extLst>
              <a:ext uri="{FF2B5EF4-FFF2-40B4-BE49-F238E27FC236}">
                <a16:creationId xmlns:a16="http://schemas.microsoft.com/office/drawing/2014/main" id="{FDAA95DD-E6E4-4B24-BB64-617D6422F49B}"/>
              </a:ext>
            </a:extLst>
          </p:cNvPr>
          <p:cNvSpPr>
            <a:spLocks noGrp="1" noChangeArrowheads="1"/>
          </p:cNvSpPr>
          <p:nvPr>
            <p:ph type="body" idx="1"/>
          </p:nvPr>
        </p:nvSpPr>
        <p:spPr>
          <a:xfrm>
            <a:off x="179388" y="333375"/>
            <a:ext cx="8229600" cy="6264275"/>
          </a:xfrm>
        </p:spPr>
        <p:txBody>
          <a:bodyPr/>
          <a:lstStyle/>
          <a:p>
            <a:pPr>
              <a:lnSpc>
                <a:spcPct val="90000"/>
              </a:lnSpc>
              <a:buFont typeface="Kristen ITC" panose="03050502040202030202" pitchFamily="66" charset="0"/>
              <a:buChar char="*"/>
            </a:pPr>
            <a:r>
              <a:rPr lang="sl-SI" altLang="sl-SI">
                <a:latin typeface="Arial Narrow" panose="020B0606020202030204" pitchFamily="34" charset="0"/>
              </a:rPr>
              <a:t>22. april 1724, Königsberg</a:t>
            </a:r>
          </a:p>
          <a:p>
            <a:pPr>
              <a:lnSpc>
                <a:spcPct val="90000"/>
              </a:lnSpc>
              <a:buFont typeface="Kristen ITC" panose="03050502040202030202" pitchFamily="66" charset="0"/>
              <a:buChar char="†"/>
            </a:pPr>
            <a:r>
              <a:rPr lang="sl-SI" altLang="sl-SI">
                <a:latin typeface="Arial Narrow" panose="020B0606020202030204" pitchFamily="34" charset="0"/>
              </a:rPr>
              <a:t>12. februar 1804, Königsberg</a:t>
            </a:r>
          </a:p>
          <a:p>
            <a:pPr>
              <a:lnSpc>
                <a:spcPct val="90000"/>
              </a:lnSpc>
              <a:buFont typeface="Wingdings" panose="05000000000000000000" pitchFamily="2" charset="2"/>
              <a:buChar char="Ñ"/>
            </a:pPr>
            <a:r>
              <a:rPr lang="sl-SI" altLang="sl-SI">
                <a:latin typeface="Arial Narrow" panose="020B0606020202030204" pitchFamily="34" charset="0"/>
              </a:rPr>
              <a:t>Eden največjih mislecev razsvetljenstva in eden najpomembnejših filozofov, kateremu smo dolžni marsikateri trend v racionalizmu.</a:t>
            </a:r>
          </a:p>
          <a:p>
            <a:pPr>
              <a:lnSpc>
                <a:spcPct val="90000"/>
              </a:lnSpc>
              <a:buFont typeface="Wingdings" panose="05000000000000000000" pitchFamily="2" charset="2"/>
              <a:buChar char="Ñ"/>
            </a:pPr>
            <a:r>
              <a:rPr lang="sl-SI" altLang="sl-SI">
                <a:latin typeface="Arial Narrow" panose="020B0606020202030204" pitchFamily="34" charset="0"/>
              </a:rPr>
              <a:t>Po rodu je bil iz obrtniške družine in vzgojen v piestističnem okolju.</a:t>
            </a:r>
          </a:p>
          <a:p>
            <a:pPr>
              <a:lnSpc>
                <a:spcPct val="90000"/>
              </a:lnSpc>
              <a:buFont typeface="Wingdings" panose="05000000000000000000" pitchFamily="2" charset="2"/>
              <a:buChar char="Ñ"/>
            </a:pPr>
            <a:r>
              <a:rPr lang="sl-SI" altLang="sl-SI">
                <a:latin typeface="Arial Narrow" panose="020B0606020202030204" pitchFamily="34" charset="0"/>
              </a:rPr>
              <a:t>Kant je eden izmed najvplivnejših modernih</a:t>
            </a:r>
          </a:p>
          <a:p>
            <a:pPr>
              <a:lnSpc>
                <a:spcPct val="90000"/>
              </a:lnSpc>
              <a:buFont typeface="Wingdings" panose="05000000000000000000" pitchFamily="2" charset="2"/>
              <a:buNone/>
            </a:pPr>
            <a:r>
              <a:rPr lang="sl-SI" altLang="sl-SI">
                <a:latin typeface="Arial Narrow" panose="020B0606020202030204" pitchFamily="34" charset="0"/>
              </a:rPr>
              <a:t> 	filozofov. Velja za začetnika t.i. Nemške</a:t>
            </a:r>
          </a:p>
          <a:p>
            <a:pPr>
              <a:lnSpc>
                <a:spcPct val="90000"/>
              </a:lnSpc>
              <a:buFont typeface="Wingdings" panose="05000000000000000000" pitchFamily="2" charset="2"/>
              <a:buNone/>
            </a:pPr>
            <a:r>
              <a:rPr lang="sl-SI" altLang="sl-SI">
                <a:latin typeface="Arial Narrow" panose="020B0606020202030204" pitchFamily="34" charset="0"/>
              </a:rPr>
              <a:t> 	klasične filozofije (tudi znane pod </a:t>
            </a:r>
          </a:p>
          <a:p>
            <a:pPr>
              <a:lnSpc>
                <a:spcPct val="90000"/>
              </a:lnSpc>
              <a:buFont typeface="Wingdings" panose="05000000000000000000" pitchFamily="2" charset="2"/>
              <a:buNone/>
            </a:pPr>
            <a:r>
              <a:rPr lang="sl-SI" altLang="sl-SI">
                <a:latin typeface="Arial Narrow" panose="020B0606020202030204" pitchFamily="34" charset="0"/>
              </a:rPr>
              <a:t>	imenom "nemški idealizem"). </a:t>
            </a:r>
          </a:p>
          <a:p>
            <a:pPr>
              <a:buFont typeface="Wingdings" panose="05000000000000000000" pitchFamily="2" charset="2"/>
              <a:buChar char="Ñ"/>
            </a:pPr>
            <a:endParaRPr lang="sl-SI" altLang="sl-SI">
              <a:latin typeface="Arial Narrow" panose="020B0606020202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anim calcmode="lin" valueType="num">
                                      <p:cBhvr additive="base">
                                        <p:cTn id="11"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 calcmode="lin" valueType="num">
                                      <p:cBhvr additive="base">
                                        <p:cTn id="17"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3075">
                                            <p:txEl>
                                              <p:pRg st="3" end="3"/>
                                            </p:txEl>
                                          </p:spTgt>
                                        </p:tgtEl>
                                        <p:attrNameLst>
                                          <p:attrName>style.visibility</p:attrName>
                                        </p:attrNameLst>
                                      </p:cBhvr>
                                      <p:to>
                                        <p:strVal val="visible"/>
                                      </p:to>
                                    </p:set>
                                    <p:anim calcmode="lin" valueType="num">
                                      <p:cBhvr additive="base">
                                        <p:cTn id="23"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3075">
                                            <p:txEl>
                                              <p:pRg st="4" end="4"/>
                                            </p:txEl>
                                          </p:spTgt>
                                        </p:tgtEl>
                                        <p:attrNameLst>
                                          <p:attrName>style.visibility</p:attrName>
                                        </p:attrNameLst>
                                      </p:cBhvr>
                                      <p:to>
                                        <p:strVal val="visible"/>
                                      </p:to>
                                    </p:set>
                                    <p:anim calcmode="lin" valueType="num">
                                      <p:cBhvr additive="base">
                                        <p:cTn id="29"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075">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075">
                                            <p:txEl>
                                              <p:pRg st="5" end="5"/>
                                            </p:txEl>
                                          </p:spTgt>
                                        </p:tgtEl>
                                        <p:attrNameLst>
                                          <p:attrName>style.visibility</p:attrName>
                                        </p:attrNameLst>
                                      </p:cBhvr>
                                      <p:to>
                                        <p:strVal val="visible"/>
                                      </p:to>
                                    </p:set>
                                    <p:anim calcmode="lin" valueType="num">
                                      <p:cBhvr additive="base">
                                        <p:cTn id="33" dur="500" fill="hold"/>
                                        <p:tgtEl>
                                          <p:spTgt spid="3075">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075">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075">
                                            <p:txEl>
                                              <p:pRg st="6" end="6"/>
                                            </p:txEl>
                                          </p:spTgt>
                                        </p:tgtEl>
                                        <p:attrNameLst>
                                          <p:attrName>style.visibility</p:attrName>
                                        </p:attrNameLst>
                                      </p:cBhvr>
                                      <p:to>
                                        <p:strVal val="visible"/>
                                      </p:to>
                                    </p:set>
                                    <p:anim calcmode="lin" valueType="num">
                                      <p:cBhvr additive="base">
                                        <p:cTn id="37" dur="500" fill="hold"/>
                                        <p:tgtEl>
                                          <p:spTgt spid="307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75">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075">
                                            <p:txEl>
                                              <p:pRg st="7" end="7"/>
                                            </p:txEl>
                                          </p:spTgt>
                                        </p:tgtEl>
                                        <p:attrNameLst>
                                          <p:attrName>style.visibility</p:attrName>
                                        </p:attrNameLst>
                                      </p:cBhvr>
                                      <p:to>
                                        <p:strVal val="visible"/>
                                      </p:to>
                                    </p:set>
                                    <p:anim calcmode="lin" valueType="num">
                                      <p:cBhvr additive="base">
                                        <p:cTn id="41" dur="500" fill="hold"/>
                                        <p:tgtEl>
                                          <p:spTgt spid="3075">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07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53" presetClass="entr" presetSubtype="0" fill="hold" nodeType="clickEffect">
                                  <p:stCondLst>
                                    <p:cond delay="0"/>
                                  </p:stCondLst>
                                  <p:childTnLst>
                                    <p:set>
                                      <p:cBhvr>
                                        <p:cTn id="46" dur="1" fill="hold">
                                          <p:stCondLst>
                                            <p:cond delay="0"/>
                                          </p:stCondLst>
                                        </p:cTn>
                                        <p:tgtEl>
                                          <p:spTgt spid="3076"/>
                                        </p:tgtEl>
                                        <p:attrNameLst>
                                          <p:attrName>style.visibility</p:attrName>
                                        </p:attrNameLst>
                                      </p:cBhvr>
                                      <p:to>
                                        <p:strVal val="visible"/>
                                      </p:to>
                                    </p:set>
                                    <p:anim calcmode="lin" valueType="num">
                                      <p:cBhvr>
                                        <p:cTn id="47" dur="500" fill="hold"/>
                                        <p:tgtEl>
                                          <p:spTgt spid="3076"/>
                                        </p:tgtEl>
                                        <p:attrNameLst>
                                          <p:attrName>ppt_w</p:attrName>
                                        </p:attrNameLst>
                                      </p:cBhvr>
                                      <p:tavLst>
                                        <p:tav tm="0">
                                          <p:val>
                                            <p:fltVal val="0"/>
                                          </p:val>
                                        </p:tav>
                                        <p:tav tm="100000">
                                          <p:val>
                                            <p:strVal val="#ppt_w"/>
                                          </p:val>
                                        </p:tav>
                                      </p:tavLst>
                                    </p:anim>
                                    <p:anim calcmode="lin" valueType="num">
                                      <p:cBhvr>
                                        <p:cTn id="48" dur="500" fill="hold"/>
                                        <p:tgtEl>
                                          <p:spTgt spid="3076"/>
                                        </p:tgtEl>
                                        <p:attrNameLst>
                                          <p:attrName>ppt_h</p:attrName>
                                        </p:attrNameLst>
                                      </p:cBhvr>
                                      <p:tavLst>
                                        <p:tav tm="0">
                                          <p:val>
                                            <p:fltVal val="0"/>
                                          </p:val>
                                        </p:tav>
                                        <p:tav tm="100000">
                                          <p:val>
                                            <p:strVal val="#ppt_h"/>
                                          </p:val>
                                        </p:tav>
                                      </p:tavLst>
                                    </p:anim>
                                    <p:animEffect transition="in" filter="fade">
                                      <p:cBhvr>
                                        <p:cTn id="49" dur="5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3300"/>
            </a:gs>
            <a:gs pos="50000">
              <a:schemeClr val="accent1"/>
            </a:gs>
            <a:gs pos="100000">
              <a:srgbClr val="663300"/>
            </a:gs>
          </a:gsLst>
          <a:lin ang="2700000" scaled="1"/>
        </a:gradFill>
        <a:effectLst/>
      </p:bgPr>
    </p:bg>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2F5D4E54-48F3-4237-8420-0C26FD313E80}"/>
              </a:ext>
            </a:extLst>
          </p:cNvPr>
          <p:cNvSpPr>
            <a:spLocks noGrp="1" noChangeArrowheads="1"/>
          </p:cNvSpPr>
          <p:nvPr>
            <p:ph type="body" idx="1"/>
          </p:nvPr>
        </p:nvSpPr>
        <p:spPr>
          <a:xfrm>
            <a:off x="179388" y="188913"/>
            <a:ext cx="8640762" cy="6480175"/>
          </a:xfrm>
        </p:spPr>
        <p:txBody>
          <a:bodyPr/>
          <a:lstStyle/>
          <a:p>
            <a:pPr>
              <a:lnSpc>
                <a:spcPct val="110000"/>
              </a:lnSpc>
              <a:buFont typeface="Wingdings" panose="05000000000000000000" pitchFamily="2" charset="2"/>
              <a:buChar char="Ñ"/>
            </a:pPr>
            <a:r>
              <a:rPr lang="sl-SI" altLang="sl-SI">
                <a:latin typeface="Arial Narrow" panose="020B0606020202030204" pitchFamily="34" charset="0"/>
              </a:rPr>
              <a:t>V filozofiji predstavlja novo vejo v razvoju filozofskega mišljenja, njegovo obsežno in sistematično delo na področju teorije znanja, etike in estetike  je v veliki meri vplivalo na filozofe in filozofijo, ki mu je sledila, posebej to velja za razne nemške šole novokantovstva in idealizma. </a:t>
            </a:r>
          </a:p>
          <a:p>
            <a:pPr>
              <a:lnSpc>
                <a:spcPct val="110000"/>
              </a:lnSpc>
              <a:buFont typeface="Wingdings" panose="05000000000000000000" pitchFamily="2" charset="2"/>
              <a:buChar char="Ñ"/>
            </a:pPr>
            <a:r>
              <a:rPr lang="sl-SI" altLang="sl-SI">
                <a:latin typeface="Arial Narrow" panose="020B0606020202030204" pitchFamily="34" charset="0"/>
              </a:rPr>
              <a:t>Njegov nauk imenujemo </a:t>
            </a:r>
            <a:r>
              <a:rPr lang="sl-SI" altLang="sl-SI" b="1">
                <a:latin typeface="Arial Narrow" panose="020B0606020202030204" pitchFamily="34" charset="0"/>
              </a:rPr>
              <a:t>TRANSCENDENTALNI IDEALIZEM</a:t>
            </a:r>
            <a:r>
              <a:rPr lang="sl-SI" altLang="sl-SI">
                <a:latin typeface="Arial Narrow" panose="020B0606020202030204" pitchFamily="34" charset="0"/>
              </a:rPr>
              <a:t>, kar pomeni, da je zanj svet objektivno samo v mejah izkustva, medtem ko je za temi mejami transcendentalno idealen, torej dan samo v mislih. </a:t>
            </a:r>
          </a:p>
          <a:p>
            <a:pPr>
              <a:lnSpc>
                <a:spcPct val="110000"/>
              </a:lnSpc>
              <a:buFontTx/>
              <a:buNone/>
            </a:pPr>
            <a:endParaRPr lang="sl-SI" altLang="sl-SI">
              <a:latin typeface="Arial Narrow" panose="020B0606020202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3300"/>
            </a:gs>
            <a:gs pos="50000">
              <a:schemeClr val="accent1"/>
            </a:gs>
            <a:gs pos="100000">
              <a:srgbClr val="663300"/>
            </a:gs>
          </a:gsLst>
          <a:lin ang="2700000" scaled="1"/>
        </a:gradFill>
        <a:effectLst/>
      </p:bgPr>
    </p:bg>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A98DDA81-C7BC-48BE-81F9-B2B98C30AC5C}"/>
              </a:ext>
            </a:extLst>
          </p:cNvPr>
          <p:cNvSpPr>
            <a:spLocks noGrp="1" noChangeArrowheads="1"/>
          </p:cNvSpPr>
          <p:nvPr>
            <p:ph type="body" idx="1"/>
          </p:nvPr>
        </p:nvSpPr>
        <p:spPr>
          <a:xfrm>
            <a:off x="179388" y="260350"/>
            <a:ext cx="8785225" cy="6408738"/>
          </a:xfrm>
        </p:spPr>
        <p:txBody>
          <a:bodyPr/>
          <a:lstStyle/>
          <a:p>
            <a:pPr>
              <a:lnSpc>
                <a:spcPct val="115000"/>
              </a:lnSpc>
              <a:buFont typeface="Wingdings" panose="05000000000000000000" pitchFamily="2" charset="2"/>
              <a:buChar char="Ñ"/>
            </a:pPr>
            <a:r>
              <a:rPr lang="sl-SI" altLang="sl-SI" sz="2800">
                <a:latin typeface="Arial Narrow" panose="020B0606020202030204" pitchFamily="34" charset="0"/>
              </a:rPr>
              <a:t>Kantovo osrednjo filozofsko delo je sestavljeno iz treh del: </a:t>
            </a:r>
          </a:p>
          <a:p>
            <a:pPr lvl="4">
              <a:lnSpc>
                <a:spcPct val="115000"/>
              </a:lnSpc>
              <a:buFontTx/>
              <a:buChar char="•"/>
            </a:pPr>
            <a:r>
              <a:rPr lang="sl-SI" altLang="sl-SI" sz="1800" b="1">
                <a:solidFill>
                  <a:srgbClr val="663300"/>
                </a:solidFill>
                <a:latin typeface="Arial Narrow" panose="020B0606020202030204" pitchFamily="34" charset="0"/>
              </a:rPr>
              <a:t>Kritike čistega uma (1781);</a:t>
            </a:r>
          </a:p>
          <a:p>
            <a:pPr lvl="4">
              <a:lnSpc>
                <a:spcPct val="115000"/>
              </a:lnSpc>
              <a:buFontTx/>
              <a:buChar char="•"/>
            </a:pPr>
            <a:r>
              <a:rPr lang="sl-SI" altLang="sl-SI" sz="1800" b="1">
                <a:solidFill>
                  <a:srgbClr val="663300"/>
                </a:solidFill>
                <a:latin typeface="Arial Narrow" panose="020B0606020202030204" pitchFamily="34" charset="0"/>
              </a:rPr>
              <a:t>Kritike praktičnega uma (1788) in</a:t>
            </a:r>
          </a:p>
          <a:p>
            <a:pPr lvl="4">
              <a:lnSpc>
                <a:spcPct val="115000"/>
              </a:lnSpc>
              <a:buFontTx/>
              <a:buChar char="•"/>
            </a:pPr>
            <a:r>
              <a:rPr lang="sl-SI" altLang="sl-SI" sz="1800" b="1">
                <a:solidFill>
                  <a:srgbClr val="663300"/>
                </a:solidFill>
                <a:latin typeface="Arial Narrow" panose="020B0606020202030204" pitchFamily="34" charset="0"/>
              </a:rPr>
              <a:t>Kritike razsodne moči (1790).</a:t>
            </a:r>
          </a:p>
          <a:p>
            <a:pPr>
              <a:lnSpc>
                <a:spcPct val="115000"/>
              </a:lnSpc>
              <a:buFont typeface="Wingdings" panose="05000000000000000000" pitchFamily="2" charset="2"/>
              <a:buChar char="Ñ"/>
            </a:pPr>
            <a:r>
              <a:rPr lang="sl-SI" altLang="sl-SI" sz="2800">
                <a:latin typeface="Arial Narrow" panose="020B0606020202030204" pitchFamily="34" charset="0"/>
              </a:rPr>
              <a:t>Napisal je tudi Splošno zgodovino narave in teorije neba, v kateri je razložil svojo hipotezo o nastanku Zemlje in nebesnih teles (Kantova kozmogonjiska hipoteza). Odkril je zakon splošne gravitacijre, ki vlada vsem nebesnim telesom v vesolju. Po Kantovi hipotezi je v prazačetku materia našega planetarnega sistema napolnjevala vse področje Sončevega delovanja v obliki kozmičnega prahu, katerega delci so se medsebojno privlačili po načelu gravitacije in to je po Kantu dovolj, da se ustvari svet. </a:t>
            </a:r>
          </a:p>
          <a:p>
            <a:pPr>
              <a:lnSpc>
                <a:spcPct val="115000"/>
              </a:lnSpc>
              <a:buFont typeface="Wingdings" panose="05000000000000000000" pitchFamily="2" charset="2"/>
              <a:buNone/>
            </a:pPr>
            <a:endParaRPr lang="sl-SI" altLang="sl-SI" sz="2800">
              <a:latin typeface="Arial Narrow" panose="020B0606020202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Effect transition="in" filter="fade">
                                      <p:cBhvr>
                                        <p:cTn id="13" dur="2000"/>
                                        <p:tgtEl>
                                          <p:spTgt spid="4099">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4099">
                                            <p:txEl>
                                              <p:pRg st="2" end="2"/>
                                            </p:txEl>
                                          </p:spTgt>
                                        </p:tgtEl>
                                        <p:attrNameLst>
                                          <p:attrName>style.visibility</p:attrName>
                                        </p:attrNameLst>
                                      </p:cBhvr>
                                      <p:to>
                                        <p:strVal val="visible"/>
                                      </p:to>
                                    </p:set>
                                    <p:animEffect transition="in" filter="fade">
                                      <p:cBhvr>
                                        <p:cTn id="18" dur="2000"/>
                                        <p:tgtEl>
                                          <p:spTgt spid="4099">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4099">
                                            <p:txEl>
                                              <p:pRg st="3" end="3"/>
                                            </p:txEl>
                                          </p:spTgt>
                                        </p:tgtEl>
                                        <p:attrNameLst>
                                          <p:attrName>style.visibility</p:attrName>
                                        </p:attrNameLst>
                                      </p:cBhvr>
                                      <p:to>
                                        <p:strVal val="visible"/>
                                      </p:to>
                                    </p:set>
                                    <p:animEffect transition="in" filter="fade">
                                      <p:cBhvr>
                                        <p:cTn id="23" dur="2000"/>
                                        <p:tgtEl>
                                          <p:spTgt spid="4099">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4099">
                                            <p:txEl>
                                              <p:pRg st="4" end="4"/>
                                            </p:txEl>
                                          </p:spTgt>
                                        </p:tgtEl>
                                        <p:attrNameLst>
                                          <p:attrName>style.visibility</p:attrName>
                                        </p:attrNameLst>
                                      </p:cBhvr>
                                      <p:to>
                                        <p:strVal val="visible"/>
                                      </p:to>
                                    </p:set>
                                    <p:anim calcmode="lin" valueType="num">
                                      <p:cBhvr additive="base">
                                        <p:cTn id="28"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3300"/>
            </a:gs>
            <a:gs pos="100000">
              <a:schemeClr val="accent1"/>
            </a:gs>
          </a:gsLst>
          <a:lin ang="2700000" scaled="1"/>
        </a:gradFill>
        <a:effectLst/>
      </p:bgPr>
    </p:bg>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AE084FDB-80B0-4642-9767-E31E6F091910}"/>
              </a:ext>
            </a:extLst>
          </p:cNvPr>
          <p:cNvSpPr>
            <a:spLocks noGrp="1" noChangeArrowheads="1"/>
          </p:cNvSpPr>
          <p:nvPr>
            <p:ph type="body" idx="1"/>
          </p:nvPr>
        </p:nvSpPr>
        <p:spPr>
          <a:xfrm>
            <a:off x="179388" y="476250"/>
            <a:ext cx="8785225" cy="6119813"/>
          </a:xfrm>
        </p:spPr>
        <p:txBody>
          <a:bodyPr/>
          <a:lstStyle/>
          <a:p>
            <a:pPr>
              <a:lnSpc>
                <a:spcPct val="130000"/>
              </a:lnSpc>
              <a:buFont typeface="Wingdings" panose="05000000000000000000" pitchFamily="2" charset="2"/>
              <a:buChar char="Ñ"/>
            </a:pPr>
            <a:r>
              <a:rPr lang="sl-SI" altLang="sl-SI" sz="2400">
                <a:latin typeface="Arial Narrow" panose="020B0606020202030204" pitchFamily="34" charset="0"/>
              </a:rPr>
              <a:t>Kant je trdil, da je človek občan dveh svetov. Človek je odprta možnost v nedogled. Poudarjal je filozofijo samostojnosti človeškega razuma, ki se je do najvišjih oblik razvil pri človeku, ki je krona stvarstva. Po Kantovi filozofiji je človek z razumskim ozaveščanjem začel gledati na svet. Njegov cilj je bil, da bi človeštvo doseglo svoj vrh v </a:t>
            </a:r>
            <a:r>
              <a:rPr lang="sl-SI" altLang="sl-SI" sz="2400" b="1">
                <a:latin typeface="Arial Narrow" panose="020B0606020202030204" pitchFamily="34" charset="0"/>
              </a:rPr>
              <a:t>ULTRAHUMANEM OBMOČJU</a:t>
            </a:r>
            <a:r>
              <a:rPr lang="sl-SI" altLang="sl-SI" sz="2400">
                <a:latin typeface="Arial Narrow" panose="020B0606020202030204" pitchFamily="34" charset="0"/>
              </a:rPr>
              <a:t>. Cilj vidi v racionalistični podobi človeka, ki je v sorodu z božanstvom, ki se zlije s svetovno dušo. Imamo dobesedno predhodnika modernega strmljenja z nadčloveškim spoznanjem, ki nam ga je inavguriral. Človeška sreča in prava blaginja ljudstva je dosegljiva samo na črti kvalitativnega oblikovanja družbe, se pravi v redu moralnih človeških vrednot in dolžnosti do njih. Te vrednote zajamčijo ravnovesje v človeku in sil v naravi.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3300"/>
            </a:gs>
            <a:gs pos="50000">
              <a:schemeClr val="accent1"/>
            </a:gs>
            <a:gs pos="100000">
              <a:srgbClr val="663300"/>
            </a:gs>
          </a:gsLst>
          <a:lin ang="2700000" scaled="1"/>
        </a:gra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714E115-A6A8-44A7-8ABD-E554E820EF89}"/>
              </a:ext>
            </a:extLst>
          </p:cNvPr>
          <p:cNvSpPr>
            <a:spLocks noGrp="1" noChangeArrowheads="1"/>
          </p:cNvSpPr>
          <p:nvPr>
            <p:ph type="title"/>
          </p:nvPr>
        </p:nvSpPr>
        <p:spPr>
          <a:xfrm>
            <a:off x="2916238" y="260350"/>
            <a:ext cx="5843587" cy="1138238"/>
          </a:xfrm>
        </p:spPr>
        <p:txBody>
          <a:bodyPr/>
          <a:lstStyle/>
          <a:p>
            <a:pPr algn="r"/>
            <a:r>
              <a:rPr lang="sl-SI" altLang="sl-SI" u="sng">
                <a:latin typeface="Arial Narrow" panose="020B0606020202030204" pitchFamily="34" charset="0"/>
              </a:rPr>
              <a:t>Kritike čistega uma</a:t>
            </a:r>
          </a:p>
        </p:txBody>
      </p:sp>
      <p:sp>
        <p:nvSpPr>
          <p:cNvPr id="5123" name="Rectangle 3">
            <a:extLst>
              <a:ext uri="{FF2B5EF4-FFF2-40B4-BE49-F238E27FC236}">
                <a16:creationId xmlns:a16="http://schemas.microsoft.com/office/drawing/2014/main" id="{BA5725E9-D397-4948-B52D-81BAC1463F3A}"/>
              </a:ext>
            </a:extLst>
          </p:cNvPr>
          <p:cNvSpPr>
            <a:spLocks noGrp="1" noChangeArrowheads="1"/>
          </p:cNvSpPr>
          <p:nvPr>
            <p:ph type="body" idx="1"/>
          </p:nvPr>
        </p:nvSpPr>
        <p:spPr>
          <a:xfrm>
            <a:off x="179388" y="1600200"/>
            <a:ext cx="8785225" cy="5068888"/>
          </a:xfrm>
        </p:spPr>
        <p:txBody>
          <a:bodyPr/>
          <a:lstStyle/>
          <a:p>
            <a:pPr>
              <a:lnSpc>
                <a:spcPct val="110000"/>
              </a:lnSpc>
              <a:buFont typeface="Wingdings" panose="05000000000000000000" pitchFamily="2" charset="2"/>
              <a:buChar char="Ñ"/>
            </a:pPr>
            <a:r>
              <a:rPr lang="sl-SI" altLang="sl-SI">
                <a:latin typeface="Arial Narrow" panose="020B0606020202030204" pitchFamily="34" charset="0"/>
              </a:rPr>
              <a:t>V prvi kritiki Kant obravnava ustroj subjektivnosti in njene konstitucije objektivnega sveta. Osnovna problema, iz katerih Kant izhaja v prvi Kritiki, sta prvič problem antinomije ter drugič problem možnosti sintetičnih sodb a priori. S Kritiko čistega uma Kant pokaže, da ni človeški razum tisti, ki se prilagaja stvarem, temveč nasprotno, stvari so tiste, ki se prilegajo človeškemu spoznanju. Ta miselni obrat je bolj znan kot "Kantov kopernikanski obrat".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strips(downLeft)">
                                      <p:cBhvr>
                                        <p:cTn id="7" dur="500"/>
                                        <p:tgtEl>
                                          <p:spTgt spid="5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 calcmode="lin" valueType="num">
                                      <p:cBhvr additive="base">
                                        <p:cTn id="12"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3300"/>
            </a:gs>
            <a:gs pos="50000">
              <a:schemeClr val="accent1"/>
            </a:gs>
            <a:gs pos="100000">
              <a:srgbClr val="663300"/>
            </a:gs>
          </a:gsLst>
          <a:lin ang="2700000" scaled="1"/>
        </a:gra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9678173-2BD7-49B3-A5FD-A957EC49F75C}"/>
              </a:ext>
            </a:extLst>
          </p:cNvPr>
          <p:cNvSpPr>
            <a:spLocks noGrp="1" noChangeArrowheads="1"/>
          </p:cNvSpPr>
          <p:nvPr>
            <p:ph type="title"/>
          </p:nvPr>
        </p:nvSpPr>
        <p:spPr>
          <a:xfrm>
            <a:off x="3419475" y="260350"/>
            <a:ext cx="5410200" cy="1209675"/>
          </a:xfrm>
        </p:spPr>
        <p:txBody>
          <a:bodyPr/>
          <a:lstStyle/>
          <a:p>
            <a:pPr algn="r"/>
            <a:r>
              <a:rPr lang="sl-SI" altLang="sl-SI" u="sng">
                <a:latin typeface="Arial Narrow" panose="020B0606020202030204" pitchFamily="34" charset="0"/>
              </a:rPr>
              <a:t>Kritike praktičnega uma</a:t>
            </a:r>
          </a:p>
        </p:txBody>
      </p:sp>
      <p:sp>
        <p:nvSpPr>
          <p:cNvPr id="6147" name="Rectangle 3">
            <a:extLst>
              <a:ext uri="{FF2B5EF4-FFF2-40B4-BE49-F238E27FC236}">
                <a16:creationId xmlns:a16="http://schemas.microsoft.com/office/drawing/2014/main" id="{2524ECCF-C13B-4A6C-8544-DBEE3BD7765E}"/>
              </a:ext>
            </a:extLst>
          </p:cNvPr>
          <p:cNvSpPr>
            <a:spLocks noGrp="1" noChangeArrowheads="1"/>
          </p:cNvSpPr>
          <p:nvPr>
            <p:ph type="body" idx="1"/>
          </p:nvPr>
        </p:nvSpPr>
        <p:spPr>
          <a:xfrm>
            <a:off x="457200" y="1600200"/>
            <a:ext cx="8229600" cy="5068888"/>
          </a:xfrm>
        </p:spPr>
        <p:txBody>
          <a:bodyPr/>
          <a:lstStyle/>
          <a:p>
            <a:pPr>
              <a:buFont typeface="Wingdings" panose="05000000000000000000" pitchFamily="2" charset="2"/>
              <a:buChar char="Ñ"/>
            </a:pPr>
            <a:r>
              <a:rPr lang="sl-SI" altLang="sl-SI">
                <a:latin typeface="Arial Narrow" panose="020B0606020202030204" pitchFamily="34" charset="0"/>
              </a:rPr>
              <a:t>Druga kritika je posvečena praktični filozofiji, tj. etiki. Kant razvije stališče, po katerem za etiko niso pomembni niti cilji delovanja niti Dobro, temveč možnost univerzalizacije maksime* delovanja. Kategorični imperativ**, o katerem govori Kant, nalaga etično delovanje ne glede na posamični kontekst.</a:t>
            </a:r>
          </a:p>
          <a:p>
            <a:pPr>
              <a:buFont typeface="Wingdings" panose="05000000000000000000" pitchFamily="2" charset="2"/>
              <a:buNone/>
            </a:pPr>
            <a:r>
              <a:rPr lang="sl-SI" altLang="sl-SI">
                <a:latin typeface="Arial Narrow" panose="020B0606020202030204" pitchFamily="34" charset="0"/>
              </a:rPr>
              <a:t>*</a:t>
            </a:r>
            <a:r>
              <a:rPr lang="sl-SI" altLang="sl-SI" sz="2000">
                <a:latin typeface="Arial Narrow" panose="020B0606020202030204" pitchFamily="34" charset="0"/>
              </a:rPr>
              <a:t>maksima= </a:t>
            </a:r>
            <a:r>
              <a:rPr lang="sl-SI" altLang="sl-SI" sz="2000" i="1">
                <a:latin typeface="Arial Narrow" panose="020B0606020202030204" pitchFamily="34" charset="0"/>
              </a:rPr>
              <a:t>življenjsko vodilo, geslo</a:t>
            </a:r>
            <a:endParaRPr lang="sl-SI" altLang="sl-SI" sz="2000">
              <a:latin typeface="Arial Narrow" panose="020B0606020202030204" pitchFamily="34" charset="0"/>
            </a:endParaRPr>
          </a:p>
          <a:p>
            <a:pPr>
              <a:buFont typeface="Wingdings" panose="05000000000000000000" pitchFamily="2" charset="2"/>
              <a:buNone/>
            </a:pPr>
            <a:r>
              <a:rPr lang="sl-SI" altLang="sl-SI">
                <a:latin typeface="Arial Narrow" panose="020B0606020202030204" pitchFamily="34" charset="0"/>
              </a:rPr>
              <a:t>**</a:t>
            </a:r>
            <a:r>
              <a:rPr lang="sl-SI" altLang="sl-SI" sz="2000">
                <a:latin typeface="Arial Narrow" panose="020B0606020202030204" pitchFamily="34" charset="0"/>
              </a:rPr>
              <a:t>kategoričen imperativ=ki ne dopušča pomislekov, dvomov; odločen, neomahljiv.</a:t>
            </a:r>
          </a:p>
        </p:txBody>
      </p:sp>
      <p:pic>
        <p:nvPicPr>
          <p:cNvPr id="6148" name="Picture 4" descr="scan0001">
            <a:extLst>
              <a:ext uri="{FF2B5EF4-FFF2-40B4-BE49-F238E27FC236}">
                <a16:creationId xmlns:a16="http://schemas.microsoft.com/office/drawing/2014/main" id="{7C79E498-863E-420A-A1C7-16A906F23E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628775"/>
            <a:ext cx="8478837" cy="45227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strips(downLeft)">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 calcmode="lin" valueType="num">
                                      <p:cBhvr additive="base">
                                        <p:cTn id="12"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147">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6147">
                                            <p:txEl>
                                              <p:pRg st="1" end="1"/>
                                            </p:txEl>
                                          </p:spTgt>
                                        </p:tgtEl>
                                        <p:attrNameLst>
                                          <p:attrName>style.visibility</p:attrName>
                                        </p:attrNameLst>
                                      </p:cBhvr>
                                      <p:to>
                                        <p:strVal val="visible"/>
                                      </p:to>
                                    </p:set>
                                    <p:anim calcmode="lin" valueType="num">
                                      <p:cBhvr additive="base">
                                        <p:cTn id="16"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6147">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6147">
                                            <p:txEl>
                                              <p:pRg st="2" end="2"/>
                                            </p:txEl>
                                          </p:spTgt>
                                        </p:tgtEl>
                                        <p:attrNameLst>
                                          <p:attrName>style.visibility</p:attrName>
                                        </p:attrNameLst>
                                      </p:cBhvr>
                                      <p:to>
                                        <p:strVal val="visible"/>
                                      </p:to>
                                    </p:set>
                                    <p:anim calcmode="lin" valueType="num">
                                      <p:cBhvr additive="base">
                                        <p:cTn id="20"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0" fill="hold" nodeType="clickEffect">
                                  <p:stCondLst>
                                    <p:cond delay="0"/>
                                  </p:stCondLst>
                                  <p:childTnLst>
                                    <p:set>
                                      <p:cBhvr>
                                        <p:cTn id="25" dur="1" fill="hold">
                                          <p:stCondLst>
                                            <p:cond delay="0"/>
                                          </p:stCondLst>
                                        </p:cTn>
                                        <p:tgtEl>
                                          <p:spTgt spid="6148"/>
                                        </p:tgtEl>
                                        <p:attrNameLst>
                                          <p:attrName>style.visibility</p:attrName>
                                        </p:attrNameLst>
                                      </p:cBhvr>
                                      <p:to>
                                        <p:strVal val="visible"/>
                                      </p:to>
                                    </p:set>
                                    <p:anim calcmode="lin" valueType="num">
                                      <p:cBhvr>
                                        <p:cTn id="26" dur="500" fill="hold"/>
                                        <p:tgtEl>
                                          <p:spTgt spid="6148"/>
                                        </p:tgtEl>
                                        <p:attrNameLst>
                                          <p:attrName>ppt_w</p:attrName>
                                        </p:attrNameLst>
                                      </p:cBhvr>
                                      <p:tavLst>
                                        <p:tav tm="0">
                                          <p:val>
                                            <p:fltVal val="0"/>
                                          </p:val>
                                        </p:tav>
                                        <p:tav tm="100000">
                                          <p:val>
                                            <p:strVal val="#ppt_w"/>
                                          </p:val>
                                        </p:tav>
                                      </p:tavLst>
                                    </p:anim>
                                    <p:anim calcmode="lin" valueType="num">
                                      <p:cBhvr>
                                        <p:cTn id="27" dur="500" fill="hold"/>
                                        <p:tgtEl>
                                          <p:spTgt spid="6148"/>
                                        </p:tgtEl>
                                        <p:attrNameLst>
                                          <p:attrName>ppt_h</p:attrName>
                                        </p:attrNameLst>
                                      </p:cBhvr>
                                      <p:tavLst>
                                        <p:tav tm="0">
                                          <p:val>
                                            <p:fltVal val="0"/>
                                          </p:val>
                                        </p:tav>
                                        <p:tav tm="100000">
                                          <p:val>
                                            <p:strVal val="#ppt_h"/>
                                          </p:val>
                                        </p:tav>
                                      </p:tavLst>
                                    </p:anim>
                                    <p:animEffect transition="in" filter="fade">
                                      <p:cBhvr>
                                        <p:cTn id="28" dur="5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3300"/>
            </a:gs>
            <a:gs pos="50000">
              <a:schemeClr val="bg1"/>
            </a:gs>
            <a:gs pos="100000">
              <a:srgbClr val="663300"/>
            </a:gs>
          </a:gsLst>
          <a:lin ang="2700000" scaled="1"/>
        </a:gra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68FDD98-F072-4ABD-BD54-CC8454BB3118}"/>
              </a:ext>
            </a:extLst>
          </p:cNvPr>
          <p:cNvSpPr>
            <a:spLocks noGrp="1" noChangeArrowheads="1"/>
          </p:cNvSpPr>
          <p:nvPr>
            <p:ph type="title"/>
          </p:nvPr>
        </p:nvSpPr>
        <p:spPr>
          <a:xfrm>
            <a:off x="5651500" y="260350"/>
            <a:ext cx="2376488" cy="1081088"/>
          </a:xfrm>
          <a:noFill/>
          <a:ln>
            <a:solidFill>
              <a:srgbClr val="663300"/>
            </a:solidFill>
            <a:miter lim="800000"/>
            <a:headEnd/>
            <a:tailEnd/>
          </a:ln>
          <a:extLst>
            <a:ext uri="{909E8E84-426E-40DD-AFC4-6F175D3DCCD1}">
              <a14:hiddenFill xmlns:a14="http://schemas.microsoft.com/office/drawing/2010/main">
                <a:solidFill>
                  <a:srgbClr val="663300">
                    <a:alpha val="48000"/>
                  </a:srgbClr>
                </a:solidFill>
              </a14:hiddenFill>
            </a:ext>
          </a:extLst>
        </p:spPr>
        <p:txBody>
          <a:bodyPr/>
          <a:lstStyle/>
          <a:p>
            <a:r>
              <a:rPr lang="sl-SI" altLang="sl-SI">
                <a:latin typeface="Arial Narrow" panose="020B0606020202030204" pitchFamily="34" charset="0"/>
              </a:rPr>
              <a:t>Dolžnost</a:t>
            </a:r>
          </a:p>
        </p:txBody>
      </p:sp>
      <p:sp>
        <p:nvSpPr>
          <p:cNvPr id="12291" name="Rectangle 3">
            <a:extLst>
              <a:ext uri="{FF2B5EF4-FFF2-40B4-BE49-F238E27FC236}">
                <a16:creationId xmlns:a16="http://schemas.microsoft.com/office/drawing/2014/main" id="{1362BC10-F583-415F-8C4A-58FA5F951CE7}"/>
              </a:ext>
            </a:extLst>
          </p:cNvPr>
          <p:cNvSpPr>
            <a:spLocks noGrp="1" noChangeArrowheads="1"/>
          </p:cNvSpPr>
          <p:nvPr>
            <p:ph type="body" idx="1"/>
          </p:nvPr>
        </p:nvSpPr>
        <p:spPr>
          <a:xfrm>
            <a:off x="179388" y="1341438"/>
            <a:ext cx="8785225" cy="53276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pPr>
              <a:buFont typeface="Wingdings" panose="05000000000000000000" pitchFamily="2" charset="2"/>
              <a:buNone/>
            </a:pPr>
            <a:r>
              <a:rPr lang="sl-SI" altLang="sl-SI" sz="2800"/>
              <a:t>	</a:t>
            </a:r>
            <a:r>
              <a:rPr lang="sl-SI" altLang="sl-SI" sz="2800">
                <a:latin typeface="Arial Narrow" panose="020B0606020202030204" pitchFamily="34" charset="0"/>
              </a:rPr>
              <a:t>Leonora tvega življenje, da bi rešila svojega dragega, ki ga je nedolžnega neki tiran obsodil na smrt. Pride do zapora in tam zagleda nekoga, ki je krivično obsojen. Najprej razmišlja, ali je to njen dragi ali ne, potem pa se v hipu odloči takole: “Kdorkoli že to je, rešiti ga moram, pa čeprav pri tem tvegam svoje življenje!”</a:t>
            </a:r>
          </a:p>
          <a:p>
            <a:pPr>
              <a:buFont typeface="Wingdings" panose="05000000000000000000" pitchFamily="2" charset="2"/>
              <a:buNone/>
            </a:pPr>
            <a:r>
              <a:rPr lang="sl-SI" altLang="sl-SI" sz="2800">
                <a:latin typeface="Arial Narrow" panose="020B0606020202030204" pitchFamily="34" charset="0"/>
              </a:rPr>
              <a:t>	To je zgodba iz Beethovnove edine opere, za katero je navdih verjetno našel pri Kantu. </a:t>
            </a:r>
          </a:p>
          <a:p>
            <a:pPr>
              <a:buFont typeface="Wingdings" panose="05000000000000000000" pitchFamily="2" charset="2"/>
              <a:buNone/>
            </a:pPr>
            <a:endParaRPr lang="sl-SI" altLang="sl-SI" sz="2800">
              <a:latin typeface="Arial Narrow" panose="020B0606020202030204" pitchFamily="34" charset="0"/>
            </a:endParaRPr>
          </a:p>
          <a:p>
            <a:pPr>
              <a:buFont typeface="Wingdings" panose="05000000000000000000" pitchFamily="2" charset="2"/>
              <a:buNone/>
            </a:pPr>
            <a:r>
              <a:rPr lang="sl-SI" altLang="sl-SI" sz="2800">
                <a:latin typeface="Arial Narrow" panose="020B0606020202030204" pitchFamily="34" charset="0"/>
              </a:rPr>
              <a:t>KANT </a:t>
            </a:r>
            <a:r>
              <a:rPr lang="sl-SI" altLang="sl-SI" sz="2800">
                <a:latin typeface="Arial Narrow" panose="020B0606020202030204" pitchFamily="34" charset="0"/>
                <a:sym typeface="Wingdings" panose="05000000000000000000" pitchFamily="2" charset="2"/>
              </a:rPr>
              <a:t> moralno pravilna odločitev, ni egoistična</a:t>
            </a:r>
            <a:endParaRPr lang="sl-SI" altLang="sl-SI" sz="2800">
              <a:latin typeface="Arial Narrow" panose="020B0606020202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anim calcmode="lin" valueType="num">
                                      <p:cBhvr additive="base">
                                        <p:cTn id="11"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12291">
                                            <p:txEl>
                                              <p:pRg st="3" end="3"/>
                                            </p:txEl>
                                          </p:spTgt>
                                        </p:tgtEl>
                                        <p:attrNameLst>
                                          <p:attrName>style.visibility</p:attrName>
                                        </p:attrNameLst>
                                      </p:cBhvr>
                                      <p:to>
                                        <p:strVal val="visible"/>
                                      </p:to>
                                    </p:set>
                                    <p:anim calcmode="lin" valueType="num">
                                      <p:cBhvr additive="base">
                                        <p:cTn id="17"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537</Words>
  <Application>Microsoft Office PowerPoint</Application>
  <PresentationFormat>On-screen Show (4:3)</PresentationFormat>
  <Paragraphs>32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Narrow</vt:lpstr>
      <vt:lpstr>Kristen ITC</vt:lpstr>
      <vt:lpstr>Pavane</vt:lpstr>
      <vt:lpstr>Wingdings</vt:lpstr>
      <vt:lpstr>Privzeti načrt</vt:lpstr>
      <vt:lpstr>Immanuel Kant</vt:lpstr>
      <vt:lpstr>PowerPoint Presentation</vt:lpstr>
      <vt:lpstr>PowerPoint Presentation</vt:lpstr>
      <vt:lpstr>PowerPoint Presentation</vt:lpstr>
      <vt:lpstr>PowerPoint Presentation</vt:lpstr>
      <vt:lpstr>PowerPoint Presentation</vt:lpstr>
      <vt:lpstr>Kritike čistega uma</vt:lpstr>
      <vt:lpstr>Kritike praktičnega uma</vt:lpstr>
      <vt:lpstr>Dolžnost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2019-05-30T09:39:02Z</dcterms:created>
  <dcterms:modified xsi:type="dcterms:W3CDTF">2019-05-30T09:39:03Z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