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347F3F20-38C8-4F87-8CDD-8C2DFE79FA84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FABBDADE-8E85-47BC-A3FE-C8DD602492EE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>
            <a:extLst>
              <a:ext uri="{FF2B5EF4-FFF2-40B4-BE49-F238E27FC236}">
                <a16:creationId xmlns:a16="http://schemas.microsoft.com/office/drawing/2014/main" id="{45AC2375-871A-4D6F-A8DD-5F86300A66A3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939E40B6-AE71-40F7-922A-0A0DFA2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C1221EF6-A3A9-4EE1-A9F1-C5DAED29BB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F60CD-9DB0-4B8B-B8D4-1B108F7B7E3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536F8E30-881A-4B35-B9CD-EC3D83E620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119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17D9B13C-88C4-4FDE-BB56-63CC303E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31FEED93-9242-4208-8259-56F97B66F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C77D1DD0-2BA4-48B0-8EC1-8988EF1B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74A4D-A2B9-4C78-B290-686962E7FE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513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E6DDD47A-6D3D-4744-BE6B-55F60EFD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92D7C33B-1313-44F1-9430-1EEB84FD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2AE88A46-E371-42AB-B468-D9293AF8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84379-8FD5-4251-8776-CABDE726A1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530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F50E22DC-F998-4477-B8E8-FEFAD151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9E377E18-9403-47B9-B73B-971EFD2B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727A4303-0F2B-4B74-91A3-624BE400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228E4-02B0-4CFC-855D-DE59C33E63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6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AF9E315C-74A8-440E-8C94-A1CD15D9B0E4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F980F43-681A-4277-A59E-6E5650DD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92F4D6B-7047-4178-BD8E-3D5F16CE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63C91FD-824A-4349-85C8-01504D76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86F8E-A60E-4AD5-BB5A-355EF4901A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9335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E287D746-1EB2-428F-AA42-665CC545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B1141DA6-1035-4A97-A9D0-FB581FB36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8B1780AE-FACA-49B8-9BEF-3E1D06E80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5F980-23A8-465A-A0AE-21C2D46724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999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02B9AA74-0240-4C3D-8AE5-5E05BDA7AF9D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EB270DA3-693C-4EF8-ADBB-5CFCB30CDDED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802DA27A-E0A2-449A-B1CD-8B92E474FE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519201-2AD3-4E9F-BDE2-8E36A355263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FD07342D-AB43-4734-9E55-13D01C2E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7BD2BB81-E07E-42A4-BF32-C24A34CA23F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059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29F991AA-9457-4926-B5BE-2EA57525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1F7290E6-669E-4ABB-A5FF-740B757E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E376EC3A-7141-4336-B328-E83C3366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0D11-7E6A-4088-9A2A-FE60D07524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337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AAE2E775-101A-4B98-8405-3CF84087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A187EF7A-29A2-4AD0-A72F-A1F31867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BCA19F1C-07C6-4C00-A41D-70EEC866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5C933-2F92-48EC-900A-704A5A8064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154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7F509181-E32D-4E47-9981-49721B3D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D9671D8A-28E8-48A8-9A92-52E3B8BD68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0B6020-37A7-4BFF-887B-4B26BF49066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CE014F8F-6282-4E5C-9123-0CAE888201F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12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8C3C2FC1-2A3B-485E-86D8-D48DE0DE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9512B296-71D9-48A6-B6CD-371B33AEA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9105A3-6F5C-4DB4-9672-046B261C453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E01B40A8-DA99-4143-9AFD-CE18DFBE8B0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089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13F6FFFF-584E-444C-9403-55ADE3ED6A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E9E15C43-7444-4315-9BA5-3D86F98C1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05C226EB-A24D-48C8-9219-81920CA14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74E5A191-4285-4281-88A6-29732159C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8A54ECF2-E2E7-4115-991C-B06B1CDC28E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015F3397-2940-48BF-9449-9D93ED490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0" r:id="rId2"/>
    <p:sldLayoutId id="2147483757" r:id="rId3"/>
    <p:sldLayoutId id="2147483751" r:id="rId4"/>
    <p:sldLayoutId id="2147483758" r:id="rId5"/>
    <p:sldLayoutId id="2147483752" r:id="rId6"/>
    <p:sldLayoutId id="2147483753" r:id="rId7"/>
    <p:sldLayoutId id="2147483759" r:id="rId8"/>
    <p:sldLayoutId id="2147483760" r:id="rId9"/>
    <p:sldLayoutId id="2147483754" r:id="rId10"/>
    <p:sldLayoutId id="21474837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D18214AF-902D-4EA1-ACA1-DEAEB569ED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4437063"/>
            <a:ext cx="8305800" cy="863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/>
              <a:t>UVOD V HELENISTIČNO FILOZOFIJO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sl-SI" sz="2800" dirty="0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882E884-9D8B-4726-8266-6163C055AB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484784"/>
            <a:ext cx="8305800" cy="201622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/>
              <a:t>STOIKI, EPIKUREJCI IN SKEPTIKI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EF92C-4EC5-4115-A63B-A6898240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600"/>
              <a:t>SKEPTIKI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BC5B15F-49F6-4DD5-88D2-28FCC9772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075613" cy="457200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Karnead</a:t>
            </a:r>
          </a:p>
          <a:p>
            <a:r>
              <a:rPr lang="sl-SI" altLang="sl-SI"/>
              <a:t>Nasprotuje epikurejcem in stoikom</a:t>
            </a:r>
          </a:p>
          <a:p>
            <a:r>
              <a:rPr lang="sl-SI" altLang="sl-SI"/>
              <a:t>Svobodna volja je možna brez odklona</a:t>
            </a:r>
          </a:p>
          <a:p>
            <a:r>
              <a:rPr lang="sl-SI" altLang="sl-SI"/>
              <a:t>Zavrača determiniranost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E6F3FF-F4A6-4EEE-A30B-3EADBB682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/>
              <a:t>KAKO SEM LAHKO SREČEN?</a:t>
            </a:r>
            <a:br>
              <a:rPr lang="sl-SI" sz="4400"/>
            </a:br>
            <a:r>
              <a:rPr lang="sl-SI" sz="2400"/>
              <a:t>Kakšna vrsta osebe naj bom?</a:t>
            </a:r>
            <a:endParaRPr lang="sl-SI" sz="440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E5FC499-976B-4B16-B15F-F3B4EA2F9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47850"/>
            <a:ext cx="4059237" cy="45720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/>
              <a:t>EPIKUREJCI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sz="22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/>
              <a:t>Glavno načelo = ugodje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/>
              <a:t>3 vrste potreb;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/>
              <a:t>Naravne in nujne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/>
              <a:t>Naravne in ne nujne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/>
              <a:t>Nastale zaradi napačnega mnenja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i="1" dirty="0" err="1"/>
              <a:t>Ataraxia</a:t>
            </a:r>
            <a:r>
              <a:rPr lang="sl-SI" sz="2400" dirty="0"/>
              <a:t>; stanje popolnosti</a:t>
            </a:r>
            <a:endParaRPr lang="sl-SI" sz="2400" i="1" dirty="0"/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335A978D-8E1F-40A2-8176-FA5822261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313" y="1847850"/>
            <a:ext cx="4059237" cy="4572000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 sz="2800"/>
              <a:t>STOIKI</a:t>
            </a:r>
          </a:p>
          <a:p>
            <a:endParaRPr lang="sl-SI" altLang="sl-SI" sz="2200"/>
          </a:p>
          <a:p>
            <a:r>
              <a:rPr lang="sl-SI" altLang="sl-SI" sz="2200" i="1"/>
              <a:t>“Kdor sam hoče, tega usoda vodi, kdor ne, tega potegne s seboj”</a:t>
            </a:r>
            <a:r>
              <a:rPr lang="sl-SI" altLang="sl-SI" sz="2200"/>
              <a:t> – Seneka</a:t>
            </a:r>
          </a:p>
          <a:p>
            <a:r>
              <a:rPr lang="sl-SI" altLang="sl-SI" sz="2200"/>
              <a:t>Apatija namesto strasti (</a:t>
            </a:r>
            <a:r>
              <a:rPr lang="sl-SI" altLang="sl-SI" sz="2200" i="1"/>
              <a:t>páthos</a:t>
            </a:r>
            <a:r>
              <a:rPr lang="sl-SI" altLang="sl-SI" sz="2200"/>
              <a:t>)</a:t>
            </a:r>
          </a:p>
          <a:p>
            <a:r>
              <a:rPr lang="sl-SI" altLang="sl-SI" sz="2200"/>
              <a:t>Življenje v skladu z lastno naravo</a:t>
            </a:r>
          </a:p>
          <a:p>
            <a:r>
              <a:rPr lang="sl-SI" altLang="sl-SI" sz="2200"/>
              <a:t>Cilj je srečnost (</a:t>
            </a:r>
            <a:r>
              <a:rPr lang="sl-SI" altLang="sl-SI" sz="2200" i="1"/>
              <a:t>eudaimonía</a:t>
            </a:r>
            <a:r>
              <a:rPr lang="sl-SI" altLang="sl-SI" sz="22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A14B1E-4C9A-4F17-A68D-59A435CB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600"/>
              <a:t>SKEPTIKI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6F499D9-1A9E-4F58-89FB-D61FE6BE4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650" y="1484313"/>
            <a:ext cx="8075613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Zadržanje sodbe </a:t>
            </a:r>
            <a:r>
              <a:rPr lang="sl-SI" dirty="0">
                <a:sym typeface="Wingdings" pitchFamily="2" charset="2"/>
              </a:rPr>
              <a:t> </a:t>
            </a:r>
            <a:r>
              <a:rPr lang="sl-SI" i="1" dirty="0" err="1">
                <a:sym typeface="Wingdings" pitchFamily="2" charset="2"/>
              </a:rPr>
              <a:t>ataraxia</a:t>
            </a:r>
            <a:endParaRPr lang="sl-SI" i="1" dirty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err="1">
                <a:sym typeface="Wingdings" pitchFamily="2" charset="2"/>
              </a:rPr>
              <a:t>Četvorno</a:t>
            </a:r>
            <a:r>
              <a:rPr lang="sl-SI" dirty="0">
                <a:sym typeface="Wingdings" pitchFamily="2" charset="2"/>
              </a:rPr>
              <a:t> vodstvo;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>
                <a:sym typeface="Wingdings" pitchFamily="2" charset="2"/>
              </a:rPr>
              <a:t>Narave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>
                <a:sym typeface="Wingdings" pitchFamily="2" charset="2"/>
              </a:rPr>
              <a:t>Občutkov ali čustev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>
                <a:sym typeface="Wingdings" pitchFamily="2" charset="2"/>
              </a:rPr>
              <a:t>Navad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>
                <a:sym typeface="Wingdings" pitchFamily="2" charset="2"/>
              </a:rPr>
              <a:t>Spretnosti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Nedogmatično opazovanje življenja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9DA538-F3FD-41C3-8798-1A6A46337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/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855D8A2-2376-4477-B85D-2DD0C4E18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3" y="1557338"/>
            <a:ext cx="8218487" cy="457200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 sz="2400"/>
              <a:t>SHARPLES, R.W. </a:t>
            </a:r>
            <a:r>
              <a:rPr lang="sl-SI" altLang="sl-SI" sz="2400" i="1"/>
              <a:t>Stoiki, epikurejci in skeptiki. </a:t>
            </a:r>
            <a:r>
              <a:rPr lang="sl-SI" altLang="sl-SI" sz="2400"/>
              <a:t>1996. Univerzitetna knjižnica Maribor. ISBN 961-220-029-7</a:t>
            </a:r>
          </a:p>
          <a:p>
            <a:r>
              <a:rPr lang="sl-SI" altLang="sl-SI" sz="2400"/>
              <a:t>WIEDMANN, Franz. KUNZMANN, Peter. </a:t>
            </a:r>
            <a:r>
              <a:rPr lang="sl-SI" altLang="sl-SI" sz="2400" i="1"/>
              <a:t>DTV Atlas filozofije. </a:t>
            </a:r>
            <a:r>
              <a:rPr lang="sl-SI" altLang="sl-SI" sz="2400"/>
              <a:t>1997. DZS. ISBN 86-341-1694-8</a:t>
            </a:r>
          </a:p>
          <a:p>
            <a:r>
              <a:rPr lang="sl-SI" altLang="sl-SI" sz="2400"/>
              <a:t>Wikipedia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A0DA99C-275F-4A6A-A1E9-87489ED1B1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l-SI" altLang="sl-SI" sz="2400"/>
          </a:p>
          <a:p>
            <a:r>
              <a:rPr lang="sl-SI" altLang="sl-SI"/>
              <a:t>Obdobje Helenizma (od 323 pr.n.št. do poznega rimskega imperija) </a:t>
            </a:r>
          </a:p>
          <a:p>
            <a:r>
              <a:rPr lang="sl-SI" altLang="sl-SI" i="1"/>
              <a:t>Kaj je najboljši način, po katerem morajo ljudje živeti?</a:t>
            </a:r>
          </a:p>
          <a:p>
            <a:r>
              <a:rPr lang="sl-SI" altLang="sl-SI"/>
              <a:t>Manj razširjena zaradi premoči istočasne filozofije Platona in Aristotela</a:t>
            </a:r>
          </a:p>
          <a:p>
            <a:r>
              <a:rPr lang="sl-SI" altLang="sl-SI"/>
              <a:t>Epikurejstvo, stoicizem in skepticizem</a:t>
            </a:r>
          </a:p>
          <a:p>
            <a:r>
              <a:rPr lang="sl-SI" altLang="sl-SI"/>
              <a:t>Premik k preučevanju </a:t>
            </a:r>
            <a:r>
              <a:rPr lang="sl-SI" altLang="sl-SI" i="1"/>
              <a:t>etike</a:t>
            </a:r>
          </a:p>
          <a:p>
            <a:endParaRPr lang="sl-SI" altLang="sl-SI" sz="2400"/>
          </a:p>
          <a:p>
            <a:endParaRPr lang="sl-SI" altLang="sl-SI" sz="240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AAD41EE5-5739-46ED-A540-037BEEDFA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/>
              <a:t>HELENISTIČNA FILOZOFIJA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D228981F-966E-4E46-96EF-147DA9FF4F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572000"/>
          </a:xfrm>
        </p:spPr>
        <p:txBody>
          <a:bodyPr/>
          <a:lstStyle/>
          <a:p>
            <a:r>
              <a:rPr lang="sl-SI" altLang="sl-SI" sz="2400"/>
              <a:t>Epikur; ustanovitelj</a:t>
            </a:r>
          </a:p>
          <a:p>
            <a:r>
              <a:rPr lang="sl-SI" altLang="sl-SI" sz="2400" i="1"/>
              <a:t>Epikurjev vrt</a:t>
            </a:r>
          </a:p>
          <a:p>
            <a:r>
              <a:rPr lang="sl-SI" altLang="sl-SI" sz="2400"/>
              <a:t>Razvil atomizem Demokrita; </a:t>
            </a:r>
            <a:br>
              <a:rPr lang="sl-SI" altLang="sl-SI" sz="2400"/>
            </a:br>
            <a:r>
              <a:rPr lang="sl-SI" altLang="sl-SI" sz="2400" i="1"/>
              <a:t>Razprava o naravi</a:t>
            </a:r>
          </a:p>
          <a:p>
            <a:r>
              <a:rPr lang="sl-SI" altLang="sl-SI" sz="2400"/>
              <a:t>4 osnovni nauki</a:t>
            </a:r>
          </a:p>
          <a:p>
            <a:r>
              <a:rPr lang="sl-SI" altLang="sl-SI" sz="2400"/>
              <a:t>Kanonika</a:t>
            </a:r>
          </a:p>
          <a:p>
            <a:r>
              <a:rPr lang="sl-SI" altLang="sl-SI" sz="2400"/>
              <a:t>Cilj je osebno ugodje</a:t>
            </a:r>
          </a:p>
          <a:p>
            <a:r>
              <a:rPr lang="sl-SI" altLang="sl-SI" sz="2400"/>
              <a:t>Lukrecij, Vergil, Horacij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800"/>
          </a:p>
          <a:p>
            <a:endParaRPr lang="sl-SI" altLang="sl-SI" sz="28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7ACE99A-B675-4AE5-BFA8-F237CE86E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/>
              <a:t>EPIKUREJSTVO</a:t>
            </a:r>
          </a:p>
        </p:txBody>
      </p:sp>
      <p:pic>
        <p:nvPicPr>
          <p:cNvPr id="22535" name="Picture 7" descr="File:Epicurus bust2.jpg">
            <a:extLst>
              <a:ext uri="{FF2B5EF4-FFF2-40B4-BE49-F238E27FC236}">
                <a16:creationId xmlns:a16="http://schemas.microsoft.com/office/drawing/2014/main" id="{D2017DBC-B934-4F89-9438-02F57D6D3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2506663" cy="4248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48FF0DC3-7553-4CCE-BDE3-136232F19B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 i="1"/>
              <a:t>Stoa Poikile</a:t>
            </a:r>
          </a:p>
          <a:p>
            <a:r>
              <a:rPr lang="sl-SI" altLang="sl-SI"/>
              <a:t>V mnogih pogledih </a:t>
            </a:r>
            <a:br>
              <a:rPr lang="sl-SI" altLang="sl-SI"/>
            </a:br>
            <a:r>
              <a:rPr lang="sl-SI" altLang="sl-SI"/>
              <a:t>podobni epikurejcem</a:t>
            </a:r>
          </a:p>
          <a:p>
            <a:r>
              <a:rPr lang="sl-SI" altLang="sl-SI"/>
              <a:t>Zenon iz Kitiona, Hrizip,</a:t>
            </a:r>
            <a:br>
              <a:rPr lang="sl-SI" altLang="sl-SI"/>
            </a:br>
            <a:r>
              <a:rPr lang="sl-SI" altLang="sl-SI"/>
              <a:t>Seneka, Epiktet, Mark Avrelij</a:t>
            </a:r>
          </a:p>
          <a:p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endParaRPr lang="sl-SI" alt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5EF69B9-A8FA-4C01-BC40-F2307D542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/>
              <a:t>STOICIZEM</a:t>
            </a:r>
          </a:p>
        </p:txBody>
      </p:sp>
      <p:pic>
        <p:nvPicPr>
          <p:cNvPr id="23559" name="Picture 7" descr="http://upload.wikimedia.org/wikipedia/commons/thumb/4/41/Zeno_of_Citium_pushkin.jpg/220px-Zeno_of_Citium_pushkin.jpg">
            <a:extLst>
              <a:ext uri="{FF2B5EF4-FFF2-40B4-BE49-F238E27FC236}">
                <a16:creationId xmlns:a16="http://schemas.microsoft.com/office/drawing/2014/main" id="{8B271689-3F31-4A32-AFEA-9CF271659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44675"/>
            <a:ext cx="20955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F905E367-EC8C-4000-BFC4-347A6DC1EF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Proti stoiškim argumentom</a:t>
            </a:r>
          </a:p>
          <a:p>
            <a:r>
              <a:rPr lang="sl-SI" altLang="sl-SI"/>
              <a:t>“Skeptik dvomi o možnosti gotovega védenja o naravi zunanje realnosti”</a:t>
            </a:r>
          </a:p>
          <a:p>
            <a:r>
              <a:rPr lang="sl-SI" altLang="sl-SI" i="1">
                <a:sym typeface="Wingdings" panose="05000000000000000000" pitchFamily="2" charset="2"/>
              </a:rPr>
              <a:t>Pironski skeptiki;</a:t>
            </a:r>
            <a:br>
              <a:rPr lang="sl-SI" altLang="sl-SI"/>
            </a:br>
            <a:r>
              <a:rPr lang="sl-SI" altLang="sl-SI"/>
              <a:t>- </a:t>
            </a:r>
            <a:r>
              <a:rPr lang="sl-SI" altLang="sl-SI" sz="2200"/>
              <a:t>Piron iz Elide, Timon</a:t>
            </a:r>
          </a:p>
          <a:p>
            <a:r>
              <a:rPr lang="sl-SI" altLang="sl-SI" i="1">
                <a:sym typeface="Wingdings" panose="05000000000000000000" pitchFamily="2" charset="2"/>
              </a:rPr>
              <a:t>Akademski skeptiki;</a:t>
            </a:r>
            <a:br>
              <a:rPr lang="sl-SI" altLang="sl-SI"/>
            </a:br>
            <a:r>
              <a:rPr lang="sl-SI" altLang="sl-SI"/>
              <a:t>- </a:t>
            </a:r>
            <a:r>
              <a:rPr lang="sl-SI" altLang="sl-SI" sz="2200"/>
              <a:t>Arkezilaj, Karnead </a:t>
            </a:r>
          </a:p>
          <a:p>
            <a:r>
              <a:rPr lang="sl-SI" altLang="sl-SI" sz="2200"/>
              <a:t>Sekst Empirik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1D01043-732D-4671-9A85-98554663C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/>
              <a:t>SKEPTICIZEM</a:t>
            </a:r>
          </a:p>
        </p:txBody>
      </p:sp>
      <p:pic>
        <p:nvPicPr>
          <p:cNvPr id="24583" name="Picture 7" descr="Head Karneades Glyptothek Munich.jpg">
            <a:extLst>
              <a:ext uri="{FF2B5EF4-FFF2-40B4-BE49-F238E27FC236}">
                <a16:creationId xmlns:a16="http://schemas.microsoft.com/office/drawing/2014/main" id="{41FA6D0F-BFBF-4B0E-9D02-C49B5BD68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213100"/>
            <a:ext cx="20955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B791ADF-D831-4DDD-973B-4691E6E54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/>
              <a:t>KAKO SPLOH KAJ VEMO?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2009824-04D8-4AC8-B5B9-021DD5DA844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4248150" cy="4572000"/>
          </a:xfrm>
        </p:spPr>
        <p:txBody>
          <a:bodyPr>
            <a:normAutofit/>
          </a:bodyPr>
          <a:lstStyle/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/>
              <a:t>EPIKUREJCI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sl-SI" sz="22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/>
              <a:t>Znanje podrejeno čutnemu izkustvu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ym typeface="Wingdings" pitchFamily="2" charset="2"/>
              </a:rPr>
              <a:t>Le realno in fizično lahko proizvede gibanje</a:t>
            </a:r>
            <a:endParaRPr lang="sl-SI" sz="20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l-SI" sz="2200" i="1" dirty="0"/>
              <a:t>3 kriteriji resnice: </a:t>
            </a:r>
          </a:p>
          <a:p>
            <a:pPr marL="822960" lvl="1" indent="-457200" fontAlgn="auto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/>
              <a:t>Občutki</a:t>
            </a:r>
          </a:p>
          <a:p>
            <a:pPr marL="822960" lvl="1" indent="-457200" fontAlgn="auto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/>
              <a:t>Čustva</a:t>
            </a:r>
          </a:p>
          <a:p>
            <a:pPr marL="822960" lvl="1" indent="-457200" fontAlgn="auto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/>
              <a:t>Pojmi (</a:t>
            </a:r>
            <a:r>
              <a:rPr lang="sl-SI" sz="2000" dirty="0" err="1"/>
              <a:t>prolepseis</a:t>
            </a:r>
            <a:r>
              <a:rPr lang="sl-SI" sz="2000" dirty="0"/>
              <a:t>)</a:t>
            </a:r>
          </a:p>
          <a:p>
            <a:pPr marL="822960" lvl="1" indent="-457200" fontAlgn="auto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+mj-lt"/>
              <a:buAutoNum type="arabicPeriod"/>
              <a:defRPr/>
            </a:pPr>
            <a:r>
              <a:rPr lang="sl-SI" sz="2000" dirty="0"/>
              <a:t>(Predstavna sredstva razuma)</a:t>
            </a:r>
          </a:p>
          <a:p>
            <a:pPr marL="457200" indent="-4572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sl-SI" sz="20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sl-SI" sz="2000" dirty="0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9A444C14-9372-41FF-AB0E-BD4B975392D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3438" y="1557338"/>
            <a:ext cx="4060825" cy="457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l-SI" altLang="sl-SI" sz="2800"/>
              <a:t>STOIKI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endParaRPr lang="sl-SI" altLang="sl-SI" sz="2200"/>
          </a:p>
          <a:p>
            <a:pPr>
              <a:lnSpc>
                <a:spcPct val="80000"/>
              </a:lnSpc>
            </a:pPr>
            <a:r>
              <a:rPr lang="sl-SI" altLang="sl-SI" sz="2000"/>
              <a:t>Znanje podrejeno čutnemu izkustvu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Um je ob rojstvu nepopisan</a:t>
            </a:r>
          </a:p>
          <a:p>
            <a:pPr>
              <a:lnSpc>
                <a:spcPct val="80000"/>
              </a:lnSpc>
            </a:pPr>
            <a:r>
              <a:rPr lang="sl-SI" altLang="sl-SI" sz="2200" i="1"/>
              <a:t>3 področja logike:</a:t>
            </a:r>
          </a:p>
          <a:p>
            <a:pPr marL="822325" lvl="1" indent="-457200">
              <a:lnSpc>
                <a:spcPct val="80000"/>
              </a:lnSpc>
              <a:buFont typeface="Constantia" panose="02030602050306030303" pitchFamily="18" charset="0"/>
              <a:buAutoNum type="arabicPeriod"/>
            </a:pPr>
            <a:r>
              <a:rPr lang="sl-SI" altLang="sl-SI" sz="2000"/>
              <a:t>Osnova gotovosti</a:t>
            </a:r>
          </a:p>
          <a:p>
            <a:pPr marL="822325" lvl="1" indent="-457200">
              <a:lnSpc>
                <a:spcPct val="80000"/>
              </a:lnSpc>
              <a:buFont typeface="Constantia" panose="02030602050306030303" pitchFamily="18" charset="0"/>
              <a:buAutoNum type="arabicPeriod"/>
            </a:pPr>
            <a:r>
              <a:rPr lang="sl-SI" altLang="sl-SI" sz="2000" i="1"/>
              <a:t>Lekton - </a:t>
            </a:r>
            <a:r>
              <a:rPr lang="sl-SI" altLang="sl-SI" sz="2000"/>
              <a:t>tisto kar je rečeno</a:t>
            </a:r>
          </a:p>
          <a:p>
            <a:pPr marL="822325" lvl="1" indent="-457200">
              <a:lnSpc>
                <a:spcPct val="80000"/>
              </a:lnSpc>
              <a:buFont typeface="Constantia" panose="02030602050306030303" pitchFamily="18" charset="0"/>
              <a:buAutoNum type="arabicPeriod"/>
            </a:pPr>
            <a:r>
              <a:rPr lang="sl-SI" altLang="sl-SI" sz="2000"/>
              <a:t>Temeljna formulacija logike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allAtOnce"/>
      <p:bldP spid="2560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14212363-ABDA-4BD9-8C64-8250CD7B1E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8958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20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endParaRPr lang="sl-SI" altLang="sl-SI" i="1"/>
          </a:p>
          <a:p>
            <a:pPr>
              <a:lnSpc>
                <a:spcPct val="90000"/>
              </a:lnSpc>
            </a:pPr>
            <a:r>
              <a:rPr lang="sl-SI" altLang="sl-SI" i="1"/>
              <a:t>Akademski skepticizem</a:t>
            </a:r>
            <a:r>
              <a:rPr lang="sl-SI" altLang="sl-SI" i="1">
                <a:sym typeface="Wingdings" panose="05000000000000000000" pitchFamily="2" charset="2"/>
              </a:rPr>
              <a:t>;</a:t>
            </a:r>
            <a:r>
              <a:rPr lang="sl-SI" altLang="sl-SI">
                <a:sym typeface="Wingdings" panose="05000000000000000000" pitchFamily="2" charset="2"/>
              </a:rPr>
              <a:t> ko predstava ni gotova, modrec zadrži sodbo zase </a:t>
            </a:r>
            <a:br>
              <a:rPr lang="sl-SI" altLang="sl-SI">
                <a:sym typeface="Wingdings" panose="05000000000000000000" pitchFamily="2" charset="2"/>
              </a:rPr>
            </a:br>
            <a:r>
              <a:rPr lang="sl-SI" altLang="sl-SI">
                <a:sym typeface="Wingdings" panose="05000000000000000000" pitchFamily="2" charset="2"/>
              </a:rPr>
              <a:t> Arkezilaj je to zavrnil, trdil je da bo v skladu s stoiškimi načeli modrec </a:t>
            </a:r>
            <a:r>
              <a:rPr lang="sl-SI" altLang="sl-SI" i="1">
                <a:sym typeface="Wingdings" panose="05000000000000000000" pitchFamily="2" charset="2"/>
              </a:rPr>
              <a:t>vedno</a:t>
            </a:r>
            <a:r>
              <a:rPr lang="sl-SI" altLang="sl-SI">
                <a:sym typeface="Wingdings" panose="05000000000000000000" pitchFamily="2" charset="2"/>
              </a:rPr>
              <a:t> zadržal sodbo</a:t>
            </a:r>
          </a:p>
          <a:p>
            <a:pPr>
              <a:lnSpc>
                <a:spcPct val="90000"/>
              </a:lnSpc>
            </a:pPr>
            <a:r>
              <a:rPr lang="sl-SI" altLang="sl-SI" i="1">
                <a:sym typeface="Wingdings" panose="05000000000000000000" pitchFamily="2" charset="2"/>
              </a:rPr>
              <a:t>Pironski skepticizem;</a:t>
            </a:r>
            <a:r>
              <a:rPr lang="sl-SI" altLang="sl-SI">
                <a:sym typeface="Wingdings" panose="05000000000000000000" pitchFamily="2" charset="2"/>
              </a:rPr>
              <a:t> zadržanje sodbe o zunanjem svetu, izjave le o lastnih čutnih izkustvih</a:t>
            </a:r>
          </a:p>
          <a:p>
            <a:pPr>
              <a:lnSpc>
                <a:spcPct val="90000"/>
              </a:lnSpc>
            </a:pPr>
            <a:endParaRPr lang="sl-SI" altLang="sl-SI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endParaRPr lang="sl-SI" altLang="sl-SI"/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61BAF6D7-0438-4A13-A7F1-D01D9A15D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669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600"/>
              <a:t>SKEPTIKI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4" name="Rectangle 20">
            <a:extLst>
              <a:ext uri="{FF2B5EF4-FFF2-40B4-BE49-F238E27FC236}">
                <a16:creationId xmlns:a16="http://schemas.microsoft.com/office/drawing/2014/main" id="{120CBFEE-EB9D-47C3-88B4-82E763C36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900"/>
              <a:t>KAJ JE REALNOST?</a:t>
            </a:r>
            <a:br>
              <a:rPr lang="sl-SI" sz="4000"/>
            </a:br>
            <a:r>
              <a:rPr lang="sl-SI" sz="3100">
                <a:sym typeface="Wingdings" pitchFamily="2" charset="2"/>
              </a:rPr>
              <a:t>materializem ali </a:t>
            </a:r>
            <a:r>
              <a:rPr lang="sl-SI" sz="3100" err="1">
                <a:sym typeface="Wingdings" pitchFamily="2" charset="2"/>
              </a:rPr>
              <a:t>korporealizem</a:t>
            </a:r>
            <a:endParaRPr lang="sl-SI" sz="3100"/>
          </a:p>
        </p:txBody>
      </p:sp>
      <p:sp>
        <p:nvSpPr>
          <p:cNvPr id="26645" name="Rectangle 21">
            <a:extLst>
              <a:ext uri="{FF2B5EF4-FFF2-40B4-BE49-F238E27FC236}">
                <a16:creationId xmlns:a16="http://schemas.microsoft.com/office/drawing/2014/main" id="{CB64549B-CD2D-4EF7-BD9E-434DD206265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8313" y="1844675"/>
            <a:ext cx="4059237" cy="457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l-SI" altLang="sl-SI" sz="2800"/>
              <a:t>EPIKUR</a:t>
            </a:r>
          </a:p>
          <a:p>
            <a:pPr>
              <a:lnSpc>
                <a:spcPct val="80000"/>
              </a:lnSpc>
            </a:pPr>
            <a:endParaRPr lang="sl-SI" altLang="sl-SI" sz="2200"/>
          </a:p>
          <a:p>
            <a:pPr>
              <a:lnSpc>
                <a:spcPct val="80000"/>
              </a:lnSpc>
            </a:pPr>
            <a:r>
              <a:rPr lang="sl-SI" altLang="sl-SI" sz="2200"/>
              <a:t>Telesa, prostor in čas so iz nedeljivih delcev (atomov) </a:t>
            </a:r>
          </a:p>
          <a:p>
            <a:pPr>
              <a:lnSpc>
                <a:spcPct val="80000"/>
              </a:lnSpc>
            </a:pPr>
            <a:r>
              <a:rPr lang="sl-SI" altLang="sl-SI" sz="2200"/>
              <a:t>Praznina; da se atomi lahko gibljejo</a:t>
            </a:r>
          </a:p>
          <a:p>
            <a:pPr>
              <a:lnSpc>
                <a:spcPct val="80000"/>
              </a:lnSpc>
            </a:pPr>
            <a:r>
              <a:rPr lang="sl-SI" altLang="sl-SI" sz="2200"/>
              <a:t>Določeno nastane iz določenega </a:t>
            </a:r>
          </a:p>
          <a:p>
            <a:pPr>
              <a:lnSpc>
                <a:spcPct val="80000"/>
              </a:lnSpc>
            </a:pPr>
            <a:r>
              <a:rPr lang="sl-SI" altLang="sl-SI" sz="2200"/>
              <a:t>Bogovi bivajo, a niso povezani z našim svetom, nam ne določajo prihodnosti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2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200"/>
          </a:p>
        </p:txBody>
      </p:sp>
      <p:sp>
        <p:nvSpPr>
          <p:cNvPr id="26646" name="Rectangle 22">
            <a:extLst>
              <a:ext uri="{FF2B5EF4-FFF2-40B4-BE49-F238E27FC236}">
                <a16:creationId xmlns:a16="http://schemas.microsoft.com/office/drawing/2014/main" id="{9E7B7CE5-3BBD-4CF2-878B-0925AFEF239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3438" y="1844675"/>
            <a:ext cx="4060825" cy="457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l-SI" altLang="sl-SI" sz="2800"/>
              <a:t>STOIKI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endParaRPr lang="sl-SI" altLang="sl-SI" sz="2200"/>
          </a:p>
          <a:p>
            <a:pPr>
              <a:lnSpc>
                <a:spcPct val="80000"/>
              </a:lnSpc>
            </a:pPr>
            <a:r>
              <a:rPr lang="sl-SI" altLang="sl-SI" sz="2400"/>
              <a:t>V vseh stvareh sta 2 načeli: aktivno </a:t>
            </a:r>
            <a:r>
              <a:rPr lang="sl-SI" altLang="sl-SI" sz="2400" i="1"/>
              <a:t>(</a:t>
            </a:r>
            <a:r>
              <a:rPr lang="sl-SI" altLang="sl-SI" sz="2400"/>
              <a:t>Bog ali </a:t>
            </a:r>
            <a:r>
              <a:rPr lang="sl-SI" altLang="sl-SI" sz="2400" i="1"/>
              <a:t>logos) </a:t>
            </a:r>
            <a:r>
              <a:rPr lang="sl-SI" altLang="sl-SI" sz="2400"/>
              <a:t>in pasivno </a:t>
            </a:r>
            <a:r>
              <a:rPr lang="sl-SI" altLang="sl-SI" sz="2400" i="1"/>
              <a:t>(</a:t>
            </a:r>
            <a:r>
              <a:rPr lang="sl-SI" altLang="sl-SI" sz="2400"/>
              <a:t>materija ali </a:t>
            </a:r>
            <a:r>
              <a:rPr lang="sl-SI" altLang="sl-SI" sz="2400" i="1"/>
              <a:t>hýle)</a:t>
            </a:r>
            <a:endParaRPr lang="sl-SI" altLang="sl-SI" sz="2400"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</a:pPr>
            <a:r>
              <a:rPr lang="sl-SI" altLang="sl-SI" sz="2400">
                <a:sym typeface="Wingdings" panose="05000000000000000000" pitchFamily="2" charset="2"/>
              </a:rPr>
              <a:t>Snov = kontinuum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sym typeface="Wingdings" panose="05000000000000000000" pitchFamily="2" charset="2"/>
              </a:rPr>
              <a:t>Vse je del celote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sym typeface="Wingdings" panose="05000000000000000000" pitchFamily="2" charset="2"/>
              </a:rPr>
              <a:t>Pre-vidnost; Bog določa našo prihodnost (determiniranost)</a:t>
            </a:r>
          </a:p>
          <a:p>
            <a:pPr>
              <a:lnSpc>
                <a:spcPct val="80000"/>
              </a:lnSpc>
            </a:pPr>
            <a:endParaRPr lang="sl-SI" alt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build="allAtOnce"/>
      <p:bldP spid="2664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B6AB94A-440C-4E13-BB87-8485A2DAC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900"/>
              <a:t>KAJ SMO?</a:t>
            </a:r>
            <a:br>
              <a:rPr lang="sl-SI" sz="4000"/>
            </a:br>
            <a:r>
              <a:rPr lang="sl-SI" sz="2700">
                <a:sym typeface="Wingdings" pitchFamily="2" charset="2"/>
              </a:rPr>
              <a:t>duša in telo</a:t>
            </a:r>
            <a:endParaRPr lang="sl-SI" sz="2700" i="1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AABF095-1315-48AD-9EEB-74ABBB9185C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8313" y="2060575"/>
            <a:ext cx="40386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sl-SI" altLang="sl-SI" sz="2800"/>
              <a:t>EPIKUREJCI</a:t>
            </a:r>
          </a:p>
          <a:p>
            <a:pPr algn="ctr">
              <a:lnSpc>
                <a:spcPct val="90000"/>
              </a:lnSpc>
              <a:buFont typeface="Wingdings 2" panose="05020102010507070707" pitchFamily="18" charset="2"/>
              <a:buNone/>
            </a:pPr>
            <a:endParaRPr lang="sl-SI" altLang="sl-SI" sz="2200"/>
          </a:p>
          <a:p>
            <a:pPr>
              <a:lnSpc>
                <a:spcPct val="90000"/>
              </a:lnSpc>
            </a:pPr>
            <a:r>
              <a:rPr lang="sl-SI" altLang="sl-SI" sz="2400"/>
              <a:t>Duša = 4 vrste atomov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Po smrti telesa atomi duše preživijo, a “duša” razpade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Duša = </a:t>
            </a:r>
            <a:r>
              <a:rPr lang="sl-SI" altLang="sl-SI" sz="2400" i="1"/>
              <a:t>animus </a:t>
            </a:r>
            <a:r>
              <a:rPr lang="sl-SI" altLang="sl-SI" sz="2400"/>
              <a:t>in </a:t>
            </a:r>
            <a:r>
              <a:rPr lang="sl-SI" altLang="sl-SI" sz="2400" i="1"/>
              <a:t>anima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 Odklon gibanja </a:t>
            </a:r>
            <a:r>
              <a:rPr lang="sl-SI" altLang="sl-SI" sz="2400">
                <a:sym typeface="Wingdings" panose="05000000000000000000" pitchFamily="2" charset="2"/>
              </a:rPr>
              <a:t> nujen pogoj za svobodno izbiro</a:t>
            </a:r>
            <a:endParaRPr lang="sl-SI" altLang="sl-SI" sz="240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sl-SI" altLang="sl-SI" sz="2400" i="1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E4607C30-3C96-45C6-80C7-0057E7F8E25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3438" y="2060575"/>
            <a:ext cx="4038600" cy="44227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sl-SI" altLang="sl-SI" sz="2800"/>
              <a:t>STOIKI</a:t>
            </a:r>
          </a:p>
          <a:p>
            <a:pPr>
              <a:lnSpc>
                <a:spcPct val="90000"/>
              </a:lnSpc>
            </a:pPr>
            <a:endParaRPr lang="sl-SI" altLang="sl-SI" sz="2200"/>
          </a:p>
          <a:p>
            <a:pPr>
              <a:lnSpc>
                <a:spcPct val="90000"/>
              </a:lnSpc>
            </a:pPr>
            <a:r>
              <a:rPr lang="sl-SI" altLang="sl-SI" sz="2400"/>
              <a:t>Človeška duša je del vseobsegajočega božanskega duha (</a:t>
            </a:r>
            <a:r>
              <a:rPr lang="sl-SI" altLang="sl-SI" sz="2400" i="1"/>
              <a:t>pneuma</a:t>
            </a:r>
            <a:r>
              <a:rPr lang="sl-SI" altLang="sl-SI" sz="2400"/>
              <a:t>), ki je prisotna v nas vseh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“Tenzija” duše (Heraklit)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Periodična konflagracija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allAtOnce"/>
      <p:bldP spid="33796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439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Constantia</vt:lpstr>
      <vt:lpstr>Tahoma</vt:lpstr>
      <vt:lpstr>Wingdings</vt:lpstr>
      <vt:lpstr>Wingdings 2</vt:lpstr>
      <vt:lpstr>Papir</vt:lpstr>
      <vt:lpstr>STOIKI, EPIKUREJCI IN SKEPTIKI</vt:lpstr>
      <vt:lpstr>HELENISTIČNA FILOZOFIJA</vt:lpstr>
      <vt:lpstr>EPIKUREJSTVO</vt:lpstr>
      <vt:lpstr>STOICIZEM</vt:lpstr>
      <vt:lpstr>SKEPTICIZEM</vt:lpstr>
      <vt:lpstr>KAKO SPLOH KAJ VEMO?</vt:lpstr>
      <vt:lpstr>SKEPTIKI</vt:lpstr>
      <vt:lpstr>KAJ JE REALNOST? materializem ali korporealizem</vt:lpstr>
      <vt:lpstr>KAJ SMO? duša in telo</vt:lpstr>
      <vt:lpstr>SKEPTIKI</vt:lpstr>
      <vt:lpstr>KAKO SEM LAHKO SREČEN? Kakšna vrsta osebe naj bom?</vt:lpstr>
      <vt:lpstr>SKEPTIKI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2019-05-30T09:39:23Z</dcterms:created>
  <dcterms:modified xsi:type="dcterms:W3CDTF">2019-05-30T09:39:23Z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