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75" r:id="rId4"/>
    <p:sldId id="263" r:id="rId5"/>
    <p:sldId id="274" r:id="rId6"/>
    <p:sldId id="269" r:id="rId7"/>
    <p:sldId id="258" r:id="rId8"/>
    <p:sldId id="266" r:id="rId9"/>
    <p:sldId id="272" r:id="rId10"/>
    <p:sldId id="267" r:id="rId11"/>
    <p:sldId id="271" r:id="rId12"/>
    <p:sldId id="273" r:id="rId13"/>
    <p:sldId id="276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7817D38A-E3A0-4FA1-B8A8-132E5FD1BE34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D2168E1E-23C0-4965-8C7D-9B2C0F15FFED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295E23E0-237C-42E5-9A58-DAB63F1B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02DE-FE52-4D02-8AEC-265C0E2199C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F57DE3D2-29F1-403D-B927-3AFE95D4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F832F7AD-3DF3-4337-8C3A-6810C1F3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ACBC31-9C85-4922-B4C9-E002F8F2AC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9350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024FACB-AF85-4233-A3C2-59980E08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8791-0F68-41F4-8C97-12A15E26487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1C85A12-3835-480D-A876-476993B5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8542A35-A809-41C8-ACFC-A5F187A0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AB55A-CCAD-412E-A256-693150D19E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399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B8C7A137-D2E1-4B7C-B73F-009163EF223B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066472F4-43F0-4E37-BE51-B4E4ECC5438F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E6F08392-C656-4D88-8428-FD1B662B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6208-3624-46A1-98AD-8223CA12A6C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7153B624-0201-4A73-94A2-CB6BD40F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FC429613-5705-457D-ABF7-9082EFC1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B6CC-F7BA-402E-A900-3B74D03775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50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7522C2A-2344-481C-9248-BC501684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2543-2FD0-4ACD-B7CF-35BBA8CCFD0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D9B9C4C-6D2A-4A4D-8356-0FE32AB0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2FB1ACE-C788-43AD-8B8D-E164DB5F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1DEC6-F154-4C7C-8CB0-A41E6E724B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509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D4FC9FAE-AEDA-44EB-8950-49CDF2184349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8D61772F-9C95-4568-B05D-C9F3429B1852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C311FD67-1650-495A-8515-9F2798DE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D824-9C02-4458-8CFD-C9EEB736F26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DEC66DD1-CBDA-4683-8905-8BB3CB73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C4F4E75B-FAEF-4586-8132-F2AE104A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087736-A126-45B7-A03B-A214C3180E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7320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3E32600-C1C0-45E3-99FF-16884F2D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A3FC-89B9-4175-9244-B82ACC832FE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053B9CB-7BA0-4BF6-B537-06C04AD6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13F688A-C3C1-4D61-AEB6-0F05DA27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0A558-744B-41E9-B8AA-A74353869A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84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C56456B-78D7-4471-A60F-67ED8D38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3F8F-9E90-4327-A032-D871E8998AF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783DF8D7-F5E3-41B7-95CA-3C2A7BD7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1A8168E9-6C18-4FFF-AF4B-E6D3A567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F5F64-0730-40D0-9D15-8C931A3867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09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36E88C57-309B-4F15-91C0-8906EF56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A737-B58F-4672-9EBB-D23D2D7F319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6E2CF72-ED6C-4627-84F2-7F7A76FE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05171E9-87AB-4A5B-B384-EF34270D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D081C-47E9-4A6D-AACF-07301F9539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20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02B12E8A-8347-4968-8D4F-F8730BF7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226D5-A0FA-4D7B-AD72-7CDDC32C82D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1C04FCAE-1BEC-4442-A784-4B85CC4E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C6B37283-01D1-47F7-B9CF-C00642D5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D8FD-67F4-44DA-BE05-A49BFEF6D5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872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800D9049-A7B6-4B78-933B-B3DD31A7A97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0D0F31A5-CF70-45A0-8237-E8BEFCC1FEE6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F78B2D8C-7273-4E20-9E5F-F116FF19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3480-4EED-4537-8867-E4A37A354DF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5A60666B-12D9-41AC-98DA-D7F156ADD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7BA27DAF-7151-4257-8409-B2C4A5E0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4D39-963E-44DB-8DB9-49DBBE1A4B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37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29BDFD78-FFB4-46BE-83C6-085121946DFF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4F418D76-C85F-4CFB-B9D5-CC517220D890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8160BC5D-E926-4B03-AF9E-236AA9A6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7678-EED1-4CBF-B7FC-11FE929057C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523DA7C6-7E7B-4E46-8425-0A96BB8E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4B579036-D96E-4D88-8FCA-4995B078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2753E63-E84F-4C61-8B16-1538AED5A7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5786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50640191-F0E0-4A78-A03E-F86E66E29758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8281C665-3CE5-47F4-973D-9EFE421A83E5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3731EDD2-FE9D-4F5A-89F5-84BF1616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DA31A0BE-18C2-40B7-B527-612999E06D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0CB1C98-0B34-496E-B117-18A4FDACF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4BAA2F4-244F-4E00-86A5-2D5BD8B4C7D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9A913F4-D16D-4350-A34A-E242C4D95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A7F7C8C-462C-4936-9261-DEEBC7E47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9A7418A-6F9E-4578-B22B-6913A51361C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DA5281-30F0-44A0-87CD-23B0AF448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ATOMSKA BOMBA</a:t>
            </a:r>
            <a:br>
              <a:rPr lang="sl-SI">
                <a:solidFill>
                  <a:srgbClr val="FF0000"/>
                </a:solidFill>
              </a:rPr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373AA2F6-F9D0-4578-A688-E3DA3A924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C0727B-1429-478B-BDBF-5D101BC9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FAT MAN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2D3FE4EE-D133-4501-893C-77509CB6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Niso jo mogli natančno spustit, ker  jim je to onemogočilo slabo vreme.  </a:t>
            </a:r>
          </a:p>
          <a:p>
            <a:r>
              <a:rPr lang="sl-SI" altLang="sl-SI" sz="2400"/>
              <a:t>Posledice pa prav tako strahotne. Skupno število mrtvih je preseglo 70  tisoč ljudi. </a:t>
            </a:r>
          </a:p>
          <a:p>
            <a:r>
              <a:rPr lang="sl-SI" altLang="sl-SI" sz="2400"/>
              <a:t>V središču eksplozije je takoj naraslo več kot sto milijonov stopinj, zato so se v razdalji 3 – 4 km vnele vse hiše.</a:t>
            </a:r>
          </a:p>
          <a:p>
            <a:r>
              <a:rPr lang="sl-SI" altLang="sl-SI" sz="2400"/>
              <a:t>Poškodbe in bolezni je imela enako kakor že prej omenjene na Hirošimi.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15EDDD-F4CD-4FB4-80DA-F6DCE83E7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8435" name="Picture 2" descr="http://t1.gstatic.com/images?q=tbn:ANd9GcSB75Ox6mqvnVm7m6Y0VKMt3W1KcBbuZtFXsz6gbQ7N6kwpW0UCBStrPW0J1Q">
            <a:extLst>
              <a:ext uri="{FF2B5EF4-FFF2-40B4-BE49-F238E27FC236}">
                <a16:creationId xmlns:a16="http://schemas.microsoft.com/office/drawing/2014/main" id="{7D433857-BBB3-4A1E-AE19-A6A0ACF704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60350"/>
            <a:ext cx="3900487" cy="3097213"/>
          </a:xfrm>
        </p:spPr>
      </p:pic>
      <p:pic>
        <p:nvPicPr>
          <p:cNvPr id="18436" name="Picture 2" descr="http://images0.zurnal24.si/slika-600x340-1308042391-5692.jpg">
            <a:extLst>
              <a:ext uri="{FF2B5EF4-FFF2-40B4-BE49-F238E27FC236}">
                <a16:creationId xmlns:a16="http://schemas.microsoft.com/office/drawing/2014/main" id="{CAAACB77-4323-421E-AD1B-F8DE854E1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3100"/>
            <a:ext cx="5715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BF4094-C66F-4ED2-8693-2B28288F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9" name="Picture 4" descr="http://www.nuclearreader.info/ch7.plants_html_m6fcd9393.jpg">
            <a:extLst>
              <a:ext uri="{FF2B5EF4-FFF2-40B4-BE49-F238E27FC236}">
                <a16:creationId xmlns:a16="http://schemas.microsoft.com/office/drawing/2014/main" id="{0C837AD7-CCEE-4855-B0AE-4BB59DCAFC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33375"/>
            <a:ext cx="3313113" cy="3343275"/>
          </a:xfrm>
        </p:spPr>
      </p:pic>
      <p:pic>
        <p:nvPicPr>
          <p:cNvPr id="19460" name="Picture 2" descr="http://www.bodieko.si/foto/2010/04/kuscar.jpg">
            <a:extLst>
              <a:ext uri="{FF2B5EF4-FFF2-40B4-BE49-F238E27FC236}">
                <a16:creationId xmlns:a16="http://schemas.microsoft.com/office/drawing/2014/main" id="{8A88541B-11AA-4B6F-8626-93320F804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860800"/>
            <a:ext cx="52387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http://img.metro.co.uk/i/pix/2009/02/froglegsBAR_450x350.jpg">
            <a:extLst>
              <a:ext uri="{FF2B5EF4-FFF2-40B4-BE49-F238E27FC236}">
                <a16:creationId xmlns:a16="http://schemas.microsoft.com/office/drawing/2014/main" id="{84199363-2891-41DF-8A36-A75CF7EC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60350"/>
            <a:ext cx="42862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8A24DE-2EDB-4BA0-B191-3091F419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483" name="Picture 2" descr="C:\Documents and Settings\gghgg\Desktop\16076273.jpg">
            <a:extLst>
              <a:ext uri="{FF2B5EF4-FFF2-40B4-BE49-F238E27FC236}">
                <a16:creationId xmlns:a16="http://schemas.microsoft.com/office/drawing/2014/main" id="{9B9BB263-AFD2-42DF-B0B3-C7A989AF8F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908050"/>
            <a:ext cx="4421188" cy="3457575"/>
          </a:xfrm>
        </p:spPr>
      </p:pic>
      <p:pic>
        <p:nvPicPr>
          <p:cNvPr id="20484" name="Picture 4" descr="Poškodba povzročena s petardo">
            <a:extLst>
              <a:ext uri="{FF2B5EF4-FFF2-40B4-BE49-F238E27FC236}">
                <a16:creationId xmlns:a16="http://schemas.microsoft.com/office/drawing/2014/main" id="{DD472CD8-6751-4B8A-B412-9B0B280D0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060575"/>
            <a:ext cx="35274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60A6B-7F66-4F8D-BD43-9A611164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B1AE9D92-DC4D-4042-BF7B-592346B2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Bila je zasnovana v sklopu skrivnega projekta Ameriške države.</a:t>
            </a:r>
          </a:p>
          <a:p>
            <a:r>
              <a:rPr lang="sl-SI" altLang="sl-SI" sz="2400"/>
              <a:t>Pri njem je sodeloval tudi oče jedrske fizike,znanstvenik </a:t>
            </a:r>
            <a:r>
              <a:rPr lang="sl-SI" altLang="sl-SI" sz="2400">
                <a:solidFill>
                  <a:srgbClr val="FF0000"/>
                </a:solidFill>
              </a:rPr>
              <a:t>ALBERT EINSTEIN</a:t>
            </a:r>
          </a:p>
          <a:p>
            <a:r>
              <a:rPr lang="sl-SI" altLang="sl-SI" sz="2400"/>
              <a:t>Bila je izdelana z namenom kot orožje,ki naj bi čim hitreje končalo drugo svetovno vojno. </a:t>
            </a:r>
          </a:p>
          <a:p>
            <a:r>
              <a:rPr lang="sl-SI" altLang="sl-SI" sz="2400"/>
              <a:t>Vzporedno z ZDA so jo razvijale še druge države na primer Nemčija,ki pa ji na srečo bombe ni uspelo izdelati do konca.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275D1-F549-4E28-8700-BFCCE11A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Picture 2" descr="C:\Documents and Settings\gghgg\Desktop\albert-einstein-09.jpg">
            <a:extLst>
              <a:ext uri="{FF2B5EF4-FFF2-40B4-BE49-F238E27FC236}">
                <a16:creationId xmlns:a16="http://schemas.microsoft.com/office/drawing/2014/main" id="{AD872E50-A550-4A96-9183-99B0C2585F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692150"/>
            <a:ext cx="4465638" cy="4132263"/>
          </a:xfrm>
        </p:spPr>
      </p:pic>
      <p:pic>
        <p:nvPicPr>
          <p:cNvPr id="10244" name="Picture 4" descr="http://jpetrie.myweb.uga.edu/einstein1.jpg">
            <a:extLst>
              <a:ext uri="{FF2B5EF4-FFF2-40B4-BE49-F238E27FC236}">
                <a16:creationId xmlns:a16="http://schemas.microsoft.com/office/drawing/2014/main" id="{01C536C9-C458-4848-8DED-1DD2C89C3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924175"/>
            <a:ext cx="390366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D14FCD-0E62-444A-8CC4-24E29A2C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ZGRADBA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0E916B00-9E84-48A9-8C32-43689431A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Delovanje atomske bombe omogoča grda lastnost nekaterih radioaktivnih izotopov. zakonska zveza. Za njegov razpad je dovolj en sam nevtron, ki trešči v jedro, zato razpade na dva nova elementa. Ob tem se sprosti energija in še dva ali trije nevtroni. Ti pa  naprej butajo v nova jedra elementa. Ob tem pa oddajo velikansko količino energije.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DBE7BD-00FE-4FDF-8364-BCC2E7FE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2291" name="Picture 2" descr="C:\Documents and Settings\gghgg\Desktop\New-3.jpg">
            <a:extLst>
              <a:ext uri="{FF2B5EF4-FFF2-40B4-BE49-F238E27FC236}">
                <a16:creationId xmlns:a16="http://schemas.microsoft.com/office/drawing/2014/main" id="{06BEA824-724F-423B-9492-C3FACC146D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484313"/>
            <a:ext cx="6892925" cy="39608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1EF7F8-756F-4E39-A685-E9212CD0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95769706-4D01-467B-8C93-8924045C7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Svet je 2. občutil moč atomske bombe</a:t>
            </a:r>
          </a:p>
          <a:p>
            <a:r>
              <a:rPr lang="sl-SI" altLang="sl-SI" sz="2400"/>
              <a:t>Prvič je bila vržena 6. avgusta 1945 na Hirošimo</a:t>
            </a:r>
          </a:p>
          <a:p>
            <a:r>
              <a:rPr lang="sl-SI" altLang="sl-SI" sz="2400"/>
              <a:t>Imenovala se je </a:t>
            </a:r>
            <a:r>
              <a:rPr lang="sl-SI" altLang="sl-SI" sz="2400">
                <a:solidFill>
                  <a:srgbClr val="FF0000"/>
                </a:solidFill>
              </a:rPr>
              <a:t>LITLE BOY</a:t>
            </a:r>
          </a:p>
          <a:p>
            <a:r>
              <a:rPr lang="sl-SI" altLang="sl-SI" sz="2400"/>
              <a:t>Drugič pa je bila odvržena 9. avgusta 1945 na Nagasaki</a:t>
            </a:r>
          </a:p>
          <a:p>
            <a:r>
              <a:rPr lang="sl-SI" altLang="sl-SI" sz="2400"/>
              <a:t>Imenovala se je </a:t>
            </a:r>
            <a:r>
              <a:rPr lang="sl-SI" altLang="sl-SI" sz="2400">
                <a:solidFill>
                  <a:srgbClr val="FF0000"/>
                </a:solidFill>
              </a:rPr>
              <a:t>FAT MAN</a:t>
            </a:r>
          </a:p>
        </p:txBody>
      </p:sp>
      <p:pic>
        <p:nvPicPr>
          <p:cNvPr id="13316" name="Picture 2" descr="http://www.exploratorium.edu/nagasaki/journey/07.jpg">
            <a:extLst>
              <a:ext uri="{FF2B5EF4-FFF2-40B4-BE49-F238E27FC236}">
                <a16:creationId xmlns:a16="http://schemas.microsoft.com/office/drawing/2014/main" id="{3BFAAE34-3272-42F3-8812-B3130505A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89363"/>
            <a:ext cx="4176713" cy="27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http://img.rtvslo.si/_up/upload/2009/08/06/64610363_hiro3_show.jpg">
            <a:extLst>
              <a:ext uri="{FF2B5EF4-FFF2-40B4-BE49-F238E27FC236}">
                <a16:creationId xmlns:a16="http://schemas.microsoft.com/office/drawing/2014/main" id="{D0F03CD0-CAA7-4BAB-AE2E-2EED9D4EE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36004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D711D6-B857-4CF4-A7C0-20171A7B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LITLE BOY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81DB85D0-7180-4D3C-BFFB-960EBFBDE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tehtala okoli 4t. Pojavila se je zaslepljujoča svetloba, po njej pa je  se je razširila peklenska vročina, le-to pa so spremljala udarni in rušilni val</a:t>
            </a:r>
          </a:p>
          <a:p>
            <a:r>
              <a:rPr lang="sl-SI" altLang="sl-SI" sz="2400"/>
              <a:t> V nekaj sekundah je bila Hirošima zravnana z zemljo. V premeru 10 kilometrov od središča eksplozije je bilo opustošenje popolno .  Umrlo je več kot 200.000 ljudi. Od tega 150 japonskih vojakov in stotine močno opečenih.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C0411E-C5BA-4DE9-97E9-E867DCF3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EB421DC2-2979-4C63-BE23-EF8B4C27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Nad mestom pa se je dvignil gobasti oblak 18 km visoko, s katerega je začel padati črni dež. Ljudje takrat še niso vedeli, da prav te kaplje povzročajo močno radioaktivno sevanje.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5364" name="Picture 2" descr="http://image.24ur.com/media/images/600xX/Mar2006/16103669.jpg">
            <a:extLst>
              <a:ext uri="{FF2B5EF4-FFF2-40B4-BE49-F238E27FC236}">
                <a16:creationId xmlns:a16="http://schemas.microsoft.com/office/drawing/2014/main" id="{9974FBB8-4550-4C78-A840-75878004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4176712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http://image.shutterstock.com/display_pic_with_logo/201100/201100,1301340298,2/stock-vector-vector-radioactive-cloud-raining-radioactive-rain-74125963.jpg">
            <a:extLst>
              <a:ext uri="{FF2B5EF4-FFF2-40B4-BE49-F238E27FC236}">
                <a16:creationId xmlns:a16="http://schemas.microsoft.com/office/drawing/2014/main" id="{53B6F178-AE40-4E08-B357-39E42D99E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03625"/>
            <a:ext cx="218122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753A4-94ED-4514-A2EA-A80F0C73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6387" name="Picture 2" descr="http://www.hiroshima-remembered.com/photos/tinian/images/SB50.jpg">
            <a:extLst>
              <a:ext uri="{FF2B5EF4-FFF2-40B4-BE49-F238E27FC236}">
                <a16:creationId xmlns:a16="http://schemas.microsoft.com/office/drawing/2014/main" id="{3768C349-15DA-476C-B463-614214536C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4075112" cy="5257800"/>
          </a:xfrm>
        </p:spPr>
      </p:pic>
      <p:pic>
        <p:nvPicPr>
          <p:cNvPr id="16388" name="Picture 2" descr="http://upload.wikimedia.org/wikipedia/commons/thumb/7/70/Little-boy-atom-bomb.svg/300px-Little-boy-atom-bomb.svg.png">
            <a:extLst>
              <a:ext uri="{FF2B5EF4-FFF2-40B4-BE49-F238E27FC236}">
                <a16:creationId xmlns:a16="http://schemas.microsoft.com/office/drawing/2014/main" id="{88AF7192-3606-42CE-BF32-BBA3C1F61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20713"/>
            <a:ext cx="2857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292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Modul</vt:lpstr>
      <vt:lpstr>ATOMSKA BOMBA </vt:lpstr>
      <vt:lpstr>PowerPoint Presentation</vt:lpstr>
      <vt:lpstr>PowerPoint Presentation</vt:lpstr>
      <vt:lpstr>ZGRADBA</vt:lpstr>
      <vt:lpstr>PowerPoint Presentation</vt:lpstr>
      <vt:lpstr>PowerPoint Presentation</vt:lpstr>
      <vt:lpstr>LITLE BOY</vt:lpstr>
      <vt:lpstr>PowerPoint Presentation</vt:lpstr>
      <vt:lpstr>PowerPoint Presentation</vt:lpstr>
      <vt:lpstr>FAT MAN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2019-05-30T09:39:37Z</dcterms:created>
  <dcterms:modified xsi:type="dcterms:W3CDTF">2019-05-30T09:39:37Z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