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BF36E-9CE3-4532-A884-A30AF3873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61A4A4-9D88-470D-BFF1-40B631C5A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38E0B-B3C7-45F7-AC45-EB49C7A62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DF0D2-AF13-4F38-9804-0D13E94A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AAC55-C097-45B3-9982-B8564E114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AD5BB-02BC-442C-9E44-CF99F48E113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0566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85A6C-5258-49CE-967F-A6A041749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7CA637-D4F6-41D0-BD39-CC78C04C8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E2B08-50F5-4D19-9DDE-D365A927E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8DE23-9736-43F4-816C-C4E46C781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A0591-8C63-4C31-9EE7-32D6E6ACB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6982F-6437-4277-85C4-FABA1718724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0622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20821E-FC62-4C7C-8E80-1DA23FDB6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ABD1B-F940-4059-B1E6-ED8C1FF25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9C3E0-3EF4-4E5A-8F47-7498D51B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F4B27-D7EF-43D8-8505-23B2FFD4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101DF-E5C2-4EBE-89C1-927C3851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343D4-E722-4382-8B92-9F25DA194CA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9930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63012-A9BC-459D-9F34-262AD80D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23BC1-95CA-4E70-A040-DAF97877BAB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8802E-E8E3-4B35-B376-6F8EB27F9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7E5A1-CB4E-4461-9566-356290D0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ABDF6-F5C3-4031-896B-AD9356427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D2B82-5FA3-48D7-A459-41C51DF51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50271D9-EFF1-45C4-AD56-A1FF8BCB08D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22481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1F5C2-596C-495B-88DD-E7B1D1DF2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B7510-A130-4DA4-9E58-BD6AC9283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FF3C63-8F57-4E2C-85BC-35B3D31AA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5A7EE-B8D6-4818-BC22-1343C577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F403B-2114-4634-A3F4-728A172A7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7536C-84AD-4C93-9658-246A2558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F91BA1-DCA4-4929-8F82-D4DEE1963E5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16195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B6DAF-18AF-44B4-B82C-C1D33860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2D823-A2FD-47B8-8DBB-A2C55B31661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520D0-E02B-4F3E-9E19-25129FF1D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B4F5C-5245-471A-B648-387D57A25F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4BB567-10E8-4040-867E-3A7793004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DA9B2-E819-40D7-806E-C9EED0E6E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7A58FD-8658-4384-9901-DAB5423419E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28531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B22B1-E145-4F44-930D-076CB02B519D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9C161-C1B3-4916-A0D9-64A8BAD38DC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BFE43-67C4-481A-A8AD-3E1C6E068E1F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8C87F3-82AE-49D4-A0DF-9DD0E3FABE04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806326-8950-4BB3-B324-3442FC343F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AC751F-24AA-43B7-A324-E48FFEAC59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4BD564-AC9C-4F94-94E3-D31C588CC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1139EF-6A2B-4C8D-BE1E-0AD449AC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4B61F3-24D6-4AD3-9C7C-1DCF60DDEE7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9287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E9CA-2613-4515-88BC-18DC90C8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79284-D490-4994-A349-112D5F9FD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EBE24-1884-4B19-A4A8-F781E8202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A7AF6-9E65-4DCD-8F35-000368FE2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E3E3D-B930-49EA-A28B-66A6B4DE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F979B-0466-4815-96E6-E0CDD0D32A2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8444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928B0-A463-4236-9D37-2D4F3D830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37122-CAB2-44FE-9428-2D39FC319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1F576-52E6-4C5B-B8AE-F94F67532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6F4AD-38FA-4A91-84F0-8C5F7DE0A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38B2A-4AD8-4966-BE7D-4332DF76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B4139-6D44-450D-9F3A-E70606A9723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1745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82DFC-9E31-4B93-803E-092A5557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10028-07D0-4DC0-B32A-46AC5A703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02300-0C5D-4998-B22E-16FBAAF0F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D82A0-026D-4F5A-AAAF-602EEBB03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E32AE-5790-4D99-BFEE-23ABE3A19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13BB0-CF38-4459-B212-B23D7078F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D0990-713E-4529-BCF8-87ECBDD912C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8816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EB347-041E-4B12-8555-7D3E60115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64CC6-98F2-4773-9495-884F07E33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A3D1B-3D87-4BE2-A502-BBC2F8376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C9BAB-37B1-4AB5-B02C-0F23A80C5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EDC9BB-3C48-4202-8C12-99E6E88B33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5E7C1F-7E18-470F-A2B9-2ACD1095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60C5AF-D2E0-40DC-9BE1-DC0127ADD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D057EE-3FFD-440A-AD58-13A244643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6435D-26CD-4753-85C5-A2039A33FB9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063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EF2E0-4BAD-43AA-A4F1-B5BC6BA88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9DEDFF-1442-4345-B92C-2708BA1E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ADEE84-34EC-4EE0-BADD-3ACACC3D9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704AF-6A38-4841-919A-C7AA8551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3A2DF-7CFB-4185-ADB3-D76028D7001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2214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9CC198-D829-4AC9-A129-57CEA643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5C8898-3A4E-40B5-A624-BE2BE93AD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5B055-FAEB-4517-B5E8-3C14156E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759A0-CA84-4E74-B831-60C49E1FFBB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7157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6EA2A-3EA7-4528-817B-5D04152CF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73103-51CE-4C19-890A-69EBA7097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4BFB6E-CCA3-41B1-9017-696E064DE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650CD-C215-44C0-A955-D24B2377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D7F55-128F-4105-A534-1098FE49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71B63-4B7F-401B-AE86-E9174CC92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3BE30-1DB2-4F07-88A9-760B2EB1588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1838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42095-2B57-445E-8747-C6D04B6C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512E44-B035-4372-9282-4BD9AD368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57E554-825D-4024-AF9E-357BC2208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DECB4-5670-4779-B08F-F9D9630B8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44691-9259-48E7-8E75-A8360FE64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82EA9-7A06-4A77-82D9-AD1F4E93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31FA8-CCDE-44DB-AB92-3461A6DB99C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2386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B985EC-7F88-43EC-8E83-90AE10834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31D61C5-DC8B-485F-B4DF-05FF28E172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ACE91-0006-497C-8D32-9934FD61EF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F4E4D25-14E8-499E-890D-9F857E9D1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B020CA8-4FB3-4A67-AA6F-2DC99990EB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3AD116-8020-4518-B4D9-FBCA519D2FDE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B-atl3YBS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Hiro%C5%A1ima" TargetMode="External"/><Relationship Id="rId2" Type="http://schemas.openxmlformats.org/officeDocument/2006/relationships/hyperlink" Target="http://sl.wikipedia.org/wiki/Jedrsko_oro%C5%BEj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l.wikipedia.org/wiki/Nagasak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74A42CE-C86F-49B9-8604-0B0E0C6913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4876800"/>
            <a:ext cx="7772400" cy="1470025"/>
          </a:xfrm>
        </p:spPr>
        <p:txBody>
          <a:bodyPr anchor="ctr"/>
          <a:lstStyle/>
          <a:p>
            <a:r>
              <a:rPr lang="sl-SI" altLang="sl-SI" sz="4400" b="1"/>
              <a:t>Atomska bomba</a:t>
            </a:r>
            <a:endParaRPr lang="en-US" altLang="sl-SI" sz="4400" b="1"/>
          </a:p>
        </p:txBody>
      </p:sp>
      <p:pic>
        <p:nvPicPr>
          <p:cNvPr id="2055" name="Picture 7" descr="ANd9GcSFKuAtPDGyqp4StFmhqnodvrvMqQGh3dewrMjct_OfDXiQDRe8">
            <a:extLst>
              <a:ext uri="{FF2B5EF4-FFF2-40B4-BE49-F238E27FC236}">
                <a16:creationId xmlns:a16="http://schemas.microsoft.com/office/drawing/2014/main" id="{06496180-A96B-44F3-9E6C-9409D6898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85800"/>
            <a:ext cx="5876925" cy="441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EEC890B-99AE-468F-8FD8-1CDC09D90DE4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sl-SI" altLang="sl-SI"/>
              <a:t>Posledice</a:t>
            </a:r>
            <a:endParaRPr lang="en-US" altLang="sl-SI"/>
          </a:p>
        </p:txBody>
      </p:sp>
      <p:pic>
        <p:nvPicPr>
          <p:cNvPr id="17419" name="Picture 4" descr="http://www.nuclearreader.info/ch7.plants_html_m6fcd9393.jpg">
            <a:extLst>
              <a:ext uri="{FF2B5EF4-FFF2-40B4-BE49-F238E27FC236}">
                <a16:creationId xmlns:a16="http://schemas.microsoft.com/office/drawing/2014/main" id="{C3E20580-AB5D-4C29-AC1D-0D4C6699FD20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838200"/>
            <a:ext cx="3124200" cy="284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20" name="Picture 4" descr="http://img.metro.co.uk/i/pix/2009/02/froglegsBAR_450x350.jpg">
            <a:extLst>
              <a:ext uri="{FF2B5EF4-FFF2-40B4-BE49-F238E27FC236}">
                <a16:creationId xmlns:a16="http://schemas.microsoft.com/office/drawing/2014/main" id="{E0799B6D-C1A3-4444-BC84-72F13C3B6487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838200"/>
            <a:ext cx="3505200" cy="274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21" name="Picture 2" descr="http://www.bodieko.si/foto/2010/04/kuscar.jpg">
            <a:extLst>
              <a:ext uri="{FF2B5EF4-FFF2-40B4-BE49-F238E27FC236}">
                <a16:creationId xmlns:a16="http://schemas.microsoft.com/office/drawing/2014/main" id="{345947D4-0D0F-402A-9A6F-417FAD22C313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4114800"/>
            <a:ext cx="3581400" cy="2306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22" name="Picture 4" descr="Poškodba povzročena s petardo">
            <a:extLst>
              <a:ext uri="{FF2B5EF4-FFF2-40B4-BE49-F238E27FC236}">
                <a16:creationId xmlns:a16="http://schemas.microsoft.com/office/drawing/2014/main" id="{B24176BA-BE8C-41CA-B2BC-9319628CD638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4114800"/>
            <a:ext cx="3124200" cy="2343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0FA188C-EE98-442E-B4F1-F3F2CBFFD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sl-SI" sz="4000"/>
              <a:t>Medn</a:t>
            </a:r>
            <a:r>
              <a:rPr lang="sl-SI" altLang="sl-SI" sz="4000"/>
              <a:t>a</a:t>
            </a:r>
            <a:r>
              <a:rPr lang="en-US" altLang="sl-SI" sz="4000"/>
              <a:t>rodna agenc</a:t>
            </a:r>
            <a:r>
              <a:rPr lang="sl-SI" altLang="sl-SI" sz="4000"/>
              <a:t>i</a:t>
            </a:r>
            <a:r>
              <a:rPr lang="en-US" altLang="sl-SI" sz="4000"/>
              <a:t>ja za j</a:t>
            </a:r>
            <a:r>
              <a:rPr lang="sl-SI" altLang="sl-SI" sz="4000"/>
              <a:t>e</a:t>
            </a:r>
            <a:r>
              <a:rPr lang="en-US" altLang="sl-SI" sz="4000"/>
              <a:t>drsko energijo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5BA93E3-DE60-4EF8-AF80-FABBA0651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3124200"/>
          </a:xfrm>
        </p:spPr>
        <p:txBody>
          <a:bodyPr/>
          <a:lstStyle/>
          <a:p>
            <a:r>
              <a:rPr lang="en-US" altLang="sl-SI" sz="2800"/>
              <a:t>Medn</a:t>
            </a:r>
            <a:r>
              <a:rPr lang="sl-SI" altLang="sl-SI" sz="2800"/>
              <a:t>a</a:t>
            </a:r>
            <a:r>
              <a:rPr lang="en-US" altLang="sl-SI" sz="2800"/>
              <a:t>rodna agenc</a:t>
            </a:r>
            <a:r>
              <a:rPr lang="sl-SI" altLang="sl-SI" sz="2800"/>
              <a:t>i</a:t>
            </a:r>
            <a:r>
              <a:rPr lang="en-US" altLang="sl-SI" sz="2800"/>
              <a:t>ja za j</a:t>
            </a:r>
            <a:r>
              <a:rPr lang="sl-SI" altLang="sl-SI" sz="2800"/>
              <a:t>e</a:t>
            </a:r>
            <a:r>
              <a:rPr lang="en-US" altLang="sl-SI" sz="2800"/>
              <a:t>drsko energijo </a:t>
            </a:r>
            <a:r>
              <a:rPr lang="sl-SI" altLang="sl-SI" sz="2800"/>
              <a:t>(</a:t>
            </a:r>
            <a:r>
              <a:rPr lang="en-US" altLang="sl-SI" sz="2800"/>
              <a:t>IAEA), je bila ustanovljena kot avtonomna organizacija 29. julija 1957 z namenom širjenju zamisli o miroljubni rabi jedrske energije in neširjenju jedrskega orožja. Pobudo za ustanovitev takega telesa je dal predsednik ZDA Dwight Eisenhower. </a:t>
            </a:r>
            <a:br>
              <a:rPr lang="en-US" altLang="sl-SI" sz="2800"/>
            </a:br>
            <a:endParaRPr lang="en-US" altLang="sl-SI" sz="2800"/>
          </a:p>
        </p:txBody>
      </p:sp>
      <p:pic>
        <p:nvPicPr>
          <p:cNvPr id="27653" name="Picture 5" descr="Flag of IAEA.svg">
            <a:extLst>
              <a:ext uri="{FF2B5EF4-FFF2-40B4-BE49-F238E27FC236}">
                <a16:creationId xmlns:a16="http://schemas.microsoft.com/office/drawing/2014/main" id="{6CF9863B-7C1F-4061-AE28-9F17E8BDE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114800"/>
            <a:ext cx="35814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87DF6F1-6DDC-472E-8984-A8A2FC695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Rekord</a:t>
            </a:r>
            <a:endParaRPr lang="en-US" altLang="sl-SI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357B613-18C5-4EE4-9B5D-D29018D24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l-SI" sz="2800"/>
              <a:t>Največja atomska bomba, ki je bila kadarkoli odvržena, se je imenovala Carska bomba in so jo izdelali Rusi, tehtala je rekordnih 27 ton, dolga je bila 8 metrov in njen premer je bil 2 metra, rušilna moč pa je dosegla 50000 kiloton TNT-ja ali 50 megaton TNT-ja. Odvrgli so jo leta 1961 na otoku Nova Zemlja v Severnem morju. Njen rušilni sunek je v nekaj sekundah trikrat obkrožil svet. Žrtev naj ne bi bilo.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E92F493-FF61-490A-A4E9-471D5917DB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Video</a:t>
            </a:r>
            <a:endParaRPr lang="en-US" altLang="sl-SI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116760B-A24B-43A4-8A09-06BAB0683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http://www.youtube.com/watch?v=PB-atl3YBSQ</a:t>
            </a:r>
            <a:endParaRPr lang="sl-SI" alt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1A65034-F8E0-4336-B60E-D591216DEA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  <a:endParaRPr lang="en-US" altLang="sl-SI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89B53C0-9C5E-4A66-9448-7EF9A4AE5F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l-SI">
                <a:hlinkClick r:id="rId2"/>
              </a:rPr>
              <a:t>http://sl.wikipedia.org/wiki/Jedrsko_oro%C5%BEje</a:t>
            </a:r>
            <a:endParaRPr lang="sl-SI" altLang="sl-SI"/>
          </a:p>
          <a:p>
            <a:r>
              <a:rPr lang="en-US" altLang="sl-SI">
                <a:hlinkClick r:id="rId3"/>
              </a:rPr>
              <a:t>http://sl.wikipedia.org/wiki/Hiro%C5%A1ima</a:t>
            </a:r>
            <a:endParaRPr lang="sl-SI" altLang="sl-SI"/>
          </a:p>
          <a:p>
            <a:r>
              <a:rPr lang="en-US" altLang="sl-SI">
                <a:hlinkClick r:id="rId4"/>
              </a:rPr>
              <a:t>http://sl.wikipedia.org/wiki/Nagasaki</a:t>
            </a:r>
            <a:endParaRPr lang="sl-SI" altLang="sl-SI"/>
          </a:p>
          <a:p>
            <a:r>
              <a:rPr lang="sl-SI" altLang="sl-SI"/>
              <a:t>J. Razpotnik, D. Snoj, Raziskujem preteklost 9, Založba Rokus, 2006/07 </a:t>
            </a:r>
          </a:p>
          <a:p>
            <a:pPr>
              <a:buFontTx/>
              <a:buNone/>
            </a:pPr>
            <a:endParaRPr lang="en-US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89E6D230-A111-40D8-9635-25E7D7307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B6C6BF7-705F-43D5-A225-5D71D425399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Bila je zasnovana v sklopu skrivnega projekta Ameriške države.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Pri njem je sodeloval tudi oče jedrske fizike,znanstvenik ALBERT EINSTEIN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Bila je izdelana z namenom kot orožje,ki naj bi čim hitreje končalo drugo svetovno vojno. (Predaja Japonske)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Vzporedno z ZDA so jo razvijale še druge države na primer Nemčija,ki pa ji na srečo bombe ni uspelo izdelati do konca.</a:t>
            </a:r>
          </a:p>
          <a:p>
            <a:pPr>
              <a:lnSpc>
                <a:spcPct val="90000"/>
              </a:lnSpc>
            </a:pPr>
            <a:endParaRPr lang="en-US" altLang="sl-SI" sz="2800"/>
          </a:p>
        </p:txBody>
      </p:sp>
      <p:pic>
        <p:nvPicPr>
          <p:cNvPr id="3078" name="Picture 4" descr="http://jpetrie.myweb.uga.edu/einstein1.jpg">
            <a:extLst>
              <a:ext uri="{FF2B5EF4-FFF2-40B4-BE49-F238E27FC236}">
                <a16:creationId xmlns:a16="http://schemas.microsoft.com/office/drawing/2014/main" id="{A17D3EB5-7DAE-4B1C-B112-710BE20DC40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1752600"/>
            <a:ext cx="4495800" cy="3814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Text Box 7">
            <a:extLst>
              <a:ext uri="{FF2B5EF4-FFF2-40B4-BE49-F238E27FC236}">
                <a16:creationId xmlns:a16="http://schemas.microsoft.com/office/drawing/2014/main" id="{72D8DDAD-A235-4B5E-B1F0-4F6F9FF36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5" y="5522913"/>
            <a:ext cx="165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/>
              <a:t>Albert Einstein</a:t>
            </a:r>
            <a:endParaRPr lang="en-US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BC3A34B-4A97-41EA-8A5F-5D77A64CB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Zgradba</a:t>
            </a:r>
            <a:endParaRPr lang="en-US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A3BCA6F-477B-4387-AFED-9342FC141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400"/>
              <a:t>Delovanje atomske bombe omogoča lastnost nekaterih radioaktivnih izotopov. Za njegov razpad je dovolj en sam nevtron, ki trešči v jedro, zato razpade na dva nova elementa. Ob tem se sprosti energija in še dva ali trije nevtroni. Ti pa  naprej butajo v nova jedra elementa. Ob tem pa oddajo velikansko količino energije.</a:t>
            </a:r>
          </a:p>
          <a:p>
            <a:endParaRPr lang="en-US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C:\Documents and Settings\gghgg\Desktop\New-3.jpg">
            <a:extLst>
              <a:ext uri="{FF2B5EF4-FFF2-40B4-BE49-F238E27FC236}">
                <a16:creationId xmlns:a16="http://schemas.microsoft.com/office/drawing/2014/main" id="{FA7B286A-C795-4F22-A966-8533A8D42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6892925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BA50D38-461C-44E1-BDAB-C34A383CF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sl-SI" altLang="sl-SI"/>
              <a:t>Uporaba atomske bombe</a:t>
            </a:r>
            <a:endParaRPr lang="en-US" altLang="sl-SI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159ED2C-BC3B-45FE-BB19-9C23A18FF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sl-SI" altLang="sl-SI" sz="2400"/>
              <a:t>Svet je v 2. svetovni vojni občutil moč atomske bombe</a:t>
            </a:r>
          </a:p>
          <a:p>
            <a:r>
              <a:rPr lang="sl-SI" altLang="sl-SI" sz="2400"/>
              <a:t>Prvič je bila vržena 6. avgusta 1945 na Hirošimo</a:t>
            </a:r>
          </a:p>
          <a:p>
            <a:r>
              <a:rPr lang="sl-SI" altLang="sl-SI" sz="2400"/>
              <a:t>Imenovala se je LITLE BOY</a:t>
            </a:r>
          </a:p>
          <a:p>
            <a:r>
              <a:rPr lang="sl-SI" altLang="sl-SI" sz="2400"/>
              <a:t>Drugič pa je bila odvržena 9. avgusta 1945 na Nagasaki</a:t>
            </a:r>
          </a:p>
          <a:p>
            <a:r>
              <a:rPr lang="sl-SI" altLang="sl-SI" sz="2400"/>
              <a:t>Imenovala se je FAT MAN</a:t>
            </a:r>
          </a:p>
          <a:p>
            <a:endParaRPr lang="en-US" altLang="sl-SI"/>
          </a:p>
        </p:txBody>
      </p:sp>
      <p:pic>
        <p:nvPicPr>
          <p:cNvPr id="7172" name="Picture 2" descr="http://www.exploratorium.edu/nagasaki/journey/07.jpg">
            <a:extLst>
              <a:ext uri="{FF2B5EF4-FFF2-40B4-BE49-F238E27FC236}">
                <a16:creationId xmlns:a16="http://schemas.microsoft.com/office/drawing/2014/main" id="{05775B4E-21D7-4901-902A-35779482C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05200"/>
            <a:ext cx="4176713" cy="2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FBD2621-FCB2-4611-ACA9-089D79E23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sl-SI" altLang="sl-SI"/>
              <a:t>Little Boy</a:t>
            </a:r>
            <a:endParaRPr lang="en-US" alt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63598A7-C57F-485C-9B24-76C4676D9D9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altLang="sl-SI" sz="2000"/>
              <a:t>Tehtala je okoli 4t. Pojavila se je zaslepljujoča svetloba, po njej pa je  se je razširila peklenska vročina, to pa so spremljala udarni in rušilni val.</a:t>
            </a:r>
          </a:p>
          <a:p>
            <a:r>
              <a:rPr lang="sl-SI" altLang="sl-SI" sz="2000"/>
              <a:t> V nekaj sekundah je bila Hirošima zravnana z zemljo. V premeru 10 kilometrov od središča eksplozije je bilo opustošenje popolno .  Umrlo je več kot 200.000 ljudi. Od tega 150 japonskih vojakov in stotine močno opečenih.</a:t>
            </a:r>
          </a:p>
          <a:p>
            <a:endParaRPr lang="en-US" altLang="sl-SI" sz="2800"/>
          </a:p>
        </p:txBody>
      </p:sp>
      <p:pic>
        <p:nvPicPr>
          <p:cNvPr id="8197" name="Picture 3" descr="Hirošima">
            <a:extLst>
              <a:ext uri="{FF2B5EF4-FFF2-40B4-BE49-F238E27FC236}">
                <a16:creationId xmlns:a16="http://schemas.microsoft.com/office/drawing/2014/main" id="{42CE37DA-3E4E-47A7-A649-0DEC180FD29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733800"/>
            <a:ext cx="3733800" cy="280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8" name="Picture 2" descr="Hiroshima Peace Memorial before bombing.">
            <a:extLst>
              <a:ext uri="{FF2B5EF4-FFF2-40B4-BE49-F238E27FC236}">
                <a16:creationId xmlns:a16="http://schemas.microsoft.com/office/drawing/2014/main" id="{0DA2ACDA-C525-49E0-ADCD-576BE93BA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3733800" cy="269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>
            <a:extLst>
              <a:ext uri="{FF2B5EF4-FFF2-40B4-BE49-F238E27FC236}">
                <a16:creationId xmlns:a16="http://schemas.microsoft.com/office/drawing/2014/main" id="{B5A843DA-4009-492A-9864-05791E1FD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304800" cy="152400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AF1F4C34-B186-452E-8716-BD95491C3CE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</a:pPr>
            <a:r>
              <a:rPr lang="sl-SI" altLang="sl-SI" sz="2800"/>
              <a:t>Nad mestom pa se je dvignil gobasti oblak 18 km visoko, s katerega je začel padati črni dež. Ljudje takrat še niso vedeli, da prav te kaplje povzročajo močno radioaktivno sevanje. </a:t>
            </a:r>
          </a:p>
          <a:p>
            <a:endParaRPr lang="en-US" altLang="sl-SI" sz="2800"/>
          </a:p>
        </p:txBody>
      </p:sp>
      <p:pic>
        <p:nvPicPr>
          <p:cNvPr id="10248" name="Picture 2" descr="http://image.24ur.com/media/images/600xX/Mar2006/16103669.jpg">
            <a:extLst>
              <a:ext uri="{FF2B5EF4-FFF2-40B4-BE49-F238E27FC236}">
                <a16:creationId xmlns:a16="http://schemas.microsoft.com/office/drawing/2014/main" id="{E2B03306-0F81-492D-9566-BFD3EEED7FC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3581400"/>
            <a:ext cx="4495800" cy="2824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>
            <a:extLst>
              <a:ext uri="{FF2B5EF4-FFF2-40B4-BE49-F238E27FC236}">
                <a16:creationId xmlns:a16="http://schemas.microsoft.com/office/drawing/2014/main" id="{F4E58EA6-2F70-42A4-B2B8-DBEA92161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2294" name="Picture 2" descr="http://www.hiroshima-remembered.com/photos/tinian/images/SB50.jpg">
            <a:extLst>
              <a:ext uri="{FF2B5EF4-FFF2-40B4-BE49-F238E27FC236}">
                <a16:creationId xmlns:a16="http://schemas.microsoft.com/office/drawing/2014/main" id="{8C465886-D5FB-4EA5-9C1D-6B1D6D02453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909763"/>
            <a:ext cx="3429000" cy="3905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7" name="Picture 2" descr="http://upload.wikimedia.org/wikipedia/commons/thumb/7/70/Little-boy-atom-bomb.svg/300px-Little-boy-atom-bomb.svg.png">
            <a:extLst>
              <a:ext uri="{FF2B5EF4-FFF2-40B4-BE49-F238E27FC236}">
                <a16:creationId xmlns:a16="http://schemas.microsoft.com/office/drawing/2014/main" id="{64D9AB6D-DDAE-4D4D-97C7-8A84B2FAB22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35613" y="1600200"/>
            <a:ext cx="2263775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99E5E93-36D4-4DD8-9585-B0BF1C3F1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Fat Man</a:t>
            </a:r>
            <a:endParaRPr lang="en-US" altLang="sl-SI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06B4521-B71A-4CD1-AE41-3F7F749B8B7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Niso jo mogli natančno spustit, ker  jim je to onemogočilo slabo vreme.  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Posledice pa prav tako strahotne. Skupno število mrtvih je preseglo 70  tisoč ljudi. 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V središču eksplozije je takoj naraslo več kot sto milijonov stopinj, zato so se v razdalji 3 – 4 km vnele vse hiše.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Poškodbe in bolezni je imela enako kakor že prej omenjene na Hirošimi</a:t>
            </a:r>
            <a:endParaRPr lang="en-US" altLang="sl-SI" sz="2000"/>
          </a:p>
        </p:txBody>
      </p:sp>
      <p:pic>
        <p:nvPicPr>
          <p:cNvPr id="15365" name="Picture 2" descr="http://t1.gstatic.com/images?q=tbn:ANd9GcSB75Ox6mqvnVm7m6Y0VKMt3W1KcBbuZtFXsz6gbQ7N6kwpW0UCBStrPW0J1Q">
            <a:extLst>
              <a:ext uri="{FF2B5EF4-FFF2-40B4-BE49-F238E27FC236}">
                <a16:creationId xmlns:a16="http://schemas.microsoft.com/office/drawing/2014/main" id="{86B994A9-180C-4C2D-97CA-D76C81C02ED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828800"/>
            <a:ext cx="4343400" cy="3446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On-screen Show (4:3)</PresentationFormat>
  <Paragraphs>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Wingdings 2</vt:lpstr>
      <vt:lpstr>Privzeti načrt</vt:lpstr>
      <vt:lpstr>Atomska bomba</vt:lpstr>
      <vt:lpstr>PowerPoint Presentation</vt:lpstr>
      <vt:lpstr>Zgradba</vt:lpstr>
      <vt:lpstr>PowerPoint Presentation</vt:lpstr>
      <vt:lpstr>Uporaba atomske bombe</vt:lpstr>
      <vt:lpstr>Little Boy</vt:lpstr>
      <vt:lpstr>PowerPoint Presentation</vt:lpstr>
      <vt:lpstr>PowerPoint Presentation</vt:lpstr>
      <vt:lpstr>Fat Man</vt:lpstr>
      <vt:lpstr>Posledice</vt:lpstr>
      <vt:lpstr>Mednarodna agencija za jedrsko energijo</vt:lpstr>
      <vt:lpstr>Rekord</vt:lpstr>
      <vt:lpstr>Video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2019-05-30T09:39:39Z</dcterms:created>
  <dcterms:modified xsi:type="dcterms:W3CDTF">2019-05-30T09:39:39Z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