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7" r:id="rId11"/>
    <p:sldId id="270" r:id="rId12"/>
    <p:sldId id="269" r:id="rId13"/>
    <p:sldId id="281" r:id="rId14"/>
    <p:sldId id="279" r:id="rId15"/>
    <p:sldId id="272" r:id="rId16"/>
    <p:sldId id="273" r:id="rId17"/>
    <p:sldId id="276" r:id="rId18"/>
    <p:sldId id="278" r:id="rId19"/>
    <p:sldId id="271" r:id="rId20"/>
    <p:sldId id="277" r:id="rId21"/>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1B8"/>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84" autoAdjust="0"/>
    <p:restoredTop sz="80995" autoAdjust="0"/>
  </p:normalViewPr>
  <p:slideViewPr>
    <p:cSldViewPr>
      <p:cViewPr varScale="1">
        <p:scale>
          <a:sx n="91" d="100"/>
          <a:sy n="91" d="100"/>
        </p:scale>
        <p:origin x="47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C465D3-C2F9-42E6-9B7E-3DB75CBE46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l-SI"/>
        </a:p>
      </dgm:t>
    </dgm:pt>
    <dgm:pt modelId="{A10B6240-C95B-4EF0-92FE-BC998F6C8F5F}">
      <dgm:prSet/>
      <dgm:spPr>
        <a:solidFill>
          <a:srgbClr val="92D050"/>
        </a:solidFill>
      </dgm:spPr>
      <dgm:t>
        <a:bodyPr/>
        <a:lstStyle/>
        <a:p>
          <a:r>
            <a:rPr lang="sl-SI" dirty="0"/>
            <a:t>Zanimanje za znanost sta mu </a:t>
          </a:r>
          <a:r>
            <a:rPr lang="sl-SI" dirty="0" err="1"/>
            <a:t>vzpodbujala</a:t>
          </a:r>
          <a:r>
            <a:rPr lang="sl-SI" dirty="0"/>
            <a:t> strica, ki sta mu v zgodnji mladosti predlagala znanstvene in matematične knjige</a:t>
          </a:r>
        </a:p>
      </dgm:t>
    </dgm:pt>
    <dgm:pt modelId="{BAB09004-2E61-4EDF-9998-692151B30572}" type="parTrans" cxnId="{3E68B236-0238-4E2D-9FFF-0C5DB7F8AEE9}">
      <dgm:prSet/>
      <dgm:spPr/>
      <dgm:t>
        <a:bodyPr/>
        <a:lstStyle/>
        <a:p>
          <a:endParaRPr lang="sl-SI"/>
        </a:p>
      </dgm:t>
    </dgm:pt>
    <dgm:pt modelId="{3CA4A5E6-5D29-4EE1-A3FB-F8CC53976E8E}" type="sibTrans" cxnId="{3E68B236-0238-4E2D-9FFF-0C5DB7F8AEE9}">
      <dgm:prSet/>
      <dgm:spPr/>
      <dgm:t>
        <a:bodyPr/>
        <a:lstStyle/>
        <a:p>
          <a:endParaRPr lang="sl-SI"/>
        </a:p>
      </dgm:t>
    </dgm:pt>
    <dgm:pt modelId="{A9154E83-A357-4E8B-812E-14E2FCDD5FB3}">
      <dgm:prSet/>
      <dgm:spPr>
        <a:solidFill>
          <a:srgbClr val="660066"/>
        </a:solidFill>
      </dgm:spPr>
      <dgm:t>
        <a:bodyPr/>
        <a:lstStyle/>
        <a:p>
          <a:r>
            <a:rPr lang="sl-SI" dirty="0"/>
            <a:t>Oče mu je pri petih letih pokazal žepni kompas in odkril je, da je nekaj v </a:t>
          </a:r>
          <a:r>
            <a:rPr lang="el-GR" dirty="0"/>
            <a:t>´</a:t>
          </a:r>
          <a:r>
            <a:rPr lang="sl-SI" dirty="0"/>
            <a:t>praznem</a:t>
          </a:r>
          <a:r>
            <a:rPr lang="el-GR" dirty="0"/>
            <a:t>´ </a:t>
          </a:r>
          <a:r>
            <a:rPr lang="sl-SI" dirty="0"/>
            <a:t>prostoru delovalo na iglo</a:t>
          </a:r>
        </a:p>
      </dgm:t>
    </dgm:pt>
    <dgm:pt modelId="{41062EB2-7EF7-46AA-B98A-74BED117BE2F}" type="parTrans" cxnId="{5D8022F4-BA70-48C8-8A33-80662E66288B}">
      <dgm:prSet/>
      <dgm:spPr/>
      <dgm:t>
        <a:bodyPr/>
        <a:lstStyle/>
        <a:p>
          <a:endParaRPr lang="sl-SI"/>
        </a:p>
      </dgm:t>
    </dgm:pt>
    <dgm:pt modelId="{970BF835-C93C-4972-82DB-3E5E87F500F9}" type="sibTrans" cxnId="{5D8022F4-BA70-48C8-8A33-80662E66288B}">
      <dgm:prSet/>
      <dgm:spPr/>
      <dgm:t>
        <a:bodyPr/>
        <a:lstStyle/>
        <a:p>
          <a:endParaRPr lang="sl-SI"/>
        </a:p>
      </dgm:t>
    </dgm:pt>
    <dgm:pt modelId="{52AD6652-0D19-4511-90DF-850670A46438}">
      <dgm:prSet/>
      <dgm:spPr/>
      <dgm:t>
        <a:bodyPr/>
        <a:lstStyle/>
        <a:p>
          <a:r>
            <a:rPr lang="sl-SI" dirty="0"/>
            <a:t>Bil je </a:t>
          </a:r>
          <a:r>
            <a:rPr lang="sl-SI" dirty="0" err="1"/>
            <a:t>dislektik</a:t>
          </a:r>
          <a:endParaRPr lang="sl-SI" dirty="0"/>
        </a:p>
      </dgm:t>
    </dgm:pt>
    <dgm:pt modelId="{F8EC4AB2-D400-4B48-B0AA-ABEC6F82E199}" type="sibTrans" cxnId="{CCDB5567-7C3A-4FFD-B1BF-93B739DA7F1A}">
      <dgm:prSet/>
      <dgm:spPr/>
      <dgm:t>
        <a:bodyPr/>
        <a:lstStyle/>
        <a:p>
          <a:endParaRPr lang="sl-SI"/>
        </a:p>
      </dgm:t>
    </dgm:pt>
    <dgm:pt modelId="{F1B61C54-E771-4E01-9969-B2C696B7F802}" type="parTrans" cxnId="{CCDB5567-7C3A-4FFD-B1BF-93B739DA7F1A}">
      <dgm:prSet/>
      <dgm:spPr/>
      <dgm:t>
        <a:bodyPr/>
        <a:lstStyle/>
        <a:p>
          <a:endParaRPr lang="sl-SI"/>
        </a:p>
      </dgm:t>
    </dgm:pt>
    <dgm:pt modelId="{19AD4CDD-86DE-410A-A919-E73F92F0FEDC}" type="pres">
      <dgm:prSet presAssocID="{2CC465D3-C2F9-42E6-9B7E-3DB75CBE4631}" presName="linear" presStyleCnt="0">
        <dgm:presLayoutVars>
          <dgm:animLvl val="lvl"/>
          <dgm:resizeHandles val="exact"/>
        </dgm:presLayoutVars>
      </dgm:prSet>
      <dgm:spPr/>
    </dgm:pt>
    <dgm:pt modelId="{46C90D96-8D43-49DE-A2BD-6E0D153D817F}" type="pres">
      <dgm:prSet presAssocID="{A10B6240-C95B-4EF0-92FE-BC998F6C8F5F}" presName="parentText" presStyleLbl="node1" presStyleIdx="0" presStyleCnt="3" custLinFactY="-28030" custLinFactNeighborX="866" custLinFactNeighborY="-100000">
        <dgm:presLayoutVars>
          <dgm:chMax val="0"/>
          <dgm:bulletEnabled val="1"/>
        </dgm:presLayoutVars>
      </dgm:prSet>
      <dgm:spPr/>
    </dgm:pt>
    <dgm:pt modelId="{873EF236-5190-4467-8913-0E7C67B805DD}" type="pres">
      <dgm:prSet presAssocID="{3CA4A5E6-5D29-4EE1-A3FB-F8CC53976E8E}" presName="spacer" presStyleCnt="0"/>
      <dgm:spPr/>
    </dgm:pt>
    <dgm:pt modelId="{07CBE67C-0C51-4233-9584-D9595C207A57}" type="pres">
      <dgm:prSet presAssocID="{A9154E83-A357-4E8B-812E-14E2FCDD5FB3}" presName="parentText" presStyleLbl="node1" presStyleIdx="1" presStyleCnt="3" custLinFactNeighborX="875" custLinFactNeighborY="48164">
        <dgm:presLayoutVars>
          <dgm:chMax val="0"/>
          <dgm:bulletEnabled val="1"/>
        </dgm:presLayoutVars>
      </dgm:prSet>
      <dgm:spPr/>
    </dgm:pt>
    <dgm:pt modelId="{FF675985-BE39-443F-823A-86FF0B65C94F}" type="pres">
      <dgm:prSet presAssocID="{970BF835-C93C-4972-82DB-3E5E87F500F9}" presName="spacer" presStyleCnt="0"/>
      <dgm:spPr/>
    </dgm:pt>
    <dgm:pt modelId="{E5B61F0C-79AF-4FB8-B5BD-CF8D63AB671D}" type="pres">
      <dgm:prSet presAssocID="{52AD6652-0D19-4511-90DF-850670A46438}" presName="parentText" presStyleLbl="node1" presStyleIdx="2" presStyleCnt="3" custFlipHor="1" custScaleX="47500" custLinFactNeighborX="-26250" custLinFactNeighborY="58243">
        <dgm:presLayoutVars>
          <dgm:chMax val="0"/>
          <dgm:bulletEnabled val="1"/>
        </dgm:presLayoutVars>
      </dgm:prSet>
      <dgm:spPr/>
    </dgm:pt>
  </dgm:ptLst>
  <dgm:cxnLst>
    <dgm:cxn modelId="{3E68B236-0238-4E2D-9FFF-0C5DB7F8AEE9}" srcId="{2CC465D3-C2F9-42E6-9B7E-3DB75CBE4631}" destId="{A10B6240-C95B-4EF0-92FE-BC998F6C8F5F}" srcOrd="0" destOrd="0" parTransId="{BAB09004-2E61-4EDF-9998-692151B30572}" sibTransId="{3CA4A5E6-5D29-4EE1-A3FB-F8CC53976E8E}"/>
    <dgm:cxn modelId="{CCDB5567-7C3A-4FFD-B1BF-93B739DA7F1A}" srcId="{2CC465D3-C2F9-42E6-9B7E-3DB75CBE4631}" destId="{52AD6652-0D19-4511-90DF-850670A46438}" srcOrd="2" destOrd="0" parTransId="{F1B61C54-E771-4E01-9969-B2C696B7F802}" sibTransId="{F8EC4AB2-D400-4B48-B0AA-ABEC6F82E199}"/>
    <dgm:cxn modelId="{07232E55-7705-4EDE-B051-44553E392B1A}" type="presOf" srcId="{A10B6240-C95B-4EF0-92FE-BC998F6C8F5F}" destId="{46C90D96-8D43-49DE-A2BD-6E0D153D817F}" srcOrd="0" destOrd="0" presId="urn:microsoft.com/office/officeart/2005/8/layout/vList2"/>
    <dgm:cxn modelId="{9F18DA7D-9B00-4B92-AD7B-1F9361123371}" type="presOf" srcId="{A9154E83-A357-4E8B-812E-14E2FCDD5FB3}" destId="{07CBE67C-0C51-4233-9584-D9595C207A57}" srcOrd="0" destOrd="0" presId="urn:microsoft.com/office/officeart/2005/8/layout/vList2"/>
    <dgm:cxn modelId="{444D6E85-55A3-40C2-92FB-EA6758970016}" type="presOf" srcId="{52AD6652-0D19-4511-90DF-850670A46438}" destId="{E5B61F0C-79AF-4FB8-B5BD-CF8D63AB671D}" srcOrd="0" destOrd="0" presId="urn:microsoft.com/office/officeart/2005/8/layout/vList2"/>
    <dgm:cxn modelId="{B91B70C9-1DC9-4CA2-BD58-AF491DD1D827}" type="presOf" srcId="{2CC465D3-C2F9-42E6-9B7E-3DB75CBE4631}" destId="{19AD4CDD-86DE-410A-A919-E73F92F0FEDC}" srcOrd="0" destOrd="0" presId="urn:microsoft.com/office/officeart/2005/8/layout/vList2"/>
    <dgm:cxn modelId="{5D8022F4-BA70-48C8-8A33-80662E66288B}" srcId="{2CC465D3-C2F9-42E6-9B7E-3DB75CBE4631}" destId="{A9154E83-A357-4E8B-812E-14E2FCDD5FB3}" srcOrd="1" destOrd="0" parTransId="{41062EB2-7EF7-46AA-B98A-74BED117BE2F}" sibTransId="{970BF835-C93C-4972-82DB-3E5E87F500F9}"/>
    <dgm:cxn modelId="{69BAC3B5-B7DC-4428-86ED-93295ADCB160}" type="presParOf" srcId="{19AD4CDD-86DE-410A-A919-E73F92F0FEDC}" destId="{46C90D96-8D43-49DE-A2BD-6E0D153D817F}" srcOrd="0" destOrd="0" presId="urn:microsoft.com/office/officeart/2005/8/layout/vList2"/>
    <dgm:cxn modelId="{B19AD1BB-0468-4262-B6FB-F90013DD5CB2}" type="presParOf" srcId="{19AD4CDD-86DE-410A-A919-E73F92F0FEDC}" destId="{873EF236-5190-4467-8913-0E7C67B805DD}" srcOrd="1" destOrd="0" presId="urn:microsoft.com/office/officeart/2005/8/layout/vList2"/>
    <dgm:cxn modelId="{F49668F9-1CF7-4D97-9A8F-A01775523642}" type="presParOf" srcId="{19AD4CDD-86DE-410A-A919-E73F92F0FEDC}" destId="{07CBE67C-0C51-4233-9584-D9595C207A57}" srcOrd="2" destOrd="0" presId="urn:microsoft.com/office/officeart/2005/8/layout/vList2"/>
    <dgm:cxn modelId="{15B2C1A5-CA71-4035-8A76-CD04F2824235}" type="presParOf" srcId="{19AD4CDD-86DE-410A-A919-E73F92F0FEDC}" destId="{FF675985-BE39-443F-823A-86FF0B65C94F}" srcOrd="3" destOrd="0" presId="urn:microsoft.com/office/officeart/2005/8/layout/vList2"/>
    <dgm:cxn modelId="{FB278CAB-31D1-4FDD-A1F0-FA7EBA18C8D6}" type="presParOf" srcId="{19AD4CDD-86DE-410A-A919-E73F92F0FEDC}" destId="{E5B61F0C-79AF-4FB8-B5BD-CF8D63AB671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FA5A3-CE99-41AC-A480-47F2FA585E78}"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sl-SI"/>
        </a:p>
      </dgm:t>
    </dgm:pt>
    <dgm:pt modelId="{327F1201-1534-43E1-ACB9-51093CB88EE8}">
      <dgm:prSet/>
      <dgm:spPr/>
      <dgm:t>
        <a:bodyPr/>
        <a:lstStyle/>
        <a:p>
          <a:r>
            <a:rPr lang="sl-SI" dirty="0"/>
            <a:t>Kljub temu je opravil maturo in leta 1896 začel študij.</a:t>
          </a:r>
        </a:p>
      </dgm:t>
    </dgm:pt>
    <dgm:pt modelId="{98692D84-D008-490D-B187-F311E236C2AE}" type="parTrans" cxnId="{F9ED7C5C-C514-4DB2-8552-B34071C5DD6C}">
      <dgm:prSet/>
      <dgm:spPr/>
      <dgm:t>
        <a:bodyPr/>
        <a:lstStyle/>
        <a:p>
          <a:endParaRPr lang="sl-SI"/>
        </a:p>
      </dgm:t>
    </dgm:pt>
    <dgm:pt modelId="{0C41DF7F-FADB-41F0-9559-BC05AF186549}" type="sibTrans" cxnId="{F9ED7C5C-C514-4DB2-8552-B34071C5DD6C}">
      <dgm:prSet/>
      <dgm:spPr/>
      <dgm:t>
        <a:bodyPr/>
        <a:lstStyle/>
        <a:p>
          <a:endParaRPr lang="sl-SI"/>
        </a:p>
      </dgm:t>
    </dgm:pt>
    <dgm:pt modelId="{23CED1FE-F583-48BC-8469-7B5563D38432}">
      <dgm:prSet/>
      <dgm:spPr/>
      <dgm:t>
        <a:bodyPr/>
        <a:lstStyle/>
        <a:p>
          <a:r>
            <a:rPr lang="sl-SI"/>
            <a:t>Najbolj so ga zanimale novejše fizikalne teorije, česar mu študij ni nudil, zato je raje kot obiskoval predavanja, sam študiral ob knjigah.</a:t>
          </a:r>
        </a:p>
      </dgm:t>
    </dgm:pt>
    <dgm:pt modelId="{9E4AD644-4B13-4678-8E5B-41AF1644B7E1}" type="parTrans" cxnId="{605A7D91-89A0-4730-839D-B193E60DC3A6}">
      <dgm:prSet/>
      <dgm:spPr/>
      <dgm:t>
        <a:bodyPr/>
        <a:lstStyle/>
        <a:p>
          <a:endParaRPr lang="sl-SI"/>
        </a:p>
      </dgm:t>
    </dgm:pt>
    <dgm:pt modelId="{21CDA341-F71C-473F-919A-BB9D06551E37}" type="sibTrans" cxnId="{605A7D91-89A0-4730-839D-B193E60DC3A6}">
      <dgm:prSet/>
      <dgm:spPr/>
      <dgm:t>
        <a:bodyPr/>
        <a:lstStyle/>
        <a:p>
          <a:endParaRPr lang="sl-SI"/>
        </a:p>
      </dgm:t>
    </dgm:pt>
    <dgm:pt modelId="{0B0879AE-0A95-48DB-8917-AE0F06422FBD}">
      <dgm:prSet/>
      <dgm:spPr/>
      <dgm:t>
        <a:bodyPr/>
        <a:lstStyle/>
        <a:p>
          <a:r>
            <a:rPr lang="sl-SI"/>
            <a:t>Zaradi tega so ga učitelji imela za lenega.</a:t>
          </a:r>
        </a:p>
      </dgm:t>
    </dgm:pt>
    <dgm:pt modelId="{0F34A8F5-882A-4A31-B141-FCBB3A76BAFB}" type="parTrans" cxnId="{F0AE3ECD-325B-426E-8A56-15A4ACFA6419}">
      <dgm:prSet/>
      <dgm:spPr/>
      <dgm:t>
        <a:bodyPr/>
        <a:lstStyle/>
        <a:p>
          <a:endParaRPr lang="sl-SI"/>
        </a:p>
      </dgm:t>
    </dgm:pt>
    <dgm:pt modelId="{B21BED23-3E64-48A5-A7B4-1B7AC1E17D94}" type="sibTrans" cxnId="{F0AE3ECD-325B-426E-8A56-15A4ACFA6419}">
      <dgm:prSet/>
      <dgm:spPr/>
      <dgm:t>
        <a:bodyPr/>
        <a:lstStyle/>
        <a:p>
          <a:endParaRPr lang="sl-SI"/>
        </a:p>
      </dgm:t>
    </dgm:pt>
    <dgm:pt modelId="{FCC416BC-B63D-4EB6-B184-FB9DC8BD72DA}">
      <dgm:prSet/>
      <dgm:spPr/>
      <dgm:t>
        <a:bodyPr/>
        <a:lstStyle/>
        <a:p>
          <a:r>
            <a:rPr lang="sl-SI" dirty="0"/>
            <a:t>pri šestnajstih se je želel vpisati na študij fizike in matematike na univerzi v Zürichu, vendar so ga zavrnili</a:t>
          </a:r>
        </a:p>
      </dgm:t>
    </dgm:pt>
    <dgm:pt modelId="{4D487AB6-EA40-4E4B-AC69-A4E4458EC619}" type="sibTrans" cxnId="{16048428-8248-4F2A-AF6A-4EC5EC782A5D}">
      <dgm:prSet/>
      <dgm:spPr/>
      <dgm:t>
        <a:bodyPr/>
        <a:lstStyle/>
        <a:p>
          <a:endParaRPr lang="sl-SI"/>
        </a:p>
      </dgm:t>
    </dgm:pt>
    <dgm:pt modelId="{D2FC84FA-7105-4E21-AA97-B6CCF535BDF2}" type="parTrans" cxnId="{16048428-8248-4F2A-AF6A-4EC5EC782A5D}">
      <dgm:prSet/>
      <dgm:spPr/>
      <dgm:t>
        <a:bodyPr/>
        <a:lstStyle/>
        <a:p>
          <a:endParaRPr lang="sl-SI"/>
        </a:p>
      </dgm:t>
    </dgm:pt>
    <dgm:pt modelId="{B5E1AC1F-A33A-49A9-BA72-1E615F10454F}" type="pres">
      <dgm:prSet presAssocID="{C47FA5A3-CE99-41AC-A480-47F2FA585E78}" presName="Name0" presStyleCnt="0">
        <dgm:presLayoutVars>
          <dgm:chMax val="7"/>
          <dgm:chPref val="7"/>
          <dgm:dir/>
        </dgm:presLayoutVars>
      </dgm:prSet>
      <dgm:spPr/>
    </dgm:pt>
    <dgm:pt modelId="{3AD8516D-B90F-410C-985A-3FCE849A1E8A}" type="pres">
      <dgm:prSet presAssocID="{C47FA5A3-CE99-41AC-A480-47F2FA585E78}" presName="Name1" presStyleCnt="0"/>
      <dgm:spPr/>
    </dgm:pt>
    <dgm:pt modelId="{6954188C-25ED-422A-BAF0-D276D3C92A6F}" type="pres">
      <dgm:prSet presAssocID="{C47FA5A3-CE99-41AC-A480-47F2FA585E78}" presName="cycle" presStyleCnt="0"/>
      <dgm:spPr/>
    </dgm:pt>
    <dgm:pt modelId="{BDCF5F5E-7B56-4243-8B5E-D7716B9FF251}" type="pres">
      <dgm:prSet presAssocID="{C47FA5A3-CE99-41AC-A480-47F2FA585E78}" presName="srcNode" presStyleLbl="node1" presStyleIdx="0" presStyleCnt="4"/>
      <dgm:spPr/>
    </dgm:pt>
    <dgm:pt modelId="{F3085C85-481A-423F-A629-140BDCF95DBD}" type="pres">
      <dgm:prSet presAssocID="{C47FA5A3-CE99-41AC-A480-47F2FA585E78}" presName="conn" presStyleLbl="parChTrans1D2" presStyleIdx="0" presStyleCnt="1"/>
      <dgm:spPr/>
    </dgm:pt>
    <dgm:pt modelId="{8262D2F7-C0D3-4A7A-9144-9F76BDE225AB}" type="pres">
      <dgm:prSet presAssocID="{C47FA5A3-CE99-41AC-A480-47F2FA585E78}" presName="extraNode" presStyleLbl="node1" presStyleIdx="0" presStyleCnt="4"/>
      <dgm:spPr/>
    </dgm:pt>
    <dgm:pt modelId="{982831E7-8AE0-49C4-87E1-58C3A27C5B4E}" type="pres">
      <dgm:prSet presAssocID="{C47FA5A3-CE99-41AC-A480-47F2FA585E78}" presName="dstNode" presStyleLbl="node1" presStyleIdx="0" presStyleCnt="4"/>
      <dgm:spPr/>
    </dgm:pt>
    <dgm:pt modelId="{527F3BDD-E7DD-4EF0-9A6C-335C2237F62A}" type="pres">
      <dgm:prSet presAssocID="{FCC416BC-B63D-4EB6-B184-FB9DC8BD72DA}" presName="text_1" presStyleLbl="node1" presStyleIdx="0" presStyleCnt="4">
        <dgm:presLayoutVars>
          <dgm:bulletEnabled val="1"/>
        </dgm:presLayoutVars>
      </dgm:prSet>
      <dgm:spPr/>
    </dgm:pt>
    <dgm:pt modelId="{1979CD32-B450-4D36-AD76-33A4E3263244}" type="pres">
      <dgm:prSet presAssocID="{FCC416BC-B63D-4EB6-B184-FB9DC8BD72DA}" presName="accent_1" presStyleCnt="0"/>
      <dgm:spPr/>
    </dgm:pt>
    <dgm:pt modelId="{7133AC75-8505-4869-9C39-A7618495D285}" type="pres">
      <dgm:prSet presAssocID="{FCC416BC-B63D-4EB6-B184-FB9DC8BD72DA}" presName="accentRepeatNode" presStyleLbl="solidFgAcc1" presStyleIdx="0" presStyleCnt="4"/>
      <dgm:spPr/>
    </dgm:pt>
    <dgm:pt modelId="{4830212B-3F3D-4E58-84F0-C9D1561C6603}" type="pres">
      <dgm:prSet presAssocID="{327F1201-1534-43E1-ACB9-51093CB88EE8}" presName="text_2" presStyleLbl="node1" presStyleIdx="1" presStyleCnt="4">
        <dgm:presLayoutVars>
          <dgm:bulletEnabled val="1"/>
        </dgm:presLayoutVars>
      </dgm:prSet>
      <dgm:spPr/>
    </dgm:pt>
    <dgm:pt modelId="{A27524E5-5CE8-4FC1-AA46-A251C5EE9785}" type="pres">
      <dgm:prSet presAssocID="{327F1201-1534-43E1-ACB9-51093CB88EE8}" presName="accent_2" presStyleCnt="0"/>
      <dgm:spPr/>
    </dgm:pt>
    <dgm:pt modelId="{92264707-5440-4FA9-A3B8-E4469F68EFE3}" type="pres">
      <dgm:prSet presAssocID="{327F1201-1534-43E1-ACB9-51093CB88EE8}" presName="accentRepeatNode" presStyleLbl="solidFgAcc1" presStyleIdx="1" presStyleCnt="4"/>
      <dgm:spPr/>
    </dgm:pt>
    <dgm:pt modelId="{44CF5DE1-1C00-41D6-9554-89B757D43696}" type="pres">
      <dgm:prSet presAssocID="{23CED1FE-F583-48BC-8469-7B5563D38432}" presName="text_3" presStyleLbl="node1" presStyleIdx="2" presStyleCnt="4">
        <dgm:presLayoutVars>
          <dgm:bulletEnabled val="1"/>
        </dgm:presLayoutVars>
      </dgm:prSet>
      <dgm:spPr/>
    </dgm:pt>
    <dgm:pt modelId="{44508A63-69BE-4770-A1AF-C1FE2DF0AAFC}" type="pres">
      <dgm:prSet presAssocID="{23CED1FE-F583-48BC-8469-7B5563D38432}" presName="accent_3" presStyleCnt="0"/>
      <dgm:spPr/>
    </dgm:pt>
    <dgm:pt modelId="{1829F4AE-9F8E-4878-84AA-90B2A2BA4AEE}" type="pres">
      <dgm:prSet presAssocID="{23CED1FE-F583-48BC-8469-7B5563D38432}" presName="accentRepeatNode" presStyleLbl="solidFgAcc1" presStyleIdx="2" presStyleCnt="4"/>
      <dgm:spPr/>
    </dgm:pt>
    <dgm:pt modelId="{9D0BC433-C3E0-4D80-98CF-73D53C714C4A}" type="pres">
      <dgm:prSet presAssocID="{0B0879AE-0A95-48DB-8917-AE0F06422FBD}" presName="text_4" presStyleLbl="node1" presStyleIdx="3" presStyleCnt="4">
        <dgm:presLayoutVars>
          <dgm:bulletEnabled val="1"/>
        </dgm:presLayoutVars>
      </dgm:prSet>
      <dgm:spPr/>
    </dgm:pt>
    <dgm:pt modelId="{DCD9ED52-DAC9-4CF4-9DB8-5337AFD090B7}" type="pres">
      <dgm:prSet presAssocID="{0B0879AE-0A95-48DB-8917-AE0F06422FBD}" presName="accent_4" presStyleCnt="0"/>
      <dgm:spPr/>
    </dgm:pt>
    <dgm:pt modelId="{B5883656-1F28-48F8-8D86-987E7D6CD49C}" type="pres">
      <dgm:prSet presAssocID="{0B0879AE-0A95-48DB-8917-AE0F06422FBD}" presName="accentRepeatNode" presStyleLbl="solidFgAcc1" presStyleIdx="3" presStyleCnt="4"/>
      <dgm:spPr/>
    </dgm:pt>
  </dgm:ptLst>
  <dgm:cxnLst>
    <dgm:cxn modelId="{16048428-8248-4F2A-AF6A-4EC5EC782A5D}" srcId="{C47FA5A3-CE99-41AC-A480-47F2FA585E78}" destId="{FCC416BC-B63D-4EB6-B184-FB9DC8BD72DA}" srcOrd="0" destOrd="0" parTransId="{D2FC84FA-7105-4E21-AA97-B6CCF535BDF2}" sibTransId="{4D487AB6-EA40-4E4B-AC69-A4E4458EC619}"/>
    <dgm:cxn modelId="{6086CD36-0BBA-4A1B-B217-688F308139E6}" type="presOf" srcId="{327F1201-1534-43E1-ACB9-51093CB88EE8}" destId="{4830212B-3F3D-4E58-84F0-C9D1561C6603}" srcOrd="0" destOrd="0" presId="urn:microsoft.com/office/officeart/2008/layout/VerticalCurvedList"/>
    <dgm:cxn modelId="{F9ED7C5C-C514-4DB2-8552-B34071C5DD6C}" srcId="{C47FA5A3-CE99-41AC-A480-47F2FA585E78}" destId="{327F1201-1534-43E1-ACB9-51093CB88EE8}" srcOrd="1" destOrd="0" parTransId="{98692D84-D008-490D-B187-F311E236C2AE}" sibTransId="{0C41DF7F-FADB-41F0-9559-BC05AF186549}"/>
    <dgm:cxn modelId="{8C3C4654-66D0-4678-B024-8B9949A8FDC9}" type="presOf" srcId="{FCC416BC-B63D-4EB6-B184-FB9DC8BD72DA}" destId="{527F3BDD-E7DD-4EF0-9A6C-335C2237F62A}" srcOrd="0" destOrd="0" presId="urn:microsoft.com/office/officeart/2008/layout/VerticalCurvedList"/>
    <dgm:cxn modelId="{071C258B-C83D-4582-8FA3-8207CFF2F2ED}" type="presOf" srcId="{0B0879AE-0A95-48DB-8917-AE0F06422FBD}" destId="{9D0BC433-C3E0-4D80-98CF-73D53C714C4A}" srcOrd="0" destOrd="0" presId="urn:microsoft.com/office/officeart/2008/layout/VerticalCurvedList"/>
    <dgm:cxn modelId="{605A7D91-89A0-4730-839D-B193E60DC3A6}" srcId="{C47FA5A3-CE99-41AC-A480-47F2FA585E78}" destId="{23CED1FE-F583-48BC-8469-7B5563D38432}" srcOrd="2" destOrd="0" parTransId="{9E4AD644-4B13-4678-8E5B-41AF1644B7E1}" sibTransId="{21CDA341-F71C-473F-919A-BB9D06551E37}"/>
    <dgm:cxn modelId="{7ED80FAF-3BCD-4662-A5F0-F9302DBB7E6F}" type="presOf" srcId="{4D487AB6-EA40-4E4B-AC69-A4E4458EC619}" destId="{F3085C85-481A-423F-A629-140BDCF95DBD}" srcOrd="0" destOrd="0" presId="urn:microsoft.com/office/officeart/2008/layout/VerticalCurvedList"/>
    <dgm:cxn modelId="{64C501CB-F1DA-4515-AF47-50B7E4EF81C5}" type="presOf" srcId="{23CED1FE-F583-48BC-8469-7B5563D38432}" destId="{44CF5DE1-1C00-41D6-9554-89B757D43696}" srcOrd="0" destOrd="0" presId="urn:microsoft.com/office/officeart/2008/layout/VerticalCurvedList"/>
    <dgm:cxn modelId="{F0AE3ECD-325B-426E-8A56-15A4ACFA6419}" srcId="{C47FA5A3-CE99-41AC-A480-47F2FA585E78}" destId="{0B0879AE-0A95-48DB-8917-AE0F06422FBD}" srcOrd="3" destOrd="0" parTransId="{0F34A8F5-882A-4A31-B141-FCBB3A76BAFB}" sibTransId="{B21BED23-3E64-48A5-A7B4-1B7AC1E17D94}"/>
    <dgm:cxn modelId="{FFD2BAF3-F505-48D9-A977-AA98619E9A4E}" type="presOf" srcId="{C47FA5A3-CE99-41AC-A480-47F2FA585E78}" destId="{B5E1AC1F-A33A-49A9-BA72-1E615F10454F}" srcOrd="0" destOrd="0" presId="urn:microsoft.com/office/officeart/2008/layout/VerticalCurvedList"/>
    <dgm:cxn modelId="{4722B8A1-0839-4A79-B232-C3F5E7A3FEEF}" type="presParOf" srcId="{B5E1AC1F-A33A-49A9-BA72-1E615F10454F}" destId="{3AD8516D-B90F-410C-985A-3FCE849A1E8A}" srcOrd="0" destOrd="0" presId="urn:microsoft.com/office/officeart/2008/layout/VerticalCurvedList"/>
    <dgm:cxn modelId="{ECBC23DC-41F2-4A93-BAC9-0742597233CC}" type="presParOf" srcId="{3AD8516D-B90F-410C-985A-3FCE849A1E8A}" destId="{6954188C-25ED-422A-BAF0-D276D3C92A6F}" srcOrd="0" destOrd="0" presId="urn:microsoft.com/office/officeart/2008/layout/VerticalCurvedList"/>
    <dgm:cxn modelId="{EF162EE8-7CD7-4AFF-A5D4-E3C65E83FF89}" type="presParOf" srcId="{6954188C-25ED-422A-BAF0-D276D3C92A6F}" destId="{BDCF5F5E-7B56-4243-8B5E-D7716B9FF251}" srcOrd="0" destOrd="0" presId="urn:microsoft.com/office/officeart/2008/layout/VerticalCurvedList"/>
    <dgm:cxn modelId="{083BD111-0A6E-459A-9D69-52BEB43B94B1}" type="presParOf" srcId="{6954188C-25ED-422A-BAF0-D276D3C92A6F}" destId="{F3085C85-481A-423F-A629-140BDCF95DBD}" srcOrd="1" destOrd="0" presId="urn:microsoft.com/office/officeart/2008/layout/VerticalCurvedList"/>
    <dgm:cxn modelId="{E0042BA7-037B-4079-A254-B7376B6D2068}" type="presParOf" srcId="{6954188C-25ED-422A-BAF0-D276D3C92A6F}" destId="{8262D2F7-C0D3-4A7A-9144-9F76BDE225AB}" srcOrd="2" destOrd="0" presId="urn:microsoft.com/office/officeart/2008/layout/VerticalCurvedList"/>
    <dgm:cxn modelId="{6EC34D76-5A4D-4A60-8649-45EB36273E66}" type="presParOf" srcId="{6954188C-25ED-422A-BAF0-D276D3C92A6F}" destId="{982831E7-8AE0-49C4-87E1-58C3A27C5B4E}" srcOrd="3" destOrd="0" presId="urn:microsoft.com/office/officeart/2008/layout/VerticalCurvedList"/>
    <dgm:cxn modelId="{301C9741-A6A9-4AC8-8340-B3354FCB52D5}" type="presParOf" srcId="{3AD8516D-B90F-410C-985A-3FCE849A1E8A}" destId="{527F3BDD-E7DD-4EF0-9A6C-335C2237F62A}" srcOrd="1" destOrd="0" presId="urn:microsoft.com/office/officeart/2008/layout/VerticalCurvedList"/>
    <dgm:cxn modelId="{621D2A93-5CE1-409B-BEEA-038B09C084F4}" type="presParOf" srcId="{3AD8516D-B90F-410C-985A-3FCE849A1E8A}" destId="{1979CD32-B450-4D36-AD76-33A4E3263244}" srcOrd="2" destOrd="0" presId="urn:microsoft.com/office/officeart/2008/layout/VerticalCurvedList"/>
    <dgm:cxn modelId="{4BDC9A4C-10D7-4E01-AF40-6F369F75CB3B}" type="presParOf" srcId="{1979CD32-B450-4D36-AD76-33A4E3263244}" destId="{7133AC75-8505-4869-9C39-A7618495D285}" srcOrd="0" destOrd="0" presId="urn:microsoft.com/office/officeart/2008/layout/VerticalCurvedList"/>
    <dgm:cxn modelId="{51AF5219-7486-4576-9D39-C5CF03EDDC92}" type="presParOf" srcId="{3AD8516D-B90F-410C-985A-3FCE849A1E8A}" destId="{4830212B-3F3D-4E58-84F0-C9D1561C6603}" srcOrd="3" destOrd="0" presId="urn:microsoft.com/office/officeart/2008/layout/VerticalCurvedList"/>
    <dgm:cxn modelId="{56CAF5E0-2ED9-4C01-8DA5-8D867C5AF081}" type="presParOf" srcId="{3AD8516D-B90F-410C-985A-3FCE849A1E8A}" destId="{A27524E5-5CE8-4FC1-AA46-A251C5EE9785}" srcOrd="4" destOrd="0" presId="urn:microsoft.com/office/officeart/2008/layout/VerticalCurvedList"/>
    <dgm:cxn modelId="{502F7100-2792-42D1-B768-7D520D53C3E3}" type="presParOf" srcId="{A27524E5-5CE8-4FC1-AA46-A251C5EE9785}" destId="{92264707-5440-4FA9-A3B8-E4469F68EFE3}" srcOrd="0" destOrd="0" presId="urn:microsoft.com/office/officeart/2008/layout/VerticalCurvedList"/>
    <dgm:cxn modelId="{A2BDAC12-0702-4908-B64D-A4AC9E498A12}" type="presParOf" srcId="{3AD8516D-B90F-410C-985A-3FCE849A1E8A}" destId="{44CF5DE1-1C00-41D6-9554-89B757D43696}" srcOrd="5" destOrd="0" presId="urn:microsoft.com/office/officeart/2008/layout/VerticalCurvedList"/>
    <dgm:cxn modelId="{747DB553-6999-4A96-ACA7-BB4D5EBD69AD}" type="presParOf" srcId="{3AD8516D-B90F-410C-985A-3FCE849A1E8A}" destId="{44508A63-69BE-4770-A1AF-C1FE2DF0AAFC}" srcOrd="6" destOrd="0" presId="urn:microsoft.com/office/officeart/2008/layout/VerticalCurvedList"/>
    <dgm:cxn modelId="{0B07C7FA-9661-471C-B45C-77C699422D06}" type="presParOf" srcId="{44508A63-69BE-4770-A1AF-C1FE2DF0AAFC}" destId="{1829F4AE-9F8E-4878-84AA-90B2A2BA4AEE}" srcOrd="0" destOrd="0" presId="urn:microsoft.com/office/officeart/2008/layout/VerticalCurvedList"/>
    <dgm:cxn modelId="{9CBC3B30-CD67-4ED5-A4D5-667C0008118F}" type="presParOf" srcId="{3AD8516D-B90F-410C-985A-3FCE849A1E8A}" destId="{9D0BC433-C3E0-4D80-98CF-73D53C714C4A}" srcOrd="7" destOrd="0" presId="urn:microsoft.com/office/officeart/2008/layout/VerticalCurvedList"/>
    <dgm:cxn modelId="{4897F378-224C-40C4-9B83-5E367C8672E4}" type="presParOf" srcId="{3AD8516D-B90F-410C-985A-3FCE849A1E8A}" destId="{DCD9ED52-DAC9-4CF4-9DB8-5337AFD090B7}" srcOrd="8" destOrd="0" presId="urn:microsoft.com/office/officeart/2008/layout/VerticalCurvedList"/>
    <dgm:cxn modelId="{C359FE6A-D023-413A-AEAE-50F55D7A7147}" type="presParOf" srcId="{DCD9ED52-DAC9-4CF4-9DB8-5337AFD090B7}" destId="{B5883656-1F28-48F8-8D86-987E7D6CD49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737531-993D-4010-BAE0-052467FE5DFD}" type="doc">
      <dgm:prSet loTypeId="urn:microsoft.com/office/officeart/2005/8/layout/process4" loCatId="process" qsTypeId="urn:microsoft.com/office/officeart/2005/8/quickstyle/simple1" qsCatId="simple" csTypeId="urn:microsoft.com/office/officeart/2005/8/colors/accent3_3" csCatId="accent3"/>
      <dgm:spPr/>
      <dgm:t>
        <a:bodyPr/>
        <a:lstStyle/>
        <a:p>
          <a:endParaRPr lang="sl-SI"/>
        </a:p>
      </dgm:t>
    </dgm:pt>
    <dgm:pt modelId="{50F1EA9E-99B0-4429-95F3-436F33902B8A}">
      <dgm:prSet/>
      <dgm:spPr/>
      <dgm:t>
        <a:bodyPr/>
        <a:lstStyle/>
        <a:p>
          <a:pPr rtl="0"/>
          <a:r>
            <a:rPr lang="sl-SI" dirty="0"/>
            <a:t>Sprva se je po diplomi leta 1900 zaradi akademskega bojkota preživljal kot inštruktor</a:t>
          </a:r>
        </a:p>
      </dgm:t>
    </dgm:pt>
    <dgm:pt modelId="{0130EF2F-E0B0-46DD-B4D6-BAE8BC34FB4D}" type="parTrans" cxnId="{63AB39E4-9675-45EE-99BA-8CC06A2A99AC}">
      <dgm:prSet/>
      <dgm:spPr/>
      <dgm:t>
        <a:bodyPr/>
        <a:lstStyle/>
        <a:p>
          <a:endParaRPr lang="sl-SI"/>
        </a:p>
      </dgm:t>
    </dgm:pt>
    <dgm:pt modelId="{2BEBF53A-3598-450B-BA9E-394CEBCCEA1D}" type="sibTrans" cxnId="{63AB39E4-9675-45EE-99BA-8CC06A2A99AC}">
      <dgm:prSet/>
      <dgm:spPr/>
      <dgm:t>
        <a:bodyPr/>
        <a:lstStyle/>
        <a:p>
          <a:endParaRPr lang="sl-SI"/>
        </a:p>
      </dgm:t>
    </dgm:pt>
    <dgm:pt modelId="{0171DA71-3C5B-43C9-AD1A-551C646F2DC4}">
      <dgm:prSet/>
      <dgm:spPr/>
      <dgm:t>
        <a:bodyPr/>
        <a:lstStyle/>
        <a:p>
          <a:pPr rtl="0"/>
          <a:r>
            <a:rPr lang="sl-SI"/>
            <a:t>1901 je dobil službo na patentnem uradu v Bernu</a:t>
          </a:r>
        </a:p>
      </dgm:t>
    </dgm:pt>
    <dgm:pt modelId="{6BCD2721-30A7-414D-AD14-F5169E3B5E15}" type="parTrans" cxnId="{E802604C-E254-41C9-A471-C0E04DACFB7F}">
      <dgm:prSet/>
      <dgm:spPr/>
      <dgm:t>
        <a:bodyPr/>
        <a:lstStyle/>
        <a:p>
          <a:endParaRPr lang="sl-SI"/>
        </a:p>
      </dgm:t>
    </dgm:pt>
    <dgm:pt modelId="{1268C340-24BE-400B-909F-97F29E985E3D}" type="sibTrans" cxnId="{E802604C-E254-41C9-A471-C0E04DACFB7F}">
      <dgm:prSet/>
      <dgm:spPr/>
      <dgm:t>
        <a:bodyPr/>
        <a:lstStyle/>
        <a:p>
          <a:endParaRPr lang="sl-SI"/>
        </a:p>
      </dgm:t>
    </dgm:pt>
    <dgm:pt modelId="{22C7F34C-38FA-4F3A-BE45-1822E5BDFECF}">
      <dgm:prSet/>
      <dgm:spPr/>
      <dgm:t>
        <a:bodyPr/>
        <a:lstStyle/>
        <a:p>
          <a:pPr rtl="0"/>
          <a:r>
            <a:rPr lang="sl-SI"/>
            <a:t>1905 je objavil štiri članke, ki so pretresli svet fizike</a:t>
          </a:r>
        </a:p>
      </dgm:t>
    </dgm:pt>
    <dgm:pt modelId="{0FCEF682-BF74-4F96-A7B8-D8B227F90023}" type="parTrans" cxnId="{5AFECE23-7E47-4BDC-B57B-2E5A9147EBD3}">
      <dgm:prSet/>
      <dgm:spPr/>
      <dgm:t>
        <a:bodyPr/>
        <a:lstStyle/>
        <a:p>
          <a:endParaRPr lang="sl-SI"/>
        </a:p>
      </dgm:t>
    </dgm:pt>
    <dgm:pt modelId="{B609C4D2-7047-4FCA-B7F7-BFF284B0BE16}" type="sibTrans" cxnId="{5AFECE23-7E47-4BDC-B57B-2E5A9147EBD3}">
      <dgm:prSet/>
      <dgm:spPr/>
      <dgm:t>
        <a:bodyPr/>
        <a:lstStyle/>
        <a:p>
          <a:endParaRPr lang="sl-SI"/>
        </a:p>
      </dgm:t>
    </dgm:pt>
    <dgm:pt modelId="{C787E633-E62F-448C-BF05-411E021048C1}">
      <dgm:prSet/>
      <dgm:spPr/>
      <dgm:t>
        <a:bodyPr/>
        <a:lstStyle/>
        <a:p>
          <a:pPr rtl="0"/>
          <a:r>
            <a:rPr lang="sl-SI" dirty="0"/>
            <a:t>1921 je prejel Nobelovo nagrado iz fizike</a:t>
          </a:r>
        </a:p>
      </dgm:t>
    </dgm:pt>
    <dgm:pt modelId="{9F723A64-6D23-4F93-8C4C-3DC085DCF9B8}" type="parTrans" cxnId="{2012C91A-83E3-4095-B877-7320FCC160E5}">
      <dgm:prSet/>
      <dgm:spPr/>
      <dgm:t>
        <a:bodyPr/>
        <a:lstStyle/>
        <a:p>
          <a:endParaRPr lang="sl-SI"/>
        </a:p>
      </dgm:t>
    </dgm:pt>
    <dgm:pt modelId="{926A0DEC-9ECD-45C2-85B2-AA5C434995C7}" type="sibTrans" cxnId="{2012C91A-83E3-4095-B877-7320FCC160E5}">
      <dgm:prSet/>
      <dgm:spPr/>
      <dgm:t>
        <a:bodyPr/>
        <a:lstStyle/>
        <a:p>
          <a:endParaRPr lang="sl-SI"/>
        </a:p>
      </dgm:t>
    </dgm:pt>
    <dgm:pt modelId="{382C0F7C-3ACA-4D22-8050-CE4D5FEDD132}">
      <dgm:prSet/>
      <dgm:spPr/>
      <dgm:t>
        <a:bodyPr/>
        <a:lstStyle/>
        <a:p>
          <a:pPr rtl="0"/>
          <a:r>
            <a:rPr lang="sl-SI"/>
            <a:t>Po smrti 1955 so njegove možgane shranili za preučevanje v 240 kosih</a:t>
          </a:r>
        </a:p>
      </dgm:t>
    </dgm:pt>
    <dgm:pt modelId="{B4DE7C32-6F54-48D7-AB9C-33A51A20EFB4}" type="parTrans" cxnId="{B04C1C89-23E4-4543-AD3C-9A605FA34388}">
      <dgm:prSet/>
      <dgm:spPr/>
      <dgm:t>
        <a:bodyPr/>
        <a:lstStyle/>
        <a:p>
          <a:endParaRPr lang="sl-SI"/>
        </a:p>
      </dgm:t>
    </dgm:pt>
    <dgm:pt modelId="{B6370098-4024-464E-88E4-26B0CAA33DB9}" type="sibTrans" cxnId="{B04C1C89-23E4-4543-AD3C-9A605FA34388}">
      <dgm:prSet/>
      <dgm:spPr/>
      <dgm:t>
        <a:bodyPr/>
        <a:lstStyle/>
        <a:p>
          <a:endParaRPr lang="sl-SI"/>
        </a:p>
      </dgm:t>
    </dgm:pt>
    <dgm:pt modelId="{EF2AAEA5-11AA-4886-A274-7829AEFE6344}">
      <dgm:prSet/>
      <dgm:spPr/>
      <dgm:t>
        <a:bodyPr/>
        <a:lstStyle/>
        <a:p>
          <a:pPr rtl="0"/>
          <a:r>
            <a:rPr lang="sl-SI"/>
            <a:t>Imel je več glia celic kot povprečen človek</a:t>
          </a:r>
        </a:p>
      </dgm:t>
    </dgm:pt>
    <dgm:pt modelId="{22CB48AB-058C-4226-AC54-62D11A78EBA6}" type="parTrans" cxnId="{9452561A-551E-4AD4-8204-E51588DCF501}">
      <dgm:prSet/>
      <dgm:spPr/>
      <dgm:t>
        <a:bodyPr/>
        <a:lstStyle/>
        <a:p>
          <a:endParaRPr lang="sl-SI"/>
        </a:p>
      </dgm:t>
    </dgm:pt>
    <dgm:pt modelId="{15FDC072-69E2-4D0B-B269-73FD26AE2897}" type="sibTrans" cxnId="{9452561A-551E-4AD4-8204-E51588DCF501}">
      <dgm:prSet/>
      <dgm:spPr/>
      <dgm:t>
        <a:bodyPr/>
        <a:lstStyle/>
        <a:p>
          <a:endParaRPr lang="sl-SI"/>
        </a:p>
      </dgm:t>
    </dgm:pt>
    <dgm:pt modelId="{C90BAC9C-ADD8-41B4-8FE4-7833E9CA764B}" type="pres">
      <dgm:prSet presAssocID="{AB737531-993D-4010-BAE0-052467FE5DFD}" presName="Name0" presStyleCnt="0">
        <dgm:presLayoutVars>
          <dgm:dir/>
          <dgm:animLvl val="lvl"/>
          <dgm:resizeHandles val="exact"/>
        </dgm:presLayoutVars>
      </dgm:prSet>
      <dgm:spPr/>
    </dgm:pt>
    <dgm:pt modelId="{9977C5CB-7701-4A0D-937A-7222A6B663F8}" type="pres">
      <dgm:prSet presAssocID="{EF2AAEA5-11AA-4886-A274-7829AEFE6344}" presName="boxAndChildren" presStyleCnt="0"/>
      <dgm:spPr/>
    </dgm:pt>
    <dgm:pt modelId="{63C0912A-ECB1-4B58-B454-3FE7F108706F}" type="pres">
      <dgm:prSet presAssocID="{EF2AAEA5-11AA-4886-A274-7829AEFE6344}" presName="parentTextBox" presStyleLbl="node1" presStyleIdx="0" presStyleCnt="6"/>
      <dgm:spPr/>
    </dgm:pt>
    <dgm:pt modelId="{11147EE7-06EA-4D5B-891D-C6922E18E7E0}" type="pres">
      <dgm:prSet presAssocID="{B6370098-4024-464E-88E4-26B0CAA33DB9}" presName="sp" presStyleCnt="0"/>
      <dgm:spPr/>
    </dgm:pt>
    <dgm:pt modelId="{98A467A9-C39C-4C5E-A5C1-F510AEDDD468}" type="pres">
      <dgm:prSet presAssocID="{382C0F7C-3ACA-4D22-8050-CE4D5FEDD132}" presName="arrowAndChildren" presStyleCnt="0"/>
      <dgm:spPr/>
    </dgm:pt>
    <dgm:pt modelId="{21FBDCE5-8E95-4945-8324-8EF4DFC70BCF}" type="pres">
      <dgm:prSet presAssocID="{382C0F7C-3ACA-4D22-8050-CE4D5FEDD132}" presName="parentTextArrow" presStyleLbl="node1" presStyleIdx="1" presStyleCnt="6"/>
      <dgm:spPr/>
    </dgm:pt>
    <dgm:pt modelId="{24672992-A054-49AA-8CD9-544B2F5E1863}" type="pres">
      <dgm:prSet presAssocID="{926A0DEC-9ECD-45C2-85B2-AA5C434995C7}" presName="sp" presStyleCnt="0"/>
      <dgm:spPr/>
    </dgm:pt>
    <dgm:pt modelId="{3AEA035B-2AAD-435A-A423-A8CF1D7644A8}" type="pres">
      <dgm:prSet presAssocID="{C787E633-E62F-448C-BF05-411E021048C1}" presName="arrowAndChildren" presStyleCnt="0"/>
      <dgm:spPr/>
    </dgm:pt>
    <dgm:pt modelId="{37EEB65F-FE14-4089-A88F-7738B32651F3}" type="pres">
      <dgm:prSet presAssocID="{C787E633-E62F-448C-BF05-411E021048C1}" presName="parentTextArrow" presStyleLbl="node1" presStyleIdx="2" presStyleCnt="6"/>
      <dgm:spPr/>
    </dgm:pt>
    <dgm:pt modelId="{E05DA5B0-C7FB-4B0F-B872-4EDFE348ADA7}" type="pres">
      <dgm:prSet presAssocID="{B609C4D2-7047-4FCA-B7F7-BFF284B0BE16}" presName="sp" presStyleCnt="0"/>
      <dgm:spPr/>
    </dgm:pt>
    <dgm:pt modelId="{F7B8CFC1-E7B5-464F-B0AC-71F76DB21A30}" type="pres">
      <dgm:prSet presAssocID="{22C7F34C-38FA-4F3A-BE45-1822E5BDFECF}" presName="arrowAndChildren" presStyleCnt="0"/>
      <dgm:spPr/>
    </dgm:pt>
    <dgm:pt modelId="{B4F7F56E-1563-4768-A7C1-18B51E34359B}" type="pres">
      <dgm:prSet presAssocID="{22C7F34C-38FA-4F3A-BE45-1822E5BDFECF}" presName="parentTextArrow" presStyleLbl="node1" presStyleIdx="3" presStyleCnt="6"/>
      <dgm:spPr/>
    </dgm:pt>
    <dgm:pt modelId="{76B80C4F-D5A4-4225-9301-0F2F201282FF}" type="pres">
      <dgm:prSet presAssocID="{1268C340-24BE-400B-909F-97F29E985E3D}" presName="sp" presStyleCnt="0"/>
      <dgm:spPr/>
    </dgm:pt>
    <dgm:pt modelId="{3C4D250C-F5D7-4537-A9FC-3BFA554FD0D1}" type="pres">
      <dgm:prSet presAssocID="{0171DA71-3C5B-43C9-AD1A-551C646F2DC4}" presName="arrowAndChildren" presStyleCnt="0"/>
      <dgm:spPr/>
    </dgm:pt>
    <dgm:pt modelId="{651F441E-AF2A-42F6-AC19-C2B000C2DE1A}" type="pres">
      <dgm:prSet presAssocID="{0171DA71-3C5B-43C9-AD1A-551C646F2DC4}" presName="parentTextArrow" presStyleLbl="node1" presStyleIdx="4" presStyleCnt="6"/>
      <dgm:spPr/>
    </dgm:pt>
    <dgm:pt modelId="{9B2E9DBA-A6EA-40DC-97EA-E2243160FB62}" type="pres">
      <dgm:prSet presAssocID="{2BEBF53A-3598-450B-BA9E-394CEBCCEA1D}" presName="sp" presStyleCnt="0"/>
      <dgm:spPr/>
    </dgm:pt>
    <dgm:pt modelId="{4C270061-3956-424F-90AD-5626FEBCE9C1}" type="pres">
      <dgm:prSet presAssocID="{50F1EA9E-99B0-4429-95F3-436F33902B8A}" presName="arrowAndChildren" presStyleCnt="0"/>
      <dgm:spPr/>
    </dgm:pt>
    <dgm:pt modelId="{4D458674-BCE3-4D66-A1EF-66DF06BF58DD}" type="pres">
      <dgm:prSet presAssocID="{50F1EA9E-99B0-4429-95F3-436F33902B8A}" presName="parentTextArrow" presStyleLbl="node1" presStyleIdx="5" presStyleCnt="6"/>
      <dgm:spPr/>
    </dgm:pt>
  </dgm:ptLst>
  <dgm:cxnLst>
    <dgm:cxn modelId="{9452561A-551E-4AD4-8204-E51588DCF501}" srcId="{AB737531-993D-4010-BAE0-052467FE5DFD}" destId="{EF2AAEA5-11AA-4886-A274-7829AEFE6344}" srcOrd="5" destOrd="0" parTransId="{22CB48AB-058C-4226-AC54-62D11A78EBA6}" sibTransId="{15FDC072-69E2-4D0B-B269-73FD26AE2897}"/>
    <dgm:cxn modelId="{2012C91A-83E3-4095-B877-7320FCC160E5}" srcId="{AB737531-993D-4010-BAE0-052467FE5DFD}" destId="{C787E633-E62F-448C-BF05-411E021048C1}" srcOrd="3" destOrd="0" parTransId="{9F723A64-6D23-4F93-8C4C-3DC085DCF9B8}" sibTransId="{926A0DEC-9ECD-45C2-85B2-AA5C434995C7}"/>
    <dgm:cxn modelId="{D3711F1C-68E4-48B9-9BC4-CC14A5359C09}" type="presOf" srcId="{EF2AAEA5-11AA-4886-A274-7829AEFE6344}" destId="{63C0912A-ECB1-4B58-B454-3FE7F108706F}" srcOrd="0" destOrd="0" presId="urn:microsoft.com/office/officeart/2005/8/layout/process4"/>
    <dgm:cxn modelId="{5AFECE23-7E47-4BDC-B57B-2E5A9147EBD3}" srcId="{AB737531-993D-4010-BAE0-052467FE5DFD}" destId="{22C7F34C-38FA-4F3A-BE45-1822E5BDFECF}" srcOrd="2" destOrd="0" parTransId="{0FCEF682-BF74-4F96-A7B8-D8B227F90023}" sibTransId="{B609C4D2-7047-4FCA-B7F7-BFF284B0BE16}"/>
    <dgm:cxn modelId="{8D66005C-E30F-445E-A531-35FDEBCF3F68}" type="presOf" srcId="{382C0F7C-3ACA-4D22-8050-CE4D5FEDD132}" destId="{21FBDCE5-8E95-4945-8324-8EF4DFC70BCF}" srcOrd="0" destOrd="0" presId="urn:microsoft.com/office/officeart/2005/8/layout/process4"/>
    <dgm:cxn modelId="{5E1E765F-84D6-43CC-A2AD-E055AE2C9BF7}" type="presOf" srcId="{AB737531-993D-4010-BAE0-052467FE5DFD}" destId="{C90BAC9C-ADD8-41B4-8FE4-7833E9CA764B}" srcOrd="0" destOrd="0" presId="urn:microsoft.com/office/officeart/2005/8/layout/process4"/>
    <dgm:cxn modelId="{EA135644-439C-4ACE-9B12-22FB8A15C8B1}" type="presOf" srcId="{C787E633-E62F-448C-BF05-411E021048C1}" destId="{37EEB65F-FE14-4089-A88F-7738B32651F3}" srcOrd="0" destOrd="0" presId="urn:microsoft.com/office/officeart/2005/8/layout/process4"/>
    <dgm:cxn modelId="{E802604C-E254-41C9-A471-C0E04DACFB7F}" srcId="{AB737531-993D-4010-BAE0-052467FE5DFD}" destId="{0171DA71-3C5B-43C9-AD1A-551C646F2DC4}" srcOrd="1" destOrd="0" parTransId="{6BCD2721-30A7-414D-AD14-F5169E3B5E15}" sibTransId="{1268C340-24BE-400B-909F-97F29E985E3D}"/>
    <dgm:cxn modelId="{B04C1C89-23E4-4543-AD3C-9A605FA34388}" srcId="{AB737531-993D-4010-BAE0-052467FE5DFD}" destId="{382C0F7C-3ACA-4D22-8050-CE4D5FEDD132}" srcOrd="4" destOrd="0" parTransId="{B4DE7C32-6F54-48D7-AB9C-33A51A20EFB4}" sibTransId="{B6370098-4024-464E-88E4-26B0CAA33DB9}"/>
    <dgm:cxn modelId="{CB23FB95-D7AC-4276-8403-8CF78A5E80FD}" type="presOf" srcId="{22C7F34C-38FA-4F3A-BE45-1822E5BDFECF}" destId="{B4F7F56E-1563-4768-A7C1-18B51E34359B}" srcOrd="0" destOrd="0" presId="urn:microsoft.com/office/officeart/2005/8/layout/process4"/>
    <dgm:cxn modelId="{E186A198-F8B9-4BCB-9202-5D51D47A0DE6}" type="presOf" srcId="{0171DA71-3C5B-43C9-AD1A-551C646F2DC4}" destId="{651F441E-AF2A-42F6-AC19-C2B000C2DE1A}" srcOrd="0" destOrd="0" presId="urn:microsoft.com/office/officeart/2005/8/layout/process4"/>
    <dgm:cxn modelId="{63AB39E4-9675-45EE-99BA-8CC06A2A99AC}" srcId="{AB737531-993D-4010-BAE0-052467FE5DFD}" destId="{50F1EA9E-99B0-4429-95F3-436F33902B8A}" srcOrd="0" destOrd="0" parTransId="{0130EF2F-E0B0-46DD-B4D6-BAE8BC34FB4D}" sibTransId="{2BEBF53A-3598-450B-BA9E-394CEBCCEA1D}"/>
    <dgm:cxn modelId="{6F6A21F3-A6BF-4E96-8609-41AD5C5B35D3}" type="presOf" srcId="{50F1EA9E-99B0-4429-95F3-436F33902B8A}" destId="{4D458674-BCE3-4D66-A1EF-66DF06BF58DD}" srcOrd="0" destOrd="0" presId="urn:microsoft.com/office/officeart/2005/8/layout/process4"/>
    <dgm:cxn modelId="{139CE8DE-ABEA-4CDB-B7D5-97E73BCEDFEF}" type="presParOf" srcId="{C90BAC9C-ADD8-41B4-8FE4-7833E9CA764B}" destId="{9977C5CB-7701-4A0D-937A-7222A6B663F8}" srcOrd="0" destOrd="0" presId="urn:microsoft.com/office/officeart/2005/8/layout/process4"/>
    <dgm:cxn modelId="{80293FAE-4FED-4AA3-BB7B-64DFA120B235}" type="presParOf" srcId="{9977C5CB-7701-4A0D-937A-7222A6B663F8}" destId="{63C0912A-ECB1-4B58-B454-3FE7F108706F}" srcOrd="0" destOrd="0" presId="urn:microsoft.com/office/officeart/2005/8/layout/process4"/>
    <dgm:cxn modelId="{669687E6-0326-4DCB-9C71-E0C14EEE1451}" type="presParOf" srcId="{C90BAC9C-ADD8-41B4-8FE4-7833E9CA764B}" destId="{11147EE7-06EA-4D5B-891D-C6922E18E7E0}" srcOrd="1" destOrd="0" presId="urn:microsoft.com/office/officeart/2005/8/layout/process4"/>
    <dgm:cxn modelId="{BDAA1D1F-35EA-4E72-BA19-D80197821AD9}" type="presParOf" srcId="{C90BAC9C-ADD8-41B4-8FE4-7833E9CA764B}" destId="{98A467A9-C39C-4C5E-A5C1-F510AEDDD468}" srcOrd="2" destOrd="0" presId="urn:microsoft.com/office/officeart/2005/8/layout/process4"/>
    <dgm:cxn modelId="{3243EF36-61D2-4EC7-BEF1-AAA0C084C52D}" type="presParOf" srcId="{98A467A9-C39C-4C5E-A5C1-F510AEDDD468}" destId="{21FBDCE5-8E95-4945-8324-8EF4DFC70BCF}" srcOrd="0" destOrd="0" presId="urn:microsoft.com/office/officeart/2005/8/layout/process4"/>
    <dgm:cxn modelId="{ED91D65C-21AF-4B33-9EC0-4307C1328F0C}" type="presParOf" srcId="{C90BAC9C-ADD8-41B4-8FE4-7833E9CA764B}" destId="{24672992-A054-49AA-8CD9-544B2F5E1863}" srcOrd="3" destOrd="0" presId="urn:microsoft.com/office/officeart/2005/8/layout/process4"/>
    <dgm:cxn modelId="{65884CDC-43A9-40E2-9712-0E16029441D3}" type="presParOf" srcId="{C90BAC9C-ADD8-41B4-8FE4-7833E9CA764B}" destId="{3AEA035B-2AAD-435A-A423-A8CF1D7644A8}" srcOrd="4" destOrd="0" presId="urn:microsoft.com/office/officeart/2005/8/layout/process4"/>
    <dgm:cxn modelId="{7C2084C4-BBED-463B-9C34-02FB7965ED4B}" type="presParOf" srcId="{3AEA035B-2AAD-435A-A423-A8CF1D7644A8}" destId="{37EEB65F-FE14-4089-A88F-7738B32651F3}" srcOrd="0" destOrd="0" presId="urn:microsoft.com/office/officeart/2005/8/layout/process4"/>
    <dgm:cxn modelId="{A255DCD2-4C29-4A3F-88CC-BF614970AC4D}" type="presParOf" srcId="{C90BAC9C-ADD8-41B4-8FE4-7833E9CA764B}" destId="{E05DA5B0-C7FB-4B0F-B872-4EDFE348ADA7}" srcOrd="5" destOrd="0" presId="urn:microsoft.com/office/officeart/2005/8/layout/process4"/>
    <dgm:cxn modelId="{6DA4BF45-B36F-495F-AD32-C299C747EA28}" type="presParOf" srcId="{C90BAC9C-ADD8-41B4-8FE4-7833E9CA764B}" destId="{F7B8CFC1-E7B5-464F-B0AC-71F76DB21A30}" srcOrd="6" destOrd="0" presId="urn:microsoft.com/office/officeart/2005/8/layout/process4"/>
    <dgm:cxn modelId="{0F1DC076-2AD1-4955-B29F-A27C7ABFD5B5}" type="presParOf" srcId="{F7B8CFC1-E7B5-464F-B0AC-71F76DB21A30}" destId="{B4F7F56E-1563-4768-A7C1-18B51E34359B}" srcOrd="0" destOrd="0" presId="urn:microsoft.com/office/officeart/2005/8/layout/process4"/>
    <dgm:cxn modelId="{254E10B3-46EE-4FA1-B455-935ADA188B83}" type="presParOf" srcId="{C90BAC9C-ADD8-41B4-8FE4-7833E9CA764B}" destId="{76B80C4F-D5A4-4225-9301-0F2F201282FF}" srcOrd="7" destOrd="0" presId="urn:microsoft.com/office/officeart/2005/8/layout/process4"/>
    <dgm:cxn modelId="{2E3AB354-00B2-48D6-B56E-55C949613E36}" type="presParOf" srcId="{C90BAC9C-ADD8-41B4-8FE4-7833E9CA764B}" destId="{3C4D250C-F5D7-4537-A9FC-3BFA554FD0D1}" srcOrd="8" destOrd="0" presId="urn:microsoft.com/office/officeart/2005/8/layout/process4"/>
    <dgm:cxn modelId="{1BE5C1A4-C180-49B7-86A1-942C065D2534}" type="presParOf" srcId="{3C4D250C-F5D7-4537-A9FC-3BFA554FD0D1}" destId="{651F441E-AF2A-42F6-AC19-C2B000C2DE1A}" srcOrd="0" destOrd="0" presId="urn:microsoft.com/office/officeart/2005/8/layout/process4"/>
    <dgm:cxn modelId="{302597F0-BE3F-4A7D-8CF0-AF81466837A1}" type="presParOf" srcId="{C90BAC9C-ADD8-41B4-8FE4-7833E9CA764B}" destId="{9B2E9DBA-A6EA-40DC-97EA-E2243160FB62}" srcOrd="9" destOrd="0" presId="urn:microsoft.com/office/officeart/2005/8/layout/process4"/>
    <dgm:cxn modelId="{ED37D1C2-1D3A-4A1C-9D8F-DB324D7895A1}" type="presParOf" srcId="{C90BAC9C-ADD8-41B4-8FE4-7833E9CA764B}" destId="{4C270061-3956-424F-90AD-5626FEBCE9C1}" srcOrd="10" destOrd="0" presId="urn:microsoft.com/office/officeart/2005/8/layout/process4"/>
    <dgm:cxn modelId="{89DA8559-A787-47F8-9E70-A6CC79AB63FB}" type="presParOf" srcId="{4C270061-3956-424F-90AD-5626FEBCE9C1}" destId="{4D458674-BCE3-4D66-A1EF-66DF06BF58DD}"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90D96-8D43-49DE-A2BD-6E0D153D817F}">
      <dsp:nvSpPr>
        <dsp:cNvPr id="0" name=""/>
        <dsp:cNvSpPr/>
      </dsp:nvSpPr>
      <dsp:spPr>
        <a:xfrm>
          <a:off x="0" y="0"/>
          <a:ext cx="8229600" cy="14297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l-SI" sz="2600" kern="1200" dirty="0"/>
            <a:t>Zanimanje za znanost sta mu </a:t>
          </a:r>
          <a:r>
            <a:rPr lang="sl-SI" sz="2600" kern="1200" dirty="0" err="1"/>
            <a:t>vzpodbujala</a:t>
          </a:r>
          <a:r>
            <a:rPr lang="sl-SI" sz="2600" kern="1200" dirty="0"/>
            <a:t> strica, ki sta mu v zgodnji mladosti predlagala znanstvene in matematične knjige</a:t>
          </a:r>
        </a:p>
      </dsp:txBody>
      <dsp:txXfrm>
        <a:off x="69794" y="69794"/>
        <a:ext cx="8090012" cy="1290152"/>
      </dsp:txXfrm>
    </dsp:sp>
    <dsp:sp modelId="{07CBE67C-0C51-4233-9584-D9595C207A57}">
      <dsp:nvSpPr>
        <dsp:cNvPr id="0" name=""/>
        <dsp:cNvSpPr/>
      </dsp:nvSpPr>
      <dsp:spPr>
        <a:xfrm>
          <a:off x="0" y="1584176"/>
          <a:ext cx="8229600" cy="1429740"/>
        </a:xfrm>
        <a:prstGeom prst="roundRect">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l-SI" sz="2600" kern="1200" dirty="0"/>
            <a:t>Oče mu je pri petih letih pokazal žepni kompas in odkril je, da je nekaj v </a:t>
          </a:r>
          <a:r>
            <a:rPr lang="el-GR" sz="2600" kern="1200" dirty="0"/>
            <a:t>´</a:t>
          </a:r>
          <a:r>
            <a:rPr lang="sl-SI" sz="2600" kern="1200" dirty="0"/>
            <a:t>praznem</a:t>
          </a:r>
          <a:r>
            <a:rPr lang="el-GR" sz="2600" kern="1200" dirty="0"/>
            <a:t>´ </a:t>
          </a:r>
          <a:r>
            <a:rPr lang="sl-SI" sz="2600" kern="1200" dirty="0"/>
            <a:t>prostoru delovalo na iglo</a:t>
          </a:r>
        </a:p>
      </dsp:txBody>
      <dsp:txXfrm>
        <a:off x="69794" y="1653970"/>
        <a:ext cx="8090012" cy="1290152"/>
      </dsp:txXfrm>
    </dsp:sp>
    <dsp:sp modelId="{E5B61F0C-79AF-4FB8-B5BD-CF8D63AB671D}">
      <dsp:nvSpPr>
        <dsp:cNvPr id="0" name=""/>
        <dsp:cNvSpPr/>
      </dsp:nvSpPr>
      <dsp:spPr>
        <a:xfrm flipH="1">
          <a:off x="0" y="3096223"/>
          <a:ext cx="390906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sl-SI" sz="2600" kern="1200" dirty="0"/>
            <a:t>Bil je </a:t>
          </a:r>
          <a:r>
            <a:rPr lang="sl-SI" sz="2600" kern="1200" dirty="0" err="1"/>
            <a:t>dislektik</a:t>
          </a:r>
          <a:endParaRPr lang="sl-SI" sz="2600" kern="1200" dirty="0"/>
        </a:p>
      </dsp:txBody>
      <dsp:txXfrm>
        <a:off x="69794" y="3166017"/>
        <a:ext cx="3769472" cy="1290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85C85-481A-423F-A629-140BDCF95DBD}">
      <dsp:nvSpPr>
        <dsp:cNvPr id="0" name=""/>
        <dsp:cNvSpPr/>
      </dsp:nvSpPr>
      <dsp:spPr>
        <a:xfrm>
          <a:off x="-5116991" y="-783865"/>
          <a:ext cx="6093692" cy="6093692"/>
        </a:xfrm>
        <a:prstGeom prst="blockArc">
          <a:avLst>
            <a:gd name="adj1" fmla="val 18900000"/>
            <a:gd name="adj2" fmla="val 2700000"/>
            <a:gd name="adj3" fmla="val 354"/>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7F3BDD-E7DD-4EF0-9A6C-335C2237F62A}">
      <dsp:nvSpPr>
        <dsp:cNvPr id="0" name=""/>
        <dsp:cNvSpPr/>
      </dsp:nvSpPr>
      <dsp:spPr>
        <a:xfrm>
          <a:off x="511409" y="347955"/>
          <a:ext cx="7655708" cy="69627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48260" rIns="48260" bIns="48260" numCol="1" spcCol="1270" anchor="ctr" anchorCtr="0">
          <a:noAutofit/>
        </a:bodyPr>
        <a:lstStyle/>
        <a:p>
          <a:pPr marL="0" lvl="0" indent="0" algn="l" defTabSz="844550">
            <a:lnSpc>
              <a:spcPct val="90000"/>
            </a:lnSpc>
            <a:spcBef>
              <a:spcPct val="0"/>
            </a:spcBef>
            <a:spcAft>
              <a:spcPct val="35000"/>
            </a:spcAft>
            <a:buNone/>
          </a:pPr>
          <a:r>
            <a:rPr lang="sl-SI" sz="1900" kern="1200" dirty="0"/>
            <a:t>pri šestnajstih se je želel vpisati na študij fizike in matematike na univerzi v Zürichu, vendar so ga zavrnili</a:t>
          </a:r>
        </a:p>
      </dsp:txBody>
      <dsp:txXfrm>
        <a:off x="511409" y="347955"/>
        <a:ext cx="7655708" cy="696273"/>
      </dsp:txXfrm>
    </dsp:sp>
    <dsp:sp modelId="{7133AC75-8505-4869-9C39-A7618495D285}">
      <dsp:nvSpPr>
        <dsp:cNvPr id="0" name=""/>
        <dsp:cNvSpPr/>
      </dsp:nvSpPr>
      <dsp:spPr>
        <a:xfrm>
          <a:off x="76237" y="260921"/>
          <a:ext cx="870342" cy="87034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30212B-3F3D-4E58-84F0-C9D1561C6603}">
      <dsp:nvSpPr>
        <dsp:cNvPr id="0" name=""/>
        <dsp:cNvSpPr/>
      </dsp:nvSpPr>
      <dsp:spPr>
        <a:xfrm>
          <a:off x="910599" y="1392547"/>
          <a:ext cx="7256518" cy="696273"/>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48260" rIns="48260" bIns="48260" numCol="1" spcCol="1270" anchor="ctr" anchorCtr="0">
          <a:noAutofit/>
        </a:bodyPr>
        <a:lstStyle/>
        <a:p>
          <a:pPr marL="0" lvl="0" indent="0" algn="l" defTabSz="844550">
            <a:lnSpc>
              <a:spcPct val="90000"/>
            </a:lnSpc>
            <a:spcBef>
              <a:spcPct val="0"/>
            </a:spcBef>
            <a:spcAft>
              <a:spcPct val="35000"/>
            </a:spcAft>
            <a:buNone/>
          </a:pPr>
          <a:r>
            <a:rPr lang="sl-SI" sz="1900" kern="1200" dirty="0"/>
            <a:t>Kljub temu je opravil maturo in leta 1896 začel študij.</a:t>
          </a:r>
        </a:p>
      </dsp:txBody>
      <dsp:txXfrm>
        <a:off x="910599" y="1392547"/>
        <a:ext cx="7256518" cy="696273"/>
      </dsp:txXfrm>
    </dsp:sp>
    <dsp:sp modelId="{92264707-5440-4FA9-A3B8-E4469F68EFE3}">
      <dsp:nvSpPr>
        <dsp:cNvPr id="0" name=""/>
        <dsp:cNvSpPr/>
      </dsp:nvSpPr>
      <dsp:spPr>
        <a:xfrm>
          <a:off x="475427" y="1305513"/>
          <a:ext cx="870342" cy="870342"/>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44CF5DE1-1C00-41D6-9554-89B757D43696}">
      <dsp:nvSpPr>
        <dsp:cNvPr id="0" name=""/>
        <dsp:cNvSpPr/>
      </dsp:nvSpPr>
      <dsp:spPr>
        <a:xfrm>
          <a:off x="910599" y="2437140"/>
          <a:ext cx="7256518" cy="696273"/>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48260" rIns="48260" bIns="48260" numCol="1" spcCol="1270" anchor="ctr" anchorCtr="0">
          <a:noAutofit/>
        </a:bodyPr>
        <a:lstStyle/>
        <a:p>
          <a:pPr marL="0" lvl="0" indent="0" algn="l" defTabSz="844550">
            <a:lnSpc>
              <a:spcPct val="90000"/>
            </a:lnSpc>
            <a:spcBef>
              <a:spcPct val="0"/>
            </a:spcBef>
            <a:spcAft>
              <a:spcPct val="35000"/>
            </a:spcAft>
            <a:buNone/>
          </a:pPr>
          <a:r>
            <a:rPr lang="sl-SI" sz="1900" kern="1200"/>
            <a:t>Najbolj so ga zanimale novejše fizikalne teorije, česar mu študij ni nudil, zato je raje kot obiskoval predavanja, sam študiral ob knjigah.</a:t>
          </a:r>
        </a:p>
      </dsp:txBody>
      <dsp:txXfrm>
        <a:off x="910599" y="2437140"/>
        <a:ext cx="7256518" cy="696273"/>
      </dsp:txXfrm>
    </dsp:sp>
    <dsp:sp modelId="{1829F4AE-9F8E-4878-84AA-90B2A2BA4AEE}">
      <dsp:nvSpPr>
        <dsp:cNvPr id="0" name=""/>
        <dsp:cNvSpPr/>
      </dsp:nvSpPr>
      <dsp:spPr>
        <a:xfrm>
          <a:off x="475427" y="2350105"/>
          <a:ext cx="870342" cy="87034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9D0BC433-C3E0-4D80-98CF-73D53C714C4A}">
      <dsp:nvSpPr>
        <dsp:cNvPr id="0" name=""/>
        <dsp:cNvSpPr/>
      </dsp:nvSpPr>
      <dsp:spPr>
        <a:xfrm>
          <a:off x="511409" y="3481732"/>
          <a:ext cx="7655708" cy="696273"/>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7" tIns="48260" rIns="48260" bIns="48260" numCol="1" spcCol="1270" anchor="ctr" anchorCtr="0">
          <a:noAutofit/>
        </a:bodyPr>
        <a:lstStyle/>
        <a:p>
          <a:pPr marL="0" lvl="0" indent="0" algn="l" defTabSz="844550">
            <a:lnSpc>
              <a:spcPct val="90000"/>
            </a:lnSpc>
            <a:spcBef>
              <a:spcPct val="0"/>
            </a:spcBef>
            <a:spcAft>
              <a:spcPct val="35000"/>
            </a:spcAft>
            <a:buNone/>
          </a:pPr>
          <a:r>
            <a:rPr lang="sl-SI" sz="1900" kern="1200"/>
            <a:t>Zaradi tega so ga učitelji imela za lenega.</a:t>
          </a:r>
        </a:p>
      </dsp:txBody>
      <dsp:txXfrm>
        <a:off x="511409" y="3481732"/>
        <a:ext cx="7655708" cy="696273"/>
      </dsp:txXfrm>
    </dsp:sp>
    <dsp:sp modelId="{B5883656-1F28-48F8-8D86-987E7D6CD49C}">
      <dsp:nvSpPr>
        <dsp:cNvPr id="0" name=""/>
        <dsp:cNvSpPr/>
      </dsp:nvSpPr>
      <dsp:spPr>
        <a:xfrm>
          <a:off x="76237" y="3394697"/>
          <a:ext cx="870342" cy="870342"/>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0912A-ECB1-4B58-B454-3FE7F108706F}">
      <dsp:nvSpPr>
        <dsp:cNvPr id="0" name=""/>
        <dsp:cNvSpPr/>
      </dsp:nvSpPr>
      <dsp:spPr>
        <a:xfrm>
          <a:off x="0" y="3998960"/>
          <a:ext cx="8229600" cy="524861"/>
        </a:xfrm>
        <a:prstGeom prst="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sl-SI" sz="1800" kern="1200"/>
            <a:t>Imel je več glia celic kot povprečen človek</a:t>
          </a:r>
        </a:p>
      </dsp:txBody>
      <dsp:txXfrm>
        <a:off x="0" y="3998960"/>
        <a:ext cx="8229600" cy="524861"/>
      </dsp:txXfrm>
    </dsp:sp>
    <dsp:sp modelId="{21FBDCE5-8E95-4945-8324-8EF4DFC70BCF}">
      <dsp:nvSpPr>
        <dsp:cNvPr id="0" name=""/>
        <dsp:cNvSpPr/>
      </dsp:nvSpPr>
      <dsp:spPr>
        <a:xfrm rot="10800000">
          <a:off x="0" y="3199596"/>
          <a:ext cx="8229600" cy="807236"/>
        </a:xfrm>
        <a:prstGeom prst="upArrowCallout">
          <a:avLst/>
        </a:prstGeom>
        <a:solidFill>
          <a:schemeClr val="accent3">
            <a:shade val="80000"/>
            <a:hueOff val="43781"/>
            <a:satOff val="-286"/>
            <a:lumOff val="49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sl-SI" sz="1800" kern="1200"/>
            <a:t>Po smrti 1955 so njegove možgane shranili za preučevanje v 240 kosih</a:t>
          </a:r>
        </a:p>
      </dsp:txBody>
      <dsp:txXfrm rot="10800000">
        <a:off x="0" y="3199596"/>
        <a:ext cx="8229600" cy="524518"/>
      </dsp:txXfrm>
    </dsp:sp>
    <dsp:sp modelId="{37EEB65F-FE14-4089-A88F-7738B32651F3}">
      <dsp:nvSpPr>
        <dsp:cNvPr id="0" name=""/>
        <dsp:cNvSpPr/>
      </dsp:nvSpPr>
      <dsp:spPr>
        <a:xfrm rot="10800000">
          <a:off x="0" y="2400232"/>
          <a:ext cx="8229600" cy="807236"/>
        </a:xfrm>
        <a:prstGeom prst="upArrowCallout">
          <a:avLst/>
        </a:prstGeom>
        <a:solidFill>
          <a:schemeClr val="accent3">
            <a:shade val="80000"/>
            <a:hueOff val="87563"/>
            <a:satOff val="-572"/>
            <a:lumOff val="98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sl-SI" sz="1800" kern="1200" dirty="0"/>
            <a:t>1921 je prejel Nobelovo nagrado iz fizike</a:t>
          </a:r>
        </a:p>
      </dsp:txBody>
      <dsp:txXfrm rot="10800000">
        <a:off x="0" y="2400232"/>
        <a:ext cx="8229600" cy="524518"/>
      </dsp:txXfrm>
    </dsp:sp>
    <dsp:sp modelId="{B4F7F56E-1563-4768-A7C1-18B51E34359B}">
      <dsp:nvSpPr>
        <dsp:cNvPr id="0" name=""/>
        <dsp:cNvSpPr/>
      </dsp:nvSpPr>
      <dsp:spPr>
        <a:xfrm rot="10800000">
          <a:off x="0" y="1600868"/>
          <a:ext cx="8229600" cy="807236"/>
        </a:xfrm>
        <a:prstGeom prst="upArrowCallout">
          <a:avLst/>
        </a:prstGeom>
        <a:solidFill>
          <a:schemeClr val="accent3">
            <a:shade val="80000"/>
            <a:hueOff val="131344"/>
            <a:satOff val="-859"/>
            <a:lumOff val="147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sl-SI" sz="1800" kern="1200"/>
            <a:t>1905 je objavil štiri članke, ki so pretresli svet fizike</a:t>
          </a:r>
        </a:p>
      </dsp:txBody>
      <dsp:txXfrm rot="10800000">
        <a:off x="0" y="1600868"/>
        <a:ext cx="8229600" cy="524518"/>
      </dsp:txXfrm>
    </dsp:sp>
    <dsp:sp modelId="{651F441E-AF2A-42F6-AC19-C2B000C2DE1A}">
      <dsp:nvSpPr>
        <dsp:cNvPr id="0" name=""/>
        <dsp:cNvSpPr/>
      </dsp:nvSpPr>
      <dsp:spPr>
        <a:xfrm rot="10800000">
          <a:off x="0" y="801504"/>
          <a:ext cx="8229600" cy="807236"/>
        </a:xfrm>
        <a:prstGeom prst="upArrowCallout">
          <a:avLst/>
        </a:prstGeom>
        <a:solidFill>
          <a:schemeClr val="accent3">
            <a:shade val="80000"/>
            <a:hueOff val="175126"/>
            <a:satOff val="-1145"/>
            <a:lumOff val="19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sl-SI" sz="1800" kern="1200"/>
            <a:t>1901 je dobil službo na patentnem uradu v Bernu</a:t>
          </a:r>
        </a:p>
      </dsp:txBody>
      <dsp:txXfrm rot="10800000">
        <a:off x="0" y="801504"/>
        <a:ext cx="8229600" cy="524518"/>
      </dsp:txXfrm>
    </dsp:sp>
    <dsp:sp modelId="{4D458674-BCE3-4D66-A1EF-66DF06BF58DD}">
      <dsp:nvSpPr>
        <dsp:cNvPr id="0" name=""/>
        <dsp:cNvSpPr/>
      </dsp:nvSpPr>
      <dsp:spPr>
        <a:xfrm rot="10800000">
          <a:off x="0" y="2140"/>
          <a:ext cx="8229600" cy="807236"/>
        </a:xfrm>
        <a:prstGeom prst="upArrowCallout">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sl-SI" sz="1800" kern="1200" dirty="0"/>
            <a:t>Sprva se je po diplomi leta 1900 zaradi akademskega bojkota preživljal kot inštruktor</a:t>
          </a:r>
        </a:p>
      </dsp:txBody>
      <dsp:txXfrm rot="10800000">
        <a:off x="0" y="2140"/>
        <a:ext cx="8229600" cy="5245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a:extLst>
              <a:ext uri="{FF2B5EF4-FFF2-40B4-BE49-F238E27FC236}">
                <a16:creationId xmlns:a16="http://schemas.microsoft.com/office/drawing/2014/main" id="{9116ADC9-1D24-464C-9383-3C8B8A7831D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sl-SI"/>
          </a:p>
        </p:txBody>
      </p:sp>
      <p:sp>
        <p:nvSpPr>
          <p:cNvPr id="3" name="Ograda datuma 2">
            <a:extLst>
              <a:ext uri="{FF2B5EF4-FFF2-40B4-BE49-F238E27FC236}">
                <a16:creationId xmlns:a16="http://schemas.microsoft.com/office/drawing/2014/main" id="{ED1C5055-EF74-47D8-8A2A-068F21A1235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25128A2-A47F-4B5A-B845-E4FF0CBE7C67}" type="datetimeFigureOut">
              <a:rPr lang="sl-SI"/>
              <a:pPr>
                <a:defRPr/>
              </a:pPr>
              <a:t>30. 05. 2019</a:t>
            </a:fld>
            <a:endParaRPr lang="sl-SI"/>
          </a:p>
        </p:txBody>
      </p:sp>
      <p:sp>
        <p:nvSpPr>
          <p:cNvPr id="4" name="Ograda stranske slike 3">
            <a:extLst>
              <a:ext uri="{FF2B5EF4-FFF2-40B4-BE49-F238E27FC236}">
                <a16:creationId xmlns:a16="http://schemas.microsoft.com/office/drawing/2014/main" id="{0DEDAF9F-AB0C-48B0-969D-14BF3312B06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l-SI" noProof="0"/>
          </a:p>
        </p:txBody>
      </p:sp>
      <p:sp>
        <p:nvSpPr>
          <p:cNvPr id="5" name="Ograda opomb 4">
            <a:extLst>
              <a:ext uri="{FF2B5EF4-FFF2-40B4-BE49-F238E27FC236}">
                <a16:creationId xmlns:a16="http://schemas.microsoft.com/office/drawing/2014/main" id="{8F9FE9F9-900B-4B2F-9762-C1F190B88F7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p>
        </p:txBody>
      </p:sp>
      <p:sp>
        <p:nvSpPr>
          <p:cNvPr id="6" name="Ograda noge 5">
            <a:extLst>
              <a:ext uri="{FF2B5EF4-FFF2-40B4-BE49-F238E27FC236}">
                <a16:creationId xmlns:a16="http://schemas.microsoft.com/office/drawing/2014/main" id="{FF4EB573-2862-4FAA-83A2-FD606D19463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sl-SI"/>
          </a:p>
        </p:txBody>
      </p:sp>
      <p:sp>
        <p:nvSpPr>
          <p:cNvPr id="7" name="Ograda številke diapozitiva 6">
            <a:extLst>
              <a:ext uri="{FF2B5EF4-FFF2-40B4-BE49-F238E27FC236}">
                <a16:creationId xmlns:a16="http://schemas.microsoft.com/office/drawing/2014/main" id="{79FBAA65-4D82-47D5-A926-7FE5DA7F543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4CF5187-F028-4023-BB15-2A5BA759F785}" type="slidenum">
              <a:rPr lang="sl-SI" altLang="sl-SI"/>
              <a:pPr/>
              <a:t>‹#›</a:t>
            </a:fld>
            <a:endParaRPr lang="sl-SI" altLang="sl-S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grada stranske slike 1">
            <a:extLst>
              <a:ext uri="{FF2B5EF4-FFF2-40B4-BE49-F238E27FC236}">
                <a16:creationId xmlns:a16="http://schemas.microsoft.com/office/drawing/2014/main" id="{52FF2498-9D1F-49BD-9C04-2C06A79AB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Ograda opomb 2">
            <a:extLst>
              <a:ext uri="{FF2B5EF4-FFF2-40B4-BE49-F238E27FC236}">
                <a16:creationId xmlns:a16="http://schemas.microsoft.com/office/drawing/2014/main" id="{730F30A0-98CE-47E1-B0A4-44DD41D728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Albert Einstein se je rodil 14. marca 1879 v judovski družini v Ulmu, odraščal pa je v Münchnu. Obiskoval je katoliško osnovno šolo. Na materino željo se je učil igranja violine. Pri 15 se je njegova družina preselila v Italijo, on pa je ostal v Münchnu, da bi dokončal šolanje. Na sliki je s sestro Majo.</a:t>
            </a:r>
          </a:p>
        </p:txBody>
      </p:sp>
      <p:sp>
        <p:nvSpPr>
          <p:cNvPr id="23556" name="Ograda številke diapozitiva 3">
            <a:extLst>
              <a:ext uri="{FF2B5EF4-FFF2-40B4-BE49-F238E27FC236}">
                <a16:creationId xmlns:a16="http://schemas.microsoft.com/office/drawing/2014/main" id="{A4A078B2-C0D2-4506-BD2A-04010EEF73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4CBF0AC-AF17-4F59-9CB2-0D77642AA438}" type="slidenum">
              <a:rPr lang="sl-SI" altLang="sl-SI"/>
              <a:pPr/>
              <a:t>2</a:t>
            </a:fld>
            <a:endParaRPr lang="sl-SI" altLang="sl-S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grada stranske slike 1">
            <a:extLst>
              <a:ext uri="{FF2B5EF4-FFF2-40B4-BE49-F238E27FC236}">
                <a16:creationId xmlns:a16="http://schemas.microsoft.com/office/drawing/2014/main" id="{6F0CD48B-EEE7-4F92-93F6-6691FB8D30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Ograda opomb 2">
            <a:extLst>
              <a:ext uri="{FF2B5EF4-FFF2-40B4-BE49-F238E27FC236}">
                <a16:creationId xmlns:a16="http://schemas.microsoft.com/office/drawing/2014/main" id="{FE23B177-72F9-4E2A-A9ED-592649C970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Naredimo preizkus z žogico. Oseba A je na vozičku. Vrže žogico in opazuje njeno pot od roke do tal. Z njenega opazovalnega sistema je žogica opravil a le vertikalno pot.</a:t>
            </a:r>
          </a:p>
          <a:p>
            <a:pPr>
              <a:spcBef>
                <a:spcPct val="0"/>
              </a:spcBef>
            </a:pPr>
            <a:r>
              <a:rPr lang="sl-SI" altLang="sl-SI"/>
              <a:t>Oseba B, ki miruje in opazuje voziček, pa s svojega opazovalnega sistema vidi, da je žogica od roke do tal prepotovala daljšo  pot.</a:t>
            </a:r>
          </a:p>
        </p:txBody>
      </p:sp>
      <p:sp>
        <p:nvSpPr>
          <p:cNvPr id="32772" name="Ograda številke diapozitiva 3">
            <a:extLst>
              <a:ext uri="{FF2B5EF4-FFF2-40B4-BE49-F238E27FC236}">
                <a16:creationId xmlns:a16="http://schemas.microsoft.com/office/drawing/2014/main" id="{1228814F-B1BA-460C-8CDE-FBCB8EBDC6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8CD7771-9600-4246-A709-053A9102E720}" type="slidenum">
              <a:rPr lang="sl-SI" altLang="sl-SI"/>
              <a:pPr/>
              <a:t>12</a:t>
            </a:fld>
            <a:endParaRPr lang="sl-SI" alt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grada stranske slike 1">
            <a:extLst>
              <a:ext uri="{FF2B5EF4-FFF2-40B4-BE49-F238E27FC236}">
                <a16:creationId xmlns:a16="http://schemas.microsoft.com/office/drawing/2014/main" id="{DCC5D586-2792-4443-BF24-F93DDE63A4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Ograda opomb 2">
            <a:extLst>
              <a:ext uri="{FF2B5EF4-FFF2-40B4-BE49-F238E27FC236}">
                <a16:creationId xmlns:a16="http://schemas.microsoft.com/office/drawing/2014/main" id="{315F903F-2B9C-4E5D-92BD-A5D6F2E0C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Izvedimo podoben poizkus, vendar tokrat s svetlobo. Predstavljamo si torej, da Janez v svojem vesoljskem plovilu posveti s svetilko v zgornje ogledalo, nato pa se svetloba odbije v detektor. Janez ne čuti, da se premika, ter s svojega zornega kota vidi kako je svetloba potovala od ogledala do detektorja po vertikalni poti. Tina, ki miruje in iz svojega plovila opazuje Janezovo, pa potovanje svetlobe vidi drugače in sicer</a:t>
            </a:r>
          </a:p>
          <a:p>
            <a:pPr>
              <a:spcBef>
                <a:spcPct val="0"/>
              </a:spcBef>
            </a:pPr>
            <a:r>
              <a:rPr lang="sl-SI" altLang="sl-SI"/>
              <a:t>zaradi premikanja vidi, da svetloba opravi diagonalno pot. Trdimo, da je svetloba absolutna, kar pomeni, da če želimo, da se Janez in Tina strinjata o Svetlobni hitrosti, morata oba videti različen časovni potek potovanja svetlobe v razdalji od ogledala do detektorja. Iz tega lahko sklepamo, da je čas relativen.</a:t>
            </a:r>
          </a:p>
        </p:txBody>
      </p:sp>
      <p:sp>
        <p:nvSpPr>
          <p:cNvPr id="33796" name="Ograda številke diapozitiva 3">
            <a:extLst>
              <a:ext uri="{FF2B5EF4-FFF2-40B4-BE49-F238E27FC236}">
                <a16:creationId xmlns:a16="http://schemas.microsoft.com/office/drawing/2014/main" id="{85CF1B9C-E148-48AF-AB74-0D7E80BAA6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E050CB9-AEDF-418A-BD1C-D76BFA11806D}" type="slidenum">
              <a:rPr lang="sl-SI" altLang="sl-SI"/>
              <a:pPr/>
              <a:t>13</a:t>
            </a:fld>
            <a:endParaRPr lang="sl-SI" alt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grada stranske slike 1">
            <a:extLst>
              <a:ext uri="{FF2B5EF4-FFF2-40B4-BE49-F238E27FC236}">
                <a16:creationId xmlns:a16="http://schemas.microsoft.com/office/drawing/2014/main" id="{186D7C48-CB1E-4CDC-B77F-1E69AB2C2E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Ograda opomb 2">
            <a:extLst>
              <a:ext uri="{FF2B5EF4-FFF2-40B4-BE49-F238E27FC236}">
                <a16:creationId xmlns:a16="http://schemas.microsoft.com/office/drawing/2014/main" id="{BB9C74D9-224E-40D2-9D41-1912F8B64D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Enačbo je Einstein napisal s pomočjo kinetične energije in Dopplerjevega pojava.</a:t>
            </a:r>
          </a:p>
          <a:p>
            <a:pPr>
              <a:spcBef>
                <a:spcPct val="0"/>
              </a:spcBef>
            </a:pPr>
            <a:r>
              <a:rPr lang="sl-SI" altLang="sl-SI"/>
              <a:t>Ugotovil je da, hitreje, kot se predmet giba, večjo hitrost ima. </a:t>
            </a:r>
          </a:p>
          <a:p>
            <a:pPr>
              <a:spcBef>
                <a:spcPct val="0"/>
              </a:spcBef>
            </a:pPr>
            <a:r>
              <a:rPr lang="sl-SI" altLang="sl-SI"/>
              <a:t>S pomočjo te enačbe so pri raziskovanju iz česa je sestavljeno vesolje ugotovili, kolikšen delež katere snovi sestavlja vesolje. Ekvivalentnost med maso in energijo pa uporabljajo tudi pri razlagi jedrskih pojavov, na primer jedrske cepitve.</a:t>
            </a:r>
          </a:p>
        </p:txBody>
      </p:sp>
      <p:sp>
        <p:nvSpPr>
          <p:cNvPr id="34820" name="Ograda številke diapozitiva 3">
            <a:extLst>
              <a:ext uri="{FF2B5EF4-FFF2-40B4-BE49-F238E27FC236}">
                <a16:creationId xmlns:a16="http://schemas.microsoft.com/office/drawing/2014/main" id="{E69DCCBF-0EBA-4352-8115-991B07D470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3E926A3-F60A-4358-961C-BFDDD084A85E}" type="slidenum">
              <a:rPr lang="sl-SI" altLang="sl-SI"/>
              <a:pPr/>
              <a:t>14</a:t>
            </a:fld>
            <a:endParaRPr lang="sl-SI" altLang="sl-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grada stranske slike 1">
            <a:extLst>
              <a:ext uri="{FF2B5EF4-FFF2-40B4-BE49-F238E27FC236}">
                <a16:creationId xmlns:a16="http://schemas.microsoft.com/office/drawing/2014/main" id="{BBB97909-9A87-447C-995C-1B3D33FF2B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Ograda opomb 2">
            <a:extLst>
              <a:ext uri="{FF2B5EF4-FFF2-40B4-BE49-F238E27FC236}">
                <a16:creationId xmlns:a16="http://schemas.microsoft.com/office/drawing/2014/main" id="{5885024F-B661-46A5-B056-7CAA5386A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Z dimenzijami se ukvarja tudi teorija strun. Čeprav višjih dimenzij ne vidimo in se v njih tudi ne moremo gibati, ne moremo sklepati, da mogoče vseeno ne obstajajo. Matematično jih ni težko opisati, saj lahko običajnim trem prostorskim koordinatam dodamo še nove. Prostorom, ki so več kot trirazsežni pravimo hiperprostori. Gravitacija pa je posledica deformacij prostora. Te deformacije nastanejo zaradi prisotnosti mase. Določajo tudi, kako se bo predmet gibal v vesolju.</a:t>
            </a:r>
          </a:p>
        </p:txBody>
      </p:sp>
      <p:sp>
        <p:nvSpPr>
          <p:cNvPr id="35844" name="Ograda številke diapozitiva 3">
            <a:extLst>
              <a:ext uri="{FF2B5EF4-FFF2-40B4-BE49-F238E27FC236}">
                <a16:creationId xmlns:a16="http://schemas.microsoft.com/office/drawing/2014/main" id="{A0C172C0-1CC8-46D2-8494-852F136C53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6C8D705-3AE8-4EE2-91E9-79340B9DB126}" type="slidenum">
              <a:rPr lang="sl-SI" altLang="sl-SI"/>
              <a:pPr/>
              <a:t>15</a:t>
            </a:fld>
            <a:endParaRPr lang="sl-SI" altLang="sl-SI"/>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grada stranske slike 1">
            <a:extLst>
              <a:ext uri="{FF2B5EF4-FFF2-40B4-BE49-F238E27FC236}">
                <a16:creationId xmlns:a16="http://schemas.microsoft.com/office/drawing/2014/main" id="{3B0EB57F-901A-461E-AA14-DF0F8D260A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Ograda opomb 2">
            <a:extLst>
              <a:ext uri="{FF2B5EF4-FFF2-40B4-BE49-F238E27FC236}">
                <a16:creationId xmlns:a16="http://schemas.microsoft.com/office/drawing/2014/main" id="{1130813B-E7CC-4F1B-8BE1-34AB39AF76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Črne luknje je Einstein opisal kot posledico splošne relativnostne teorije in sicer kar koli potuje skozi črno luknjo za vedno izgine iz vesolja, saj je v središču vsa masa združena v eni točki brez dimenzij. Z črnimi luknjami se je ukvarjal tudi Stephen Hawking (sevanje, ki zapusti črno luknjo povzroči njeno izhlapevanje)</a:t>
            </a:r>
          </a:p>
        </p:txBody>
      </p:sp>
      <p:sp>
        <p:nvSpPr>
          <p:cNvPr id="36868" name="Ograda številke diapozitiva 3">
            <a:extLst>
              <a:ext uri="{FF2B5EF4-FFF2-40B4-BE49-F238E27FC236}">
                <a16:creationId xmlns:a16="http://schemas.microsoft.com/office/drawing/2014/main" id="{8F65796D-CAEB-458D-BD72-9F3F764053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2B5D5A7-AFFF-4BF5-A19D-2601AEAF872F}" type="slidenum">
              <a:rPr lang="sl-SI" altLang="sl-SI"/>
              <a:pPr/>
              <a:t>16</a:t>
            </a:fld>
            <a:endParaRPr lang="sl-SI" altLang="sl-SI"/>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grada stranske slike 1">
            <a:extLst>
              <a:ext uri="{FF2B5EF4-FFF2-40B4-BE49-F238E27FC236}">
                <a16:creationId xmlns:a16="http://schemas.microsoft.com/office/drawing/2014/main" id="{458EF706-4660-444A-97C0-FA6B9F583E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Ograda opomb 2">
            <a:extLst>
              <a:ext uri="{FF2B5EF4-FFF2-40B4-BE49-F238E27FC236}">
                <a16:creationId xmlns:a16="http://schemas.microsoft.com/office/drawing/2014/main" id="{3BF90BA4-F29E-419F-8892-C8DB00297B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Načelo ekvivalentnosti pravi, da so učinki gravitacije enaki učinkom pospeševanja. To lahko pojasnimo z poizkusom: predstavljajmo si, da sta Janez in Tina spet skupaj v vesolju, vsak s svojim plovilom in mirujeta. Naenkrat pa Janez prižge motorje in se začne gibati z pospeškom 9,8 km/h. Tina ga preko zvočnika vpraša, zakaj se premika, Janez pa odgovori, da se ne premika on, temveč Tina, saj se iz njegovega opazovalnega sistema Tina oddaljuje od njega in ne obratno. Tina mu odgovori: Če sem res jaz tista, ki se premikam, zakaj potem jaz lebdim, ti pa si zaradi pospeška pritisnjen ob steno plovila? Če trdimo, da je vse relativno, moramo dokazati, da se lahko iz Janezovega giba Tina. Ta problem lahko rešimo, če si predstavljamo, da Tina prosto pada v globino, Janez pa ne, saj je prižgal motorje in s tem preprečil padanje, pritisk ob steno pa čuti kot posledico gravitacije.</a:t>
            </a:r>
          </a:p>
        </p:txBody>
      </p:sp>
      <p:sp>
        <p:nvSpPr>
          <p:cNvPr id="37892" name="Ograda številke diapozitiva 3">
            <a:extLst>
              <a:ext uri="{FF2B5EF4-FFF2-40B4-BE49-F238E27FC236}">
                <a16:creationId xmlns:a16="http://schemas.microsoft.com/office/drawing/2014/main" id="{37ACBD93-A62B-4E08-97E0-54604154E4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ABC1343-7B27-45FD-9158-78D61283567E}" type="slidenum">
              <a:rPr lang="sl-SI" altLang="sl-SI"/>
              <a:pPr/>
              <a:t>17</a:t>
            </a:fld>
            <a:endParaRPr lang="sl-SI" altLang="sl-S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grada stranske slike 1">
            <a:extLst>
              <a:ext uri="{FF2B5EF4-FFF2-40B4-BE49-F238E27FC236}">
                <a16:creationId xmlns:a16="http://schemas.microsoft.com/office/drawing/2014/main" id="{AFBA86D4-5474-4D60-84E0-36E7EA9402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Ograda opomb 2">
            <a:extLst>
              <a:ext uri="{FF2B5EF4-FFF2-40B4-BE49-F238E27FC236}">
                <a16:creationId xmlns:a16="http://schemas.microsoft.com/office/drawing/2014/main" id="{6CE347F2-8E1E-4B2F-AFE5-214F2D27AE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Ugotovitve, podane v relativnostni teoriji pa lahko uporabimo pri GPS sistemu. GPS sateliti namreč zelo hitro, zaradi česar se starajo počasneje, ob enem pa zaradi oddaljenosti od zemlje hitreje. Zato uporabljajo atomsko uro, ki je izjemno natančna: v milijonu let se zmoti le za eno sekundo.</a:t>
            </a:r>
          </a:p>
        </p:txBody>
      </p:sp>
      <p:sp>
        <p:nvSpPr>
          <p:cNvPr id="38916" name="Ograda številke diapozitiva 3">
            <a:extLst>
              <a:ext uri="{FF2B5EF4-FFF2-40B4-BE49-F238E27FC236}">
                <a16:creationId xmlns:a16="http://schemas.microsoft.com/office/drawing/2014/main" id="{722DDFBC-2CD3-497B-A45E-7F74562073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455BAC9-B452-4CBE-9970-D4A3CA2950FA}" type="slidenum">
              <a:rPr lang="sl-SI" altLang="sl-SI"/>
              <a:pPr/>
              <a:t>18</a:t>
            </a:fld>
            <a:endParaRPr lang="sl-SI" altLang="sl-S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grada stranske slike 1">
            <a:extLst>
              <a:ext uri="{FF2B5EF4-FFF2-40B4-BE49-F238E27FC236}">
                <a16:creationId xmlns:a16="http://schemas.microsoft.com/office/drawing/2014/main" id="{7FA7EAD9-4C62-4BD3-B96C-3C0B76C91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Ograda opomb 2">
            <a:extLst>
              <a:ext uri="{FF2B5EF4-FFF2-40B4-BE49-F238E27FC236}">
                <a16:creationId xmlns:a16="http://schemas.microsoft.com/office/drawing/2014/main" id="{A97C9FC6-9AD0-4DD4-A472-0403E09B00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sl-SI"/>
          </a:p>
        </p:txBody>
      </p:sp>
      <p:sp>
        <p:nvSpPr>
          <p:cNvPr id="39940" name="Ograda številke diapozitiva 3">
            <a:extLst>
              <a:ext uri="{FF2B5EF4-FFF2-40B4-BE49-F238E27FC236}">
                <a16:creationId xmlns:a16="http://schemas.microsoft.com/office/drawing/2014/main" id="{F528F8DC-707F-41A9-BC8E-8FC0F6ED40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4B12533-70F5-437C-964C-8D0C33497F73}" type="slidenum">
              <a:rPr lang="sl-SI" altLang="sl-SI"/>
              <a:pPr/>
              <a:t>20</a:t>
            </a:fld>
            <a:endParaRPr lang="sl-SI" alt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grada stranske slike 1">
            <a:extLst>
              <a:ext uri="{FF2B5EF4-FFF2-40B4-BE49-F238E27FC236}">
                <a16:creationId xmlns:a16="http://schemas.microsoft.com/office/drawing/2014/main" id="{B33AB4C8-6E7F-4DD9-AFB6-7370C39B5C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Ograda opomb 2">
            <a:extLst>
              <a:ext uri="{FF2B5EF4-FFF2-40B4-BE49-F238E27FC236}">
                <a16:creationId xmlns:a16="http://schemas.microsoft.com/office/drawing/2014/main" id="{00472F0D-3E7D-474F-8933-2BAAC1E94D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Pri dvanajstih letih se je začel učiti matematike. Za njegovo zanimanje za znanost sta zaslužna tudi njegova strica, ki sta mu v otroštvu predlagala kjige o znanosti in matematiki. Pri trinajstih je predelal že vse matematične učbenike za gimnazije. Kljub uspešnosti pri matematiki in fiziki pa so mu težje šli sodobni jeziki. Bil je dislektik.</a:t>
            </a:r>
          </a:p>
        </p:txBody>
      </p:sp>
      <p:sp>
        <p:nvSpPr>
          <p:cNvPr id="24580" name="Ograda številke diapozitiva 3">
            <a:extLst>
              <a:ext uri="{FF2B5EF4-FFF2-40B4-BE49-F238E27FC236}">
                <a16:creationId xmlns:a16="http://schemas.microsoft.com/office/drawing/2014/main" id="{40118EE3-903E-490A-B713-475603AA40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085A11D-BCB5-4C72-851C-9F73EE37F445}" type="slidenum">
              <a:rPr lang="sl-SI" altLang="sl-SI"/>
              <a:pPr/>
              <a:t>3</a:t>
            </a:fld>
            <a:endParaRPr lang="sl-SI" alt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grada stranske slike 1">
            <a:extLst>
              <a:ext uri="{FF2B5EF4-FFF2-40B4-BE49-F238E27FC236}">
                <a16:creationId xmlns:a16="http://schemas.microsoft.com/office/drawing/2014/main" id="{EED6D886-40A7-4C9D-9AAD-F42C06C325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Ograda opomb 2">
            <a:extLst>
              <a:ext uri="{FF2B5EF4-FFF2-40B4-BE49-F238E27FC236}">
                <a16:creationId xmlns:a16="http://schemas.microsoft.com/office/drawing/2014/main" id="{1F15D0EE-0AA9-4402-BA54-8E34BD0B58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l-SI" altLang="sl-SI"/>
          </a:p>
        </p:txBody>
      </p:sp>
      <p:sp>
        <p:nvSpPr>
          <p:cNvPr id="25604" name="Ograda številke diapozitiva 3">
            <a:extLst>
              <a:ext uri="{FF2B5EF4-FFF2-40B4-BE49-F238E27FC236}">
                <a16:creationId xmlns:a16="http://schemas.microsoft.com/office/drawing/2014/main" id="{220E4C77-E04E-4B3F-A0FE-6C18CFD52E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AD32593-914A-469A-B76F-452DC9352D9B}" type="slidenum">
              <a:rPr lang="sl-SI" altLang="sl-SI"/>
              <a:pPr/>
              <a:t>4</a:t>
            </a:fld>
            <a:endParaRPr lang="sl-SI" alt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grada stranske slike 1">
            <a:extLst>
              <a:ext uri="{FF2B5EF4-FFF2-40B4-BE49-F238E27FC236}">
                <a16:creationId xmlns:a16="http://schemas.microsoft.com/office/drawing/2014/main" id="{5A668ED9-4D39-4348-918F-A43F7C217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Ograda opomb 2">
            <a:extLst>
              <a:ext uri="{FF2B5EF4-FFF2-40B4-BE49-F238E27FC236}">
                <a16:creationId xmlns:a16="http://schemas.microsoft.com/office/drawing/2014/main" id="{ECBF305A-8977-4A2B-96E1-A37DBC8985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Predel za govor naj bi bil v Einsteinovih možganih manjši, predela za logiko in prostorsko predstavo pa večja.</a:t>
            </a:r>
          </a:p>
        </p:txBody>
      </p:sp>
      <p:sp>
        <p:nvSpPr>
          <p:cNvPr id="26628" name="Ograda številke diapozitiva 3">
            <a:extLst>
              <a:ext uri="{FF2B5EF4-FFF2-40B4-BE49-F238E27FC236}">
                <a16:creationId xmlns:a16="http://schemas.microsoft.com/office/drawing/2014/main" id="{36F40DF5-C8F8-4447-B3E3-53BB659A9F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EF8B23A-2E25-4FD5-A320-E2E1451AB6F0}" type="slidenum">
              <a:rPr lang="sl-SI" altLang="sl-SI"/>
              <a:pPr/>
              <a:t>6</a:t>
            </a:fld>
            <a:endParaRPr lang="sl-SI" alt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grada stranske slike 1">
            <a:extLst>
              <a:ext uri="{FF2B5EF4-FFF2-40B4-BE49-F238E27FC236}">
                <a16:creationId xmlns:a16="http://schemas.microsoft.com/office/drawing/2014/main" id="{89F7D243-8137-4D2D-8A64-6A9A33260B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Ograda opomb 2">
            <a:extLst>
              <a:ext uri="{FF2B5EF4-FFF2-40B4-BE49-F238E27FC236}">
                <a16:creationId xmlns:a16="http://schemas.microsoft.com/office/drawing/2014/main" id="{A2557A40-2BB9-42DA-9CF7-F67B7777F0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Fotone smo obravnavali pri pouku, torej so delci brez mase, ki potujejo s svetlobno hitrostjo. Fotoefekt pa se pojavi, ko določeno EM valovanje iz snovi izbije elektrone, za kar potrebuje ustrezno valovno dolžino.</a:t>
            </a:r>
          </a:p>
        </p:txBody>
      </p:sp>
      <p:sp>
        <p:nvSpPr>
          <p:cNvPr id="27652" name="Ograda številke diapozitiva 3">
            <a:extLst>
              <a:ext uri="{FF2B5EF4-FFF2-40B4-BE49-F238E27FC236}">
                <a16:creationId xmlns:a16="http://schemas.microsoft.com/office/drawing/2014/main" id="{E57C3E46-1F06-4998-B706-0DCB69FD18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6CD7BEF-1788-462D-8F33-B6ECD6162FCB}" type="slidenum">
              <a:rPr lang="sl-SI" altLang="sl-SI"/>
              <a:pPr/>
              <a:t>7</a:t>
            </a:fld>
            <a:endParaRPr lang="sl-SI" alt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grada stranske slike 1">
            <a:extLst>
              <a:ext uri="{FF2B5EF4-FFF2-40B4-BE49-F238E27FC236}">
                <a16:creationId xmlns:a16="http://schemas.microsoft.com/office/drawing/2014/main" id="{9EA395E0-A3C0-4C8A-8BC2-65A39B9A8D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Ograda opomb 2">
            <a:extLst>
              <a:ext uri="{FF2B5EF4-FFF2-40B4-BE49-F238E27FC236}">
                <a16:creationId xmlns:a16="http://schemas.microsoft.com/office/drawing/2014/main" id="{38EC8A16-DA8E-4914-AF2E-69338255BB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Einstein je razlagal teorijo Brownovega gibanja, ki opisuje, da se delci v mirujoči tekočini gibajo neurejeno in naključno, kar je posledica trkov molekul ob makroskopski delec. Uporabil je statistično mehaniko, v kateri obravnavamo plin kot množico molekul, ki se neurejeno gibano. Zapisal je tudi, kako se lega spreminja s časom.</a:t>
            </a:r>
          </a:p>
        </p:txBody>
      </p:sp>
      <p:sp>
        <p:nvSpPr>
          <p:cNvPr id="28676" name="Ograda številke diapozitiva 3">
            <a:extLst>
              <a:ext uri="{FF2B5EF4-FFF2-40B4-BE49-F238E27FC236}">
                <a16:creationId xmlns:a16="http://schemas.microsoft.com/office/drawing/2014/main" id="{F926BADC-9816-47DD-A0C6-7D727AAAB3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CC653AA-BD4A-4B46-82BE-FCD34CD65A5A}" type="slidenum">
              <a:rPr lang="sl-SI" altLang="sl-SI"/>
              <a:pPr/>
              <a:t>8</a:t>
            </a:fld>
            <a:endParaRPr lang="sl-SI" alt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grada stranske slike 1">
            <a:extLst>
              <a:ext uri="{FF2B5EF4-FFF2-40B4-BE49-F238E27FC236}">
                <a16:creationId xmlns:a16="http://schemas.microsoft.com/office/drawing/2014/main" id="{D08ED417-C204-49A8-A0A4-5BE0853A82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Ograda opomb 2">
            <a:extLst>
              <a:ext uri="{FF2B5EF4-FFF2-40B4-BE49-F238E27FC236}">
                <a16:creationId xmlns:a16="http://schemas.microsoft.com/office/drawing/2014/main" id="{69D6DFAB-9E1A-424E-8613-C1BCD4CA2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V tretjem članku je razgrnil relativnostno teorijo, pozneje pa je dodal še slavno enačbo: energija je enaka masa krat svetlobna hitrost na kvadrat.  Einstein je v sklopu relativnostne teorije razlagal dve vrsti in sicer posebno ter splošno relativnostno teorijo</a:t>
            </a:r>
          </a:p>
        </p:txBody>
      </p:sp>
      <p:sp>
        <p:nvSpPr>
          <p:cNvPr id="29700" name="Ograda številke diapozitiva 3">
            <a:extLst>
              <a:ext uri="{FF2B5EF4-FFF2-40B4-BE49-F238E27FC236}">
                <a16:creationId xmlns:a16="http://schemas.microsoft.com/office/drawing/2014/main" id="{87C1009B-EFCF-4D41-A87F-449AB1DBC1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EB1FB99-048B-460C-8373-360F55CA7F46}" type="slidenum">
              <a:rPr lang="sl-SI" altLang="sl-SI"/>
              <a:pPr/>
              <a:t>9</a:t>
            </a:fld>
            <a:endParaRPr lang="sl-SI" alt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grada stranske slike 1">
            <a:extLst>
              <a:ext uri="{FF2B5EF4-FFF2-40B4-BE49-F238E27FC236}">
                <a16:creationId xmlns:a16="http://schemas.microsoft.com/office/drawing/2014/main" id="{09C705D4-9040-4AF5-8DA0-610BF70FFA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Ograda opomb 2">
            <a:extLst>
              <a:ext uri="{FF2B5EF4-FFF2-40B4-BE49-F238E27FC236}">
                <a16:creationId xmlns:a16="http://schemas.microsoft.com/office/drawing/2014/main" id="{8FDBB4C0-52FC-4323-BE72-7A543E6FA1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l-SI" altLang="sl-SI"/>
          </a:p>
        </p:txBody>
      </p:sp>
      <p:sp>
        <p:nvSpPr>
          <p:cNvPr id="30724" name="Ograda številke diapozitiva 3">
            <a:extLst>
              <a:ext uri="{FF2B5EF4-FFF2-40B4-BE49-F238E27FC236}">
                <a16:creationId xmlns:a16="http://schemas.microsoft.com/office/drawing/2014/main" id="{0078140B-E787-4FBC-9B12-C97BA59805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6C10561-D5EC-4504-A495-E3667CE4DF06}" type="slidenum">
              <a:rPr lang="sl-SI" altLang="sl-SI"/>
              <a:pPr/>
              <a:t>10</a:t>
            </a:fld>
            <a:endParaRPr lang="sl-SI" alt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grada stranske slike 1">
            <a:extLst>
              <a:ext uri="{FF2B5EF4-FFF2-40B4-BE49-F238E27FC236}">
                <a16:creationId xmlns:a16="http://schemas.microsoft.com/office/drawing/2014/main" id="{AE651E8E-739B-4FF4-AD89-3E0A926278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Ograda opomb 2">
            <a:extLst>
              <a:ext uri="{FF2B5EF4-FFF2-40B4-BE49-F238E27FC236}">
                <a16:creationId xmlns:a16="http://schemas.microsoft.com/office/drawing/2014/main" id="{C0C93C2E-0B3E-4EE2-B541-0628CCEB70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sl-SI" altLang="sl-SI"/>
              <a:t>Predstavljajmo si, da letalo odleti iz točke A do točke B ob ekvatorju z hitrostjo, ki je enaka hitrosti kroženja zemlje. Opazovalci na zemlji bi lahko to potrdili, medtem ko bi opazovalci na vesoljski postaji povedali, da se letalo ne giba, temveč miruje, medtem, ko se v nasprotno smer giba zemlja.</a:t>
            </a:r>
          </a:p>
          <a:p>
            <a:pPr>
              <a:spcBef>
                <a:spcPct val="0"/>
              </a:spcBef>
            </a:pPr>
            <a:r>
              <a:rPr lang="sl-SI" altLang="sl-SI"/>
              <a:t>Opazovalec osončja pa bi trdil, da se letalo giba s hitrostjo 100 000 km/h, saj je takšna hitrost gibanja zemlje okoli sonca. Fizikalne količine so torej</a:t>
            </a:r>
          </a:p>
          <a:p>
            <a:pPr>
              <a:spcBef>
                <a:spcPct val="0"/>
              </a:spcBef>
            </a:pPr>
            <a:r>
              <a:rPr lang="sl-SI" altLang="sl-SI"/>
              <a:t>Odvisne od opazovalca oziroma opazovalnega sistema – so relativne. </a:t>
            </a:r>
          </a:p>
        </p:txBody>
      </p:sp>
      <p:sp>
        <p:nvSpPr>
          <p:cNvPr id="31748" name="Ograda številke diapozitiva 3">
            <a:extLst>
              <a:ext uri="{FF2B5EF4-FFF2-40B4-BE49-F238E27FC236}">
                <a16:creationId xmlns:a16="http://schemas.microsoft.com/office/drawing/2014/main" id="{6D29530A-7141-4144-8045-CDBEC029F9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33C9F56-6588-4D0D-80FB-8E941A1E4259}" type="slidenum">
              <a:rPr lang="sl-SI" altLang="sl-SI"/>
              <a:pPr/>
              <a:t>11</a:t>
            </a:fld>
            <a:endParaRPr lang="sl-SI" alt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a:extLst>
              <a:ext uri="{FF2B5EF4-FFF2-40B4-BE49-F238E27FC236}">
                <a16:creationId xmlns:a16="http://schemas.microsoft.com/office/drawing/2014/main" id="{EADFC73D-6BD3-4A89-92A5-CD175979A805}"/>
              </a:ext>
            </a:extLst>
          </p:cNvPr>
          <p:cNvSpPr>
            <a:spLocks noGrp="1"/>
          </p:cNvSpPr>
          <p:nvPr>
            <p:ph type="dt" sz="half" idx="10"/>
          </p:nvPr>
        </p:nvSpPr>
        <p:spPr/>
        <p:txBody>
          <a:bodyPr/>
          <a:lstStyle>
            <a:lvl1pPr>
              <a:defRPr/>
            </a:lvl1pPr>
          </a:lstStyle>
          <a:p>
            <a:pPr>
              <a:defRPr/>
            </a:pPr>
            <a:fld id="{F57B9320-5C2D-4B08-B73E-B836F929DEC9}" type="datetimeFigureOut">
              <a:rPr lang="sl-SI"/>
              <a:pPr>
                <a:defRPr/>
              </a:pPr>
              <a:t>30. 05. 2019</a:t>
            </a:fld>
            <a:endParaRPr lang="sl-SI"/>
          </a:p>
        </p:txBody>
      </p:sp>
      <p:sp>
        <p:nvSpPr>
          <p:cNvPr id="5" name="Ograda noge 4">
            <a:extLst>
              <a:ext uri="{FF2B5EF4-FFF2-40B4-BE49-F238E27FC236}">
                <a16:creationId xmlns:a16="http://schemas.microsoft.com/office/drawing/2014/main" id="{10A4865D-B306-4967-9D75-ABE6D279B0E8}"/>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E14884A8-C4B3-4AA4-B565-B96739576D36}"/>
              </a:ext>
            </a:extLst>
          </p:cNvPr>
          <p:cNvSpPr>
            <a:spLocks noGrp="1"/>
          </p:cNvSpPr>
          <p:nvPr>
            <p:ph type="sldNum" sz="quarter" idx="12"/>
          </p:nvPr>
        </p:nvSpPr>
        <p:spPr/>
        <p:txBody>
          <a:bodyPr/>
          <a:lstStyle>
            <a:lvl1pPr>
              <a:defRPr/>
            </a:lvl1pPr>
          </a:lstStyle>
          <a:p>
            <a:fld id="{1782F8EE-C4C1-461B-9B56-35D7BAA680F0}" type="slidenum">
              <a:rPr lang="sl-SI" altLang="sl-SI"/>
              <a:pPr/>
              <a:t>‹#›</a:t>
            </a:fld>
            <a:endParaRPr lang="sl-SI" altLang="sl-SI"/>
          </a:p>
        </p:txBody>
      </p:sp>
    </p:spTree>
    <p:extLst>
      <p:ext uri="{BB962C8B-B14F-4D97-AF65-F5344CB8AC3E}">
        <p14:creationId xmlns:p14="http://schemas.microsoft.com/office/powerpoint/2010/main" val="1223079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CAE1847B-DF78-426E-AD89-88C6E3688632}"/>
              </a:ext>
            </a:extLst>
          </p:cNvPr>
          <p:cNvSpPr>
            <a:spLocks noGrp="1"/>
          </p:cNvSpPr>
          <p:nvPr>
            <p:ph type="dt" sz="half" idx="10"/>
          </p:nvPr>
        </p:nvSpPr>
        <p:spPr/>
        <p:txBody>
          <a:bodyPr/>
          <a:lstStyle>
            <a:lvl1pPr>
              <a:defRPr/>
            </a:lvl1pPr>
          </a:lstStyle>
          <a:p>
            <a:pPr>
              <a:defRPr/>
            </a:pPr>
            <a:fld id="{5692FF8D-DBA9-44EA-BD72-153AEF7A9B65}" type="datetimeFigureOut">
              <a:rPr lang="sl-SI"/>
              <a:pPr>
                <a:defRPr/>
              </a:pPr>
              <a:t>30. 05. 2019</a:t>
            </a:fld>
            <a:endParaRPr lang="sl-SI"/>
          </a:p>
        </p:txBody>
      </p:sp>
      <p:sp>
        <p:nvSpPr>
          <p:cNvPr id="5" name="Ograda noge 4">
            <a:extLst>
              <a:ext uri="{FF2B5EF4-FFF2-40B4-BE49-F238E27FC236}">
                <a16:creationId xmlns:a16="http://schemas.microsoft.com/office/drawing/2014/main" id="{1EEA6E15-FBC0-4261-B192-15104963AE02}"/>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229947F5-E8AE-4315-9DD4-CC7D87CD1627}"/>
              </a:ext>
            </a:extLst>
          </p:cNvPr>
          <p:cNvSpPr>
            <a:spLocks noGrp="1"/>
          </p:cNvSpPr>
          <p:nvPr>
            <p:ph type="sldNum" sz="quarter" idx="12"/>
          </p:nvPr>
        </p:nvSpPr>
        <p:spPr/>
        <p:txBody>
          <a:bodyPr/>
          <a:lstStyle>
            <a:lvl1pPr>
              <a:defRPr/>
            </a:lvl1pPr>
          </a:lstStyle>
          <a:p>
            <a:fld id="{71600B30-67BA-44EA-A65F-044F7771BAC2}" type="slidenum">
              <a:rPr lang="sl-SI" altLang="sl-SI"/>
              <a:pPr/>
              <a:t>‹#›</a:t>
            </a:fld>
            <a:endParaRPr lang="sl-SI" altLang="sl-SI"/>
          </a:p>
        </p:txBody>
      </p:sp>
    </p:spTree>
    <p:extLst>
      <p:ext uri="{BB962C8B-B14F-4D97-AF65-F5344CB8AC3E}">
        <p14:creationId xmlns:p14="http://schemas.microsoft.com/office/powerpoint/2010/main" val="251692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2080EFE7-3E18-4416-8654-3A0E37DB3400}"/>
              </a:ext>
            </a:extLst>
          </p:cNvPr>
          <p:cNvSpPr>
            <a:spLocks noGrp="1"/>
          </p:cNvSpPr>
          <p:nvPr>
            <p:ph type="dt" sz="half" idx="10"/>
          </p:nvPr>
        </p:nvSpPr>
        <p:spPr/>
        <p:txBody>
          <a:bodyPr/>
          <a:lstStyle>
            <a:lvl1pPr>
              <a:defRPr/>
            </a:lvl1pPr>
          </a:lstStyle>
          <a:p>
            <a:pPr>
              <a:defRPr/>
            </a:pPr>
            <a:fld id="{4A4256C1-B67F-40A0-A3B3-70AF54FA411F}" type="datetimeFigureOut">
              <a:rPr lang="sl-SI"/>
              <a:pPr>
                <a:defRPr/>
              </a:pPr>
              <a:t>30. 05. 2019</a:t>
            </a:fld>
            <a:endParaRPr lang="sl-SI"/>
          </a:p>
        </p:txBody>
      </p:sp>
      <p:sp>
        <p:nvSpPr>
          <p:cNvPr id="5" name="Ograda noge 4">
            <a:extLst>
              <a:ext uri="{FF2B5EF4-FFF2-40B4-BE49-F238E27FC236}">
                <a16:creationId xmlns:a16="http://schemas.microsoft.com/office/drawing/2014/main" id="{46678DFC-A76E-4E80-81EF-F40030096D34}"/>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621B3A86-35B1-4C90-9ADD-4F2DBBEF66C8}"/>
              </a:ext>
            </a:extLst>
          </p:cNvPr>
          <p:cNvSpPr>
            <a:spLocks noGrp="1"/>
          </p:cNvSpPr>
          <p:nvPr>
            <p:ph type="sldNum" sz="quarter" idx="12"/>
          </p:nvPr>
        </p:nvSpPr>
        <p:spPr/>
        <p:txBody>
          <a:bodyPr/>
          <a:lstStyle>
            <a:lvl1pPr>
              <a:defRPr/>
            </a:lvl1pPr>
          </a:lstStyle>
          <a:p>
            <a:fld id="{FA7C97DB-B7AB-4383-BF0E-6C6D4065454D}" type="slidenum">
              <a:rPr lang="sl-SI" altLang="sl-SI"/>
              <a:pPr/>
              <a:t>‹#›</a:t>
            </a:fld>
            <a:endParaRPr lang="sl-SI" altLang="sl-SI"/>
          </a:p>
        </p:txBody>
      </p:sp>
    </p:spTree>
    <p:extLst>
      <p:ext uri="{BB962C8B-B14F-4D97-AF65-F5344CB8AC3E}">
        <p14:creationId xmlns:p14="http://schemas.microsoft.com/office/powerpoint/2010/main" val="346208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05FDA5BD-0349-43D4-B9E2-337BEEA0F44D}"/>
              </a:ext>
            </a:extLst>
          </p:cNvPr>
          <p:cNvSpPr>
            <a:spLocks noGrp="1"/>
          </p:cNvSpPr>
          <p:nvPr>
            <p:ph type="dt" sz="half" idx="10"/>
          </p:nvPr>
        </p:nvSpPr>
        <p:spPr/>
        <p:txBody>
          <a:bodyPr/>
          <a:lstStyle>
            <a:lvl1pPr>
              <a:defRPr/>
            </a:lvl1pPr>
          </a:lstStyle>
          <a:p>
            <a:pPr>
              <a:defRPr/>
            </a:pPr>
            <a:fld id="{29F02BC4-86E1-4263-BA68-0D08C27F423E}" type="datetimeFigureOut">
              <a:rPr lang="sl-SI"/>
              <a:pPr>
                <a:defRPr/>
              </a:pPr>
              <a:t>30. 05. 2019</a:t>
            </a:fld>
            <a:endParaRPr lang="sl-SI"/>
          </a:p>
        </p:txBody>
      </p:sp>
      <p:sp>
        <p:nvSpPr>
          <p:cNvPr id="5" name="Ograda noge 4">
            <a:extLst>
              <a:ext uri="{FF2B5EF4-FFF2-40B4-BE49-F238E27FC236}">
                <a16:creationId xmlns:a16="http://schemas.microsoft.com/office/drawing/2014/main" id="{415984C0-EFCD-4232-87E1-7E2E6CDAEBCA}"/>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2A865ADD-BF7D-43D9-B3BF-09C6414300CC}"/>
              </a:ext>
            </a:extLst>
          </p:cNvPr>
          <p:cNvSpPr>
            <a:spLocks noGrp="1"/>
          </p:cNvSpPr>
          <p:nvPr>
            <p:ph type="sldNum" sz="quarter" idx="12"/>
          </p:nvPr>
        </p:nvSpPr>
        <p:spPr/>
        <p:txBody>
          <a:bodyPr/>
          <a:lstStyle>
            <a:lvl1pPr>
              <a:defRPr/>
            </a:lvl1pPr>
          </a:lstStyle>
          <a:p>
            <a:fld id="{103E823F-F97F-4C63-B08B-2BDA2B38BEF6}" type="slidenum">
              <a:rPr lang="sl-SI" altLang="sl-SI"/>
              <a:pPr/>
              <a:t>‹#›</a:t>
            </a:fld>
            <a:endParaRPr lang="sl-SI" altLang="sl-SI"/>
          </a:p>
        </p:txBody>
      </p:sp>
    </p:spTree>
    <p:extLst>
      <p:ext uri="{BB962C8B-B14F-4D97-AF65-F5344CB8AC3E}">
        <p14:creationId xmlns:p14="http://schemas.microsoft.com/office/powerpoint/2010/main" val="303780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a:extLst>
              <a:ext uri="{FF2B5EF4-FFF2-40B4-BE49-F238E27FC236}">
                <a16:creationId xmlns:a16="http://schemas.microsoft.com/office/drawing/2014/main" id="{9B23F6C3-F6AD-4E33-887C-844BD18E3389}"/>
              </a:ext>
            </a:extLst>
          </p:cNvPr>
          <p:cNvSpPr>
            <a:spLocks noGrp="1"/>
          </p:cNvSpPr>
          <p:nvPr>
            <p:ph type="dt" sz="half" idx="10"/>
          </p:nvPr>
        </p:nvSpPr>
        <p:spPr/>
        <p:txBody>
          <a:bodyPr/>
          <a:lstStyle>
            <a:lvl1pPr>
              <a:defRPr/>
            </a:lvl1pPr>
          </a:lstStyle>
          <a:p>
            <a:pPr>
              <a:defRPr/>
            </a:pPr>
            <a:fld id="{51606423-3DC2-44B3-86C6-33ECD9D0D4C4}" type="datetimeFigureOut">
              <a:rPr lang="sl-SI"/>
              <a:pPr>
                <a:defRPr/>
              </a:pPr>
              <a:t>30. 05. 2019</a:t>
            </a:fld>
            <a:endParaRPr lang="sl-SI"/>
          </a:p>
        </p:txBody>
      </p:sp>
      <p:sp>
        <p:nvSpPr>
          <p:cNvPr id="5" name="Ograda noge 4">
            <a:extLst>
              <a:ext uri="{FF2B5EF4-FFF2-40B4-BE49-F238E27FC236}">
                <a16:creationId xmlns:a16="http://schemas.microsoft.com/office/drawing/2014/main" id="{350CFE7C-00F1-483E-A727-D8D5187C2CE5}"/>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78177236-F286-4491-BFD0-FDB4CEA1FFF9}"/>
              </a:ext>
            </a:extLst>
          </p:cNvPr>
          <p:cNvSpPr>
            <a:spLocks noGrp="1"/>
          </p:cNvSpPr>
          <p:nvPr>
            <p:ph type="sldNum" sz="quarter" idx="12"/>
          </p:nvPr>
        </p:nvSpPr>
        <p:spPr/>
        <p:txBody>
          <a:bodyPr/>
          <a:lstStyle>
            <a:lvl1pPr>
              <a:defRPr/>
            </a:lvl1pPr>
          </a:lstStyle>
          <a:p>
            <a:fld id="{7795DB41-003F-403C-9C54-D4F9CA13084E}" type="slidenum">
              <a:rPr lang="sl-SI" altLang="sl-SI"/>
              <a:pPr/>
              <a:t>‹#›</a:t>
            </a:fld>
            <a:endParaRPr lang="sl-SI" altLang="sl-SI"/>
          </a:p>
        </p:txBody>
      </p:sp>
    </p:spTree>
    <p:extLst>
      <p:ext uri="{BB962C8B-B14F-4D97-AF65-F5344CB8AC3E}">
        <p14:creationId xmlns:p14="http://schemas.microsoft.com/office/powerpoint/2010/main" val="2114344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3">
            <a:extLst>
              <a:ext uri="{FF2B5EF4-FFF2-40B4-BE49-F238E27FC236}">
                <a16:creationId xmlns:a16="http://schemas.microsoft.com/office/drawing/2014/main" id="{E848D3C9-276F-4D8B-8E16-B6F6F3520CC6}"/>
              </a:ext>
            </a:extLst>
          </p:cNvPr>
          <p:cNvSpPr>
            <a:spLocks noGrp="1"/>
          </p:cNvSpPr>
          <p:nvPr>
            <p:ph type="dt" sz="half" idx="10"/>
          </p:nvPr>
        </p:nvSpPr>
        <p:spPr/>
        <p:txBody>
          <a:bodyPr/>
          <a:lstStyle>
            <a:lvl1pPr>
              <a:defRPr/>
            </a:lvl1pPr>
          </a:lstStyle>
          <a:p>
            <a:pPr>
              <a:defRPr/>
            </a:pPr>
            <a:fld id="{B1468888-EF6D-4EFC-8F95-E9B450C4626E}" type="datetimeFigureOut">
              <a:rPr lang="sl-SI"/>
              <a:pPr>
                <a:defRPr/>
              </a:pPr>
              <a:t>30. 05. 2019</a:t>
            </a:fld>
            <a:endParaRPr lang="sl-SI"/>
          </a:p>
        </p:txBody>
      </p:sp>
      <p:sp>
        <p:nvSpPr>
          <p:cNvPr id="6" name="Ograda noge 4">
            <a:extLst>
              <a:ext uri="{FF2B5EF4-FFF2-40B4-BE49-F238E27FC236}">
                <a16:creationId xmlns:a16="http://schemas.microsoft.com/office/drawing/2014/main" id="{37F9C5B3-9527-431D-B2C7-9BC385E4BB8C}"/>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0EF01197-45BE-4C66-92A2-52C5AB6B4187}"/>
              </a:ext>
            </a:extLst>
          </p:cNvPr>
          <p:cNvSpPr>
            <a:spLocks noGrp="1"/>
          </p:cNvSpPr>
          <p:nvPr>
            <p:ph type="sldNum" sz="quarter" idx="12"/>
          </p:nvPr>
        </p:nvSpPr>
        <p:spPr/>
        <p:txBody>
          <a:bodyPr/>
          <a:lstStyle>
            <a:lvl1pPr>
              <a:defRPr/>
            </a:lvl1pPr>
          </a:lstStyle>
          <a:p>
            <a:fld id="{6E944760-2E6C-4CB2-A8E0-E50A1CED0909}" type="slidenum">
              <a:rPr lang="sl-SI" altLang="sl-SI"/>
              <a:pPr/>
              <a:t>‹#›</a:t>
            </a:fld>
            <a:endParaRPr lang="sl-SI" altLang="sl-SI"/>
          </a:p>
        </p:txBody>
      </p:sp>
    </p:spTree>
    <p:extLst>
      <p:ext uri="{BB962C8B-B14F-4D97-AF65-F5344CB8AC3E}">
        <p14:creationId xmlns:p14="http://schemas.microsoft.com/office/powerpoint/2010/main" val="132759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3">
            <a:extLst>
              <a:ext uri="{FF2B5EF4-FFF2-40B4-BE49-F238E27FC236}">
                <a16:creationId xmlns:a16="http://schemas.microsoft.com/office/drawing/2014/main" id="{903A8D23-1929-4D0C-ACFC-AD45DAE68A63}"/>
              </a:ext>
            </a:extLst>
          </p:cNvPr>
          <p:cNvSpPr>
            <a:spLocks noGrp="1"/>
          </p:cNvSpPr>
          <p:nvPr>
            <p:ph type="dt" sz="half" idx="10"/>
          </p:nvPr>
        </p:nvSpPr>
        <p:spPr/>
        <p:txBody>
          <a:bodyPr/>
          <a:lstStyle>
            <a:lvl1pPr>
              <a:defRPr/>
            </a:lvl1pPr>
          </a:lstStyle>
          <a:p>
            <a:pPr>
              <a:defRPr/>
            </a:pPr>
            <a:fld id="{823FD0E6-BFB9-4ACA-8998-F0BAF39B7FDE}" type="datetimeFigureOut">
              <a:rPr lang="sl-SI"/>
              <a:pPr>
                <a:defRPr/>
              </a:pPr>
              <a:t>30. 05. 2019</a:t>
            </a:fld>
            <a:endParaRPr lang="sl-SI"/>
          </a:p>
        </p:txBody>
      </p:sp>
      <p:sp>
        <p:nvSpPr>
          <p:cNvPr id="8" name="Ograda noge 4">
            <a:extLst>
              <a:ext uri="{FF2B5EF4-FFF2-40B4-BE49-F238E27FC236}">
                <a16:creationId xmlns:a16="http://schemas.microsoft.com/office/drawing/2014/main" id="{20A1526C-7C62-4043-800E-737A777870BA}"/>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5">
            <a:extLst>
              <a:ext uri="{FF2B5EF4-FFF2-40B4-BE49-F238E27FC236}">
                <a16:creationId xmlns:a16="http://schemas.microsoft.com/office/drawing/2014/main" id="{DD3453B0-B6A7-46D9-A640-C5E24EC19720}"/>
              </a:ext>
            </a:extLst>
          </p:cNvPr>
          <p:cNvSpPr>
            <a:spLocks noGrp="1"/>
          </p:cNvSpPr>
          <p:nvPr>
            <p:ph type="sldNum" sz="quarter" idx="12"/>
          </p:nvPr>
        </p:nvSpPr>
        <p:spPr/>
        <p:txBody>
          <a:bodyPr/>
          <a:lstStyle>
            <a:lvl1pPr>
              <a:defRPr/>
            </a:lvl1pPr>
          </a:lstStyle>
          <a:p>
            <a:fld id="{E303C062-3EC1-4C1F-B7D5-2669BB0437C7}" type="slidenum">
              <a:rPr lang="sl-SI" altLang="sl-SI"/>
              <a:pPr/>
              <a:t>‹#›</a:t>
            </a:fld>
            <a:endParaRPr lang="sl-SI" altLang="sl-SI"/>
          </a:p>
        </p:txBody>
      </p:sp>
    </p:spTree>
    <p:extLst>
      <p:ext uri="{BB962C8B-B14F-4D97-AF65-F5344CB8AC3E}">
        <p14:creationId xmlns:p14="http://schemas.microsoft.com/office/powerpoint/2010/main" val="154361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3">
            <a:extLst>
              <a:ext uri="{FF2B5EF4-FFF2-40B4-BE49-F238E27FC236}">
                <a16:creationId xmlns:a16="http://schemas.microsoft.com/office/drawing/2014/main" id="{F8E65A71-BDB6-4627-9384-4C182E837070}"/>
              </a:ext>
            </a:extLst>
          </p:cNvPr>
          <p:cNvSpPr>
            <a:spLocks noGrp="1"/>
          </p:cNvSpPr>
          <p:nvPr>
            <p:ph type="dt" sz="half" idx="10"/>
          </p:nvPr>
        </p:nvSpPr>
        <p:spPr/>
        <p:txBody>
          <a:bodyPr/>
          <a:lstStyle>
            <a:lvl1pPr>
              <a:defRPr/>
            </a:lvl1pPr>
          </a:lstStyle>
          <a:p>
            <a:pPr>
              <a:defRPr/>
            </a:pPr>
            <a:fld id="{13F6695F-16A4-43F5-9F88-082143FA3591}" type="datetimeFigureOut">
              <a:rPr lang="sl-SI"/>
              <a:pPr>
                <a:defRPr/>
              </a:pPr>
              <a:t>30. 05. 2019</a:t>
            </a:fld>
            <a:endParaRPr lang="sl-SI"/>
          </a:p>
        </p:txBody>
      </p:sp>
      <p:sp>
        <p:nvSpPr>
          <p:cNvPr id="4" name="Ograda noge 4">
            <a:extLst>
              <a:ext uri="{FF2B5EF4-FFF2-40B4-BE49-F238E27FC236}">
                <a16:creationId xmlns:a16="http://schemas.microsoft.com/office/drawing/2014/main" id="{4583666A-FC80-4A29-BA81-5EC15319772D}"/>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5">
            <a:extLst>
              <a:ext uri="{FF2B5EF4-FFF2-40B4-BE49-F238E27FC236}">
                <a16:creationId xmlns:a16="http://schemas.microsoft.com/office/drawing/2014/main" id="{028EB563-73CE-47BE-9BAA-FF23ED137B6F}"/>
              </a:ext>
            </a:extLst>
          </p:cNvPr>
          <p:cNvSpPr>
            <a:spLocks noGrp="1"/>
          </p:cNvSpPr>
          <p:nvPr>
            <p:ph type="sldNum" sz="quarter" idx="12"/>
          </p:nvPr>
        </p:nvSpPr>
        <p:spPr/>
        <p:txBody>
          <a:bodyPr/>
          <a:lstStyle>
            <a:lvl1pPr>
              <a:defRPr/>
            </a:lvl1pPr>
          </a:lstStyle>
          <a:p>
            <a:fld id="{FD1F1657-F688-4AA7-A68D-CE26A8E3E817}" type="slidenum">
              <a:rPr lang="sl-SI" altLang="sl-SI"/>
              <a:pPr/>
              <a:t>‹#›</a:t>
            </a:fld>
            <a:endParaRPr lang="sl-SI" altLang="sl-SI"/>
          </a:p>
        </p:txBody>
      </p:sp>
    </p:spTree>
    <p:extLst>
      <p:ext uri="{BB962C8B-B14F-4D97-AF65-F5344CB8AC3E}">
        <p14:creationId xmlns:p14="http://schemas.microsoft.com/office/powerpoint/2010/main" val="376368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a:extLst>
              <a:ext uri="{FF2B5EF4-FFF2-40B4-BE49-F238E27FC236}">
                <a16:creationId xmlns:a16="http://schemas.microsoft.com/office/drawing/2014/main" id="{F297B084-5A9F-4754-A9B2-89BF810EDB73}"/>
              </a:ext>
            </a:extLst>
          </p:cNvPr>
          <p:cNvSpPr>
            <a:spLocks noGrp="1"/>
          </p:cNvSpPr>
          <p:nvPr>
            <p:ph type="dt" sz="half" idx="10"/>
          </p:nvPr>
        </p:nvSpPr>
        <p:spPr/>
        <p:txBody>
          <a:bodyPr/>
          <a:lstStyle>
            <a:lvl1pPr>
              <a:defRPr/>
            </a:lvl1pPr>
          </a:lstStyle>
          <a:p>
            <a:pPr>
              <a:defRPr/>
            </a:pPr>
            <a:fld id="{17D8EB14-65A1-4E42-9CF8-B455E5B97DCB}" type="datetimeFigureOut">
              <a:rPr lang="sl-SI"/>
              <a:pPr>
                <a:defRPr/>
              </a:pPr>
              <a:t>30. 05. 2019</a:t>
            </a:fld>
            <a:endParaRPr lang="sl-SI"/>
          </a:p>
        </p:txBody>
      </p:sp>
      <p:sp>
        <p:nvSpPr>
          <p:cNvPr id="3" name="Ograda noge 4">
            <a:extLst>
              <a:ext uri="{FF2B5EF4-FFF2-40B4-BE49-F238E27FC236}">
                <a16:creationId xmlns:a16="http://schemas.microsoft.com/office/drawing/2014/main" id="{FC27B103-1529-438D-863C-ED9E8DAF250C}"/>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5">
            <a:extLst>
              <a:ext uri="{FF2B5EF4-FFF2-40B4-BE49-F238E27FC236}">
                <a16:creationId xmlns:a16="http://schemas.microsoft.com/office/drawing/2014/main" id="{53D47174-9874-40A0-8CEE-BE8C7B0E89B1}"/>
              </a:ext>
            </a:extLst>
          </p:cNvPr>
          <p:cNvSpPr>
            <a:spLocks noGrp="1"/>
          </p:cNvSpPr>
          <p:nvPr>
            <p:ph type="sldNum" sz="quarter" idx="12"/>
          </p:nvPr>
        </p:nvSpPr>
        <p:spPr/>
        <p:txBody>
          <a:bodyPr/>
          <a:lstStyle>
            <a:lvl1pPr>
              <a:defRPr/>
            </a:lvl1pPr>
          </a:lstStyle>
          <a:p>
            <a:fld id="{A531935E-7FED-486D-AB89-3BE1C560BD58}" type="slidenum">
              <a:rPr lang="sl-SI" altLang="sl-SI"/>
              <a:pPr/>
              <a:t>‹#›</a:t>
            </a:fld>
            <a:endParaRPr lang="sl-SI" altLang="sl-SI"/>
          </a:p>
        </p:txBody>
      </p:sp>
    </p:spTree>
    <p:extLst>
      <p:ext uri="{BB962C8B-B14F-4D97-AF65-F5344CB8AC3E}">
        <p14:creationId xmlns:p14="http://schemas.microsoft.com/office/powerpoint/2010/main" val="131287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A905C8B2-FE72-41BA-A1E4-D2268DE202D2}"/>
              </a:ext>
            </a:extLst>
          </p:cNvPr>
          <p:cNvSpPr>
            <a:spLocks noGrp="1"/>
          </p:cNvSpPr>
          <p:nvPr>
            <p:ph type="dt" sz="half" idx="10"/>
          </p:nvPr>
        </p:nvSpPr>
        <p:spPr/>
        <p:txBody>
          <a:bodyPr/>
          <a:lstStyle>
            <a:lvl1pPr>
              <a:defRPr/>
            </a:lvl1pPr>
          </a:lstStyle>
          <a:p>
            <a:pPr>
              <a:defRPr/>
            </a:pPr>
            <a:fld id="{AF64F5A6-CC84-43DF-8D47-8336D698A682}" type="datetimeFigureOut">
              <a:rPr lang="sl-SI"/>
              <a:pPr>
                <a:defRPr/>
              </a:pPr>
              <a:t>30. 05. 2019</a:t>
            </a:fld>
            <a:endParaRPr lang="sl-SI"/>
          </a:p>
        </p:txBody>
      </p:sp>
      <p:sp>
        <p:nvSpPr>
          <p:cNvPr id="6" name="Ograda noge 4">
            <a:extLst>
              <a:ext uri="{FF2B5EF4-FFF2-40B4-BE49-F238E27FC236}">
                <a16:creationId xmlns:a16="http://schemas.microsoft.com/office/drawing/2014/main" id="{B2D2FAD9-D979-419E-9EF7-ED74D841F8A2}"/>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F503F825-564E-4E07-ACF2-B2ED3DC0431E}"/>
              </a:ext>
            </a:extLst>
          </p:cNvPr>
          <p:cNvSpPr>
            <a:spLocks noGrp="1"/>
          </p:cNvSpPr>
          <p:nvPr>
            <p:ph type="sldNum" sz="quarter" idx="12"/>
          </p:nvPr>
        </p:nvSpPr>
        <p:spPr/>
        <p:txBody>
          <a:bodyPr/>
          <a:lstStyle>
            <a:lvl1pPr>
              <a:defRPr/>
            </a:lvl1pPr>
          </a:lstStyle>
          <a:p>
            <a:fld id="{54CEE4B6-60A1-4FE5-95D3-F2D7D66D8942}" type="slidenum">
              <a:rPr lang="sl-SI" altLang="sl-SI"/>
              <a:pPr/>
              <a:t>‹#›</a:t>
            </a:fld>
            <a:endParaRPr lang="sl-SI" altLang="sl-SI"/>
          </a:p>
        </p:txBody>
      </p:sp>
    </p:spTree>
    <p:extLst>
      <p:ext uri="{BB962C8B-B14F-4D97-AF65-F5344CB8AC3E}">
        <p14:creationId xmlns:p14="http://schemas.microsoft.com/office/powerpoint/2010/main" val="159804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6A888873-21E1-4777-AF74-DA60D68AC888}"/>
              </a:ext>
            </a:extLst>
          </p:cNvPr>
          <p:cNvSpPr>
            <a:spLocks noGrp="1"/>
          </p:cNvSpPr>
          <p:nvPr>
            <p:ph type="dt" sz="half" idx="10"/>
          </p:nvPr>
        </p:nvSpPr>
        <p:spPr/>
        <p:txBody>
          <a:bodyPr/>
          <a:lstStyle>
            <a:lvl1pPr>
              <a:defRPr/>
            </a:lvl1pPr>
          </a:lstStyle>
          <a:p>
            <a:pPr>
              <a:defRPr/>
            </a:pPr>
            <a:fld id="{4A7789DC-D53F-430F-8A19-157A92145066}" type="datetimeFigureOut">
              <a:rPr lang="sl-SI"/>
              <a:pPr>
                <a:defRPr/>
              </a:pPr>
              <a:t>30. 05. 2019</a:t>
            </a:fld>
            <a:endParaRPr lang="sl-SI"/>
          </a:p>
        </p:txBody>
      </p:sp>
      <p:sp>
        <p:nvSpPr>
          <p:cNvPr id="6" name="Ograda noge 4">
            <a:extLst>
              <a:ext uri="{FF2B5EF4-FFF2-40B4-BE49-F238E27FC236}">
                <a16:creationId xmlns:a16="http://schemas.microsoft.com/office/drawing/2014/main" id="{56B62136-23EF-4DDF-836C-DEDA2344C9B6}"/>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38F7BE29-E9DF-4174-BB84-34F78E6488AF}"/>
              </a:ext>
            </a:extLst>
          </p:cNvPr>
          <p:cNvSpPr>
            <a:spLocks noGrp="1"/>
          </p:cNvSpPr>
          <p:nvPr>
            <p:ph type="sldNum" sz="quarter" idx="12"/>
          </p:nvPr>
        </p:nvSpPr>
        <p:spPr/>
        <p:txBody>
          <a:bodyPr/>
          <a:lstStyle>
            <a:lvl1pPr>
              <a:defRPr/>
            </a:lvl1pPr>
          </a:lstStyle>
          <a:p>
            <a:fld id="{270AD608-8B1E-40BF-89B2-5E4B062A17B0}" type="slidenum">
              <a:rPr lang="sl-SI" altLang="sl-SI"/>
              <a:pPr/>
              <a:t>‹#›</a:t>
            </a:fld>
            <a:endParaRPr lang="sl-SI" altLang="sl-SI"/>
          </a:p>
        </p:txBody>
      </p:sp>
    </p:spTree>
    <p:extLst>
      <p:ext uri="{BB962C8B-B14F-4D97-AF65-F5344CB8AC3E}">
        <p14:creationId xmlns:p14="http://schemas.microsoft.com/office/powerpoint/2010/main" val="76836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8EB4E3"/>
            </a:gs>
            <a:gs pos="17999">
              <a:srgbClr val="8EB4E3"/>
            </a:gs>
            <a:gs pos="53000">
              <a:srgbClr val="B3A2C7"/>
            </a:gs>
            <a:gs pos="64999">
              <a:srgbClr val="FF61B8"/>
            </a:gs>
            <a:gs pos="89999">
              <a:srgbClr val="953735"/>
            </a:gs>
            <a:gs pos="100000">
              <a:srgbClr val="FAC090"/>
            </a:gs>
          </a:gsLst>
          <a:lin ang="8100000" scaled="1"/>
        </a:gradFill>
        <a:effectLst/>
      </p:bgPr>
    </p:bg>
    <p:spTree>
      <p:nvGrpSpPr>
        <p:cNvPr id="1" name=""/>
        <p:cNvGrpSpPr/>
        <p:nvPr/>
      </p:nvGrpSpPr>
      <p:grpSpPr>
        <a:xfrm>
          <a:off x="0" y="0"/>
          <a:ext cx="0" cy="0"/>
          <a:chOff x="0" y="0"/>
          <a:chExt cx="0" cy="0"/>
        </a:xfrm>
      </p:grpSpPr>
      <p:sp>
        <p:nvSpPr>
          <p:cNvPr id="1026" name="Ograda naslova 1">
            <a:extLst>
              <a:ext uri="{FF2B5EF4-FFF2-40B4-BE49-F238E27FC236}">
                <a16:creationId xmlns:a16="http://schemas.microsoft.com/office/drawing/2014/main" id="{85036301-5E51-4A83-A5F4-984137B6BF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a:t>Uredite slog naslova matrice</a:t>
            </a:r>
          </a:p>
        </p:txBody>
      </p:sp>
      <p:sp>
        <p:nvSpPr>
          <p:cNvPr id="1027" name="Ograda besedila 2">
            <a:extLst>
              <a:ext uri="{FF2B5EF4-FFF2-40B4-BE49-F238E27FC236}">
                <a16:creationId xmlns:a16="http://schemas.microsoft.com/office/drawing/2014/main" id="{074F3EB0-15FF-4260-8E17-18396605672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4" name="Ograda datuma 3">
            <a:extLst>
              <a:ext uri="{FF2B5EF4-FFF2-40B4-BE49-F238E27FC236}">
                <a16:creationId xmlns:a16="http://schemas.microsoft.com/office/drawing/2014/main" id="{AB1E7F27-D714-4F6A-AABA-ACE588C641E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51BE97E-98A7-4D98-BA9C-7CB0479C5564}" type="datetimeFigureOut">
              <a:rPr lang="sl-SI"/>
              <a:pPr>
                <a:defRPr/>
              </a:pPr>
              <a:t>30. 05. 2019</a:t>
            </a:fld>
            <a:endParaRPr lang="sl-SI"/>
          </a:p>
        </p:txBody>
      </p:sp>
      <p:sp>
        <p:nvSpPr>
          <p:cNvPr id="5" name="Ograda noge 4">
            <a:extLst>
              <a:ext uri="{FF2B5EF4-FFF2-40B4-BE49-F238E27FC236}">
                <a16:creationId xmlns:a16="http://schemas.microsoft.com/office/drawing/2014/main" id="{0CCB7C39-9F95-405F-AE45-80D5600BBE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sl-SI"/>
          </a:p>
        </p:txBody>
      </p:sp>
      <p:sp>
        <p:nvSpPr>
          <p:cNvPr id="6" name="Ograda številke diapozitiva 5">
            <a:extLst>
              <a:ext uri="{FF2B5EF4-FFF2-40B4-BE49-F238E27FC236}">
                <a16:creationId xmlns:a16="http://schemas.microsoft.com/office/drawing/2014/main" id="{D116794A-2043-4159-A2C7-C5E456EAF3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0C9A519-7E6D-48DF-812F-180EFF3C3D32}"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jhFNcUTJI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hyperlink" Target="http://www.kvarkadabra.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tudent.pfmb.uni-mb.si/~jkline/zivljenjepis.html" TargetMode="External"/><Relationship Id="rId4" Type="http://schemas.openxmlformats.org/officeDocument/2006/relationships/hyperlink" Target="https://bojanambrozic.wordpress.com/2013/03/02/gps-in-teorija-relativnosti/"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Slika 9">
            <a:extLst>
              <a:ext uri="{FF2B5EF4-FFF2-40B4-BE49-F238E27FC236}">
                <a16:creationId xmlns:a16="http://schemas.microsoft.com/office/drawing/2014/main" id="{311D266F-6294-4F94-8D5E-F11C476983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45038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lika 8">
            <a:extLst>
              <a:ext uri="{FF2B5EF4-FFF2-40B4-BE49-F238E27FC236}">
                <a16:creationId xmlns:a16="http://schemas.microsoft.com/office/drawing/2014/main" id="{1C82B27B-DB23-4ECB-9D2A-E0B55C200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513" y="52822"/>
            <a:ext cx="5949819" cy="3446784"/>
          </a:xfrm>
          <a:prstGeom prst="rect">
            <a:avLst/>
          </a:prstGeom>
          <a:ln>
            <a:noFill/>
          </a:ln>
          <a:effectLst>
            <a:softEdge rad="112500"/>
          </a:effectLst>
        </p:spPr>
      </p:pic>
      <p:sp>
        <p:nvSpPr>
          <p:cNvPr id="3" name="Podnaslov 2">
            <a:extLst>
              <a:ext uri="{FF2B5EF4-FFF2-40B4-BE49-F238E27FC236}">
                <a16:creationId xmlns:a16="http://schemas.microsoft.com/office/drawing/2014/main" id="{EC239EA1-771D-4E95-8FF9-FA32F9B2BC6F}"/>
              </a:ext>
            </a:extLst>
          </p:cNvPr>
          <p:cNvSpPr>
            <a:spLocks noGrp="1"/>
          </p:cNvSpPr>
          <p:nvPr>
            <p:ph type="subTitle" idx="1"/>
          </p:nvPr>
        </p:nvSpPr>
        <p:spPr>
          <a:xfrm>
            <a:off x="211266" y="5045461"/>
            <a:ext cx="4536504" cy="1757121"/>
          </a:xfrm>
        </p:spPr>
        <p:txBody>
          <a:bodyPr rtlCol="0">
            <a:normAutofit/>
          </a:bodyPr>
          <a:lstStyle/>
          <a:p>
            <a:pPr fontAlgn="auto">
              <a:spcAft>
                <a:spcPts val="0"/>
              </a:spcAft>
              <a:defRPr/>
            </a:pPr>
            <a:r>
              <a:rPr lang="sl-SI">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latin typeface="Rockwell" panose="02060603020205020403" pitchFamily="18" charset="0"/>
                <a:cs typeface="KodchiangUPC" panose="02020603050405020304" pitchFamily="18" charset="-34"/>
              </a:rPr>
              <a:t> </a:t>
            </a:r>
            <a:endParaRPr lang="sl-SI"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latin typeface="Rockwell" panose="02060603020205020403" pitchFamily="18" charset="0"/>
              <a:cs typeface="KodchiangUPC" panose="02020603050405020304" pitchFamily="18" charset="-34"/>
            </a:endParaRPr>
          </a:p>
        </p:txBody>
      </p:sp>
      <p:sp>
        <p:nvSpPr>
          <p:cNvPr id="5" name="PoljeZBesedilom 4">
            <a:extLst>
              <a:ext uri="{FF2B5EF4-FFF2-40B4-BE49-F238E27FC236}">
                <a16:creationId xmlns:a16="http://schemas.microsoft.com/office/drawing/2014/main" id="{699D1342-459D-433B-BA2C-2A4E7241BD9A}"/>
              </a:ext>
            </a:extLst>
          </p:cNvPr>
          <p:cNvSpPr txBox="1"/>
          <p:nvPr/>
        </p:nvSpPr>
        <p:spPr>
          <a:xfrm>
            <a:off x="3224866" y="2067116"/>
            <a:ext cx="5949819" cy="1446550"/>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sl-SI"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Albert Einstein</a:t>
            </a:r>
          </a:p>
          <a:p>
            <a:pPr algn="ctr" fontAlgn="auto">
              <a:spcBef>
                <a:spcPts val="0"/>
              </a:spcBef>
              <a:spcAft>
                <a:spcPts val="0"/>
              </a:spcAft>
              <a:defRPr/>
            </a:pPr>
            <a:r>
              <a:rPr lang="sl-SI"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 in teorija relativnosti</a:t>
            </a:r>
          </a:p>
        </p:txBody>
      </p:sp>
      <p:pic>
        <p:nvPicPr>
          <p:cNvPr id="4" name="Slika 3">
            <a:extLst>
              <a:ext uri="{FF2B5EF4-FFF2-40B4-BE49-F238E27FC236}">
                <a16:creationId xmlns:a16="http://schemas.microsoft.com/office/drawing/2014/main" id="{05D411B9-8B72-4B23-B683-255A9DE6B8BE}"/>
              </a:ext>
            </a:extLst>
          </p:cNvPr>
          <p:cNvPicPr>
            <a:picLocks noChangeAspect="1"/>
          </p:cNvPicPr>
          <p:nvPr/>
        </p:nvPicPr>
        <p:blipFill rotWithShape="1">
          <a:blip r:embed="rId4">
            <a:extLst>
              <a:ext uri="{28A0092B-C50C-407E-A947-70E740481C1C}">
                <a14:useLocalDpi xmlns:a14="http://schemas.microsoft.com/office/drawing/2010/main" val="0"/>
              </a:ext>
            </a:extLst>
          </a:blip>
          <a:srcRect b="8354"/>
          <a:stretch/>
        </p:blipFill>
        <p:spPr>
          <a:xfrm>
            <a:off x="-21526" y="-14242"/>
            <a:ext cx="3569423" cy="4462350"/>
          </a:xfrm>
          <a:prstGeom prst="rect">
            <a:avLst/>
          </a:prstGeom>
          <a:ln>
            <a:noFill/>
          </a:ln>
          <a:effectLst>
            <a:softEdge rad="112500"/>
          </a:effectLst>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8ECE947-6B56-4296-895F-DC8A487CAD51}"/>
              </a:ext>
            </a:extLst>
          </p:cNvPr>
          <p:cNvSpPr>
            <a:spLocks noGrp="1"/>
          </p:cNvSpPr>
          <p:nvPr>
            <p:ph type="title"/>
          </p:nvPr>
        </p:nvSpPr>
        <p:spPr/>
        <p:txBody>
          <a:bodyPr/>
          <a:lstStyle/>
          <a:p>
            <a:r>
              <a:rPr lang="sl-SI" altLang="sl-SI">
                <a:solidFill>
                  <a:srgbClr val="FF0000"/>
                </a:solidFill>
                <a:latin typeface="Aharoni" panose="02010803020104030203" pitchFamily="2" charset="-79"/>
                <a:cs typeface="Aharoni" panose="02010803020104030203" pitchFamily="2" charset="-79"/>
              </a:rPr>
              <a:t>Posebna teorija relativnosti</a:t>
            </a:r>
          </a:p>
        </p:txBody>
      </p:sp>
      <p:sp>
        <p:nvSpPr>
          <p:cNvPr id="3" name="Ograda vsebine 2">
            <a:extLst>
              <a:ext uri="{FF2B5EF4-FFF2-40B4-BE49-F238E27FC236}">
                <a16:creationId xmlns:a16="http://schemas.microsoft.com/office/drawing/2014/main" id="{82CD4619-1EA8-4978-9B2D-590D4A42D15C}"/>
              </a:ext>
            </a:extLst>
          </p:cNvPr>
          <p:cNvSpPr>
            <a:spLocks noGrp="1"/>
          </p:cNvSpPr>
          <p:nvPr>
            <p:ph idx="1"/>
          </p:nvPr>
        </p:nvSpPr>
        <p:spPr/>
        <p:txBody>
          <a:bodyPr rtlCol="0">
            <a:normAutofit lnSpcReduction="10000"/>
          </a:bodyPr>
          <a:lstStyle/>
          <a:p>
            <a:pPr fontAlgn="auto">
              <a:spcAft>
                <a:spcPts val="0"/>
              </a:spcAft>
              <a:defRPr/>
            </a:pPr>
            <a:r>
              <a:rPr lang="sl-SI" b="1" dirty="0"/>
              <a:t>Ovrgla</a:t>
            </a:r>
            <a:r>
              <a:rPr lang="sl-SI" dirty="0"/>
              <a:t> predstave o tem, da so fizikalne količine neodvisne od opazovalca (</a:t>
            </a:r>
            <a:r>
              <a:rPr lang="sl-SI" dirty="0">
                <a:solidFill>
                  <a:srgbClr val="FF0000"/>
                </a:solidFill>
              </a:rPr>
              <a:t>absolutne</a:t>
            </a:r>
            <a:r>
              <a:rPr lang="sl-SI" dirty="0"/>
              <a:t>)</a:t>
            </a:r>
          </a:p>
          <a:p>
            <a:pPr fontAlgn="auto">
              <a:spcAft>
                <a:spcPts val="0"/>
              </a:spcAft>
              <a:defRPr/>
            </a:pPr>
            <a:r>
              <a:rPr lang="sl-SI" dirty="0"/>
              <a:t>Vendar sta </a:t>
            </a:r>
            <a:r>
              <a:rPr lang="sl-SI" b="1" dirty="0"/>
              <a:t>vsaj dve </a:t>
            </a:r>
            <a:r>
              <a:rPr lang="sl-SI" dirty="0"/>
              <a:t>stvari v vesolju </a:t>
            </a:r>
            <a:r>
              <a:rPr lang="sl-SI" dirty="0">
                <a:solidFill>
                  <a:srgbClr val="FF0000"/>
                </a:solidFill>
              </a:rPr>
              <a:t>absolutni</a:t>
            </a:r>
            <a:r>
              <a:rPr lang="sl-SI" dirty="0"/>
              <a:t>:</a:t>
            </a:r>
          </a:p>
          <a:p>
            <a:pPr fontAlgn="auto">
              <a:spcAft>
                <a:spcPts val="0"/>
              </a:spcAft>
              <a:defRPr/>
            </a:pPr>
            <a:r>
              <a:rPr lang="sl-SI" u="sng" dirty="0"/>
              <a:t>1</a:t>
            </a:r>
            <a:r>
              <a:rPr lang="sl-SI" dirty="0"/>
              <a:t>. </a:t>
            </a:r>
            <a:r>
              <a:rPr lang="sl-SI" b="1" dirty="0"/>
              <a:t>Hitrost svetlobe </a:t>
            </a:r>
            <a:r>
              <a:rPr lang="sl-SI" dirty="0"/>
              <a:t>v vakuumu je v vseh opazovalnih sistemih konstantna; noben predmet je ne more doseči ali preseči</a:t>
            </a:r>
          </a:p>
          <a:p>
            <a:pPr fontAlgn="auto">
              <a:spcAft>
                <a:spcPts val="0"/>
              </a:spcAft>
              <a:defRPr/>
            </a:pPr>
            <a:r>
              <a:rPr lang="sl-SI" u="sng" dirty="0"/>
              <a:t>2</a:t>
            </a:r>
            <a:r>
              <a:rPr lang="sl-SI" dirty="0"/>
              <a:t>. </a:t>
            </a:r>
            <a:r>
              <a:rPr lang="sl-SI" b="1" dirty="0"/>
              <a:t>Zakoni fizike </a:t>
            </a:r>
            <a:r>
              <a:rPr lang="sl-SI" dirty="0"/>
              <a:t>so za vse opazovalne sisteme enaki</a:t>
            </a:r>
          </a:p>
          <a:p>
            <a:pPr fontAlgn="auto">
              <a:spcAft>
                <a:spcPts val="0"/>
              </a:spcAft>
              <a:defRPr/>
            </a:pPr>
            <a:r>
              <a:rPr lang="sl-SI" dirty="0"/>
              <a:t>Ostale količine so </a:t>
            </a:r>
            <a:r>
              <a:rPr lang="sl-SI" dirty="0">
                <a:solidFill>
                  <a:schemeClr val="tx2">
                    <a:lumMod val="60000"/>
                    <a:lumOff val="40000"/>
                  </a:schemeClr>
                </a:solidFill>
              </a:rPr>
              <a:t>relativne</a:t>
            </a:r>
          </a:p>
        </p:txBody>
      </p:sp>
      <p:pic>
        <p:nvPicPr>
          <p:cNvPr id="11268" name="Slika 3">
            <a:extLst>
              <a:ext uri="{FF2B5EF4-FFF2-40B4-BE49-F238E27FC236}">
                <a16:creationId xmlns:a16="http://schemas.microsoft.com/office/drawing/2014/main" id="{AD3DB776-E533-492B-8CF1-F51F1DEC26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5060950"/>
            <a:ext cx="37084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slov 1">
            <a:extLst>
              <a:ext uri="{FF2B5EF4-FFF2-40B4-BE49-F238E27FC236}">
                <a16:creationId xmlns:a16="http://schemas.microsoft.com/office/drawing/2014/main" id="{7695D712-87DB-428D-ADD4-9EE0E2B5B7CB}"/>
              </a:ext>
            </a:extLst>
          </p:cNvPr>
          <p:cNvSpPr>
            <a:spLocks noGrp="1"/>
          </p:cNvSpPr>
          <p:nvPr>
            <p:ph type="title"/>
          </p:nvPr>
        </p:nvSpPr>
        <p:spPr/>
        <p:txBody>
          <a:bodyPr/>
          <a:lstStyle/>
          <a:p>
            <a:endParaRPr lang="sl-SI" altLang="sl-SI"/>
          </a:p>
        </p:txBody>
      </p:sp>
      <p:pic>
        <p:nvPicPr>
          <p:cNvPr id="4" name="Ograda vsebine 3">
            <a:extLst>
              <a:ext uri="{FF2B5EF4-FFF2-40B4-BE49-F238E27FC236}">
                <a16:creationId xmlns:a16="http://schemas.microsoft.com/office/drawing/2014/main" id="{6CF5EE87-B4F3-422E-9069-22C113237EA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63750" y="692150"/>
            <a:ext cx="5229225" cy="3690938"/>
          </a:xfrm>
        </p:spPr>
      </p:pic>
      <p:pic>
        <p:nvPicPr>
          <p:cNvPr id="5" name="Slika 4">
            <a:extLst>
              <a:ext uri="{FF2B5EF4-FFF2-40B4-BE49-F238E27FC236}">
                <a16:creationId xmlns:a16="http://schemas.microsoft.com/office/drawing/2014/main" id="{327B5EEA-A8AD-4861-92EB-6223FAF0905E}"/>
              </a:ext>
            </a:extLst>
          </p:cNvPr>
          <p:cNvPicPr>
            <a:picLocks noChangeAspect="1"/>
          </p:cNvPicPr>
          <p:nvPr/>
        </p:nvPicPr>
        <p:blipFill>
          <a:blip r:embed="rId4">
            <a:extLst>
              <a:ext uri="{28A0092B-C50C-407E-A947-70E740481C1C}">
                <a14:useLocalDpi xmlns:a14="http://schemas.microsoft.com/office/drawing/2010/main" val="0"/>
              </a:ext>
            </a:extLst>
          </a:blip>
          <a:srcRect l="42146" t="23698" b="44283"/>
          <a:stretch>
            <a:fillRect/>
          </a:stretch>
        </p:blipFill>
        <p:spPr bwMode="auto">
          <a:xfrm>
            <a:off x="6742113" y="2308225"/>
            <a:ext cx="19431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E40C9960-5347-4321-B8F4-1A68E1BA1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2298700"/>
            <a:ext cx="194945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lika 5">
            <a:extLst>
              <a:ext uri="{FF2B5EF4-FFF2-40B4-BE49-F238E27FC236}">
                <a16:creationId xmlns:a16="http://schemas.microsoft.com/office/drawing/2014/main" id="{850666FF-D890-4379-BF2D-E225EB30D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4813976"/>
            <a:ext cx="2035944" cy="1455700"/>
          </a:xfrm>
          <a:prstGeom prst="rect">
            <a:avLst/>
          </a:prstGeom>
          <a:ln>
            <a:noFill/>
          </a:ln>
          <a:effectLst>
            <a:softEdge rad="112500"/>
          </a:effectLst>
        </p:spPr>
      </p:pic>
      <p:pic>
        <p:nvPicPr>
          <p:cNvPr id="7" name="Slika 6">
            <a:extLst>
              <a:ext uri="{FF2B5EF4-FFF2-40B4-BE49-F238E27FC236}">
                <a16:creationId xmlns:a16="http://schemas.microsoft.com/office/drawing/2014/main" id="{219A1245-2421-4E93-8E75-DCE929D743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4823665"/>
            <a:ext cx="1944216" cy="1446011"/>
          </a:xfrm>
          <a:prstGeom prst="rect">
            <a:avLst/>
          </a:prstGeom>
          <a:ln>
            <a:noFill/>
          </a:ln>
          <a:effectLst>
            <a:softEdge rad="112500"/>
          </a:effectLst>
        </p:spPr>
      </p:pic>
      <p:sp>
        <p:nvSpPr>
          <p:cNvPr id="9" name="PoljeZBesedilom 8">
            <a:extLst>
              <a:ext uri="{FF2B5EF4-FFF2-40B4-BE49-F238E27FC236}">
                <a16:creationId xmlns:a16="http://schemas.microsoft.com/office/drawing/2014/main" id="{976F2A72-3B97-430D-BC5B-659742B91BAA}"/>
              </a:ext>
            </a:extLst>
          </p:cNvPr>
          <p:cNvSpPr txBox="1">
            <a:spLocks noChangeArrowheads="1"/>
          </p:cNvSpPr>
          <p:nvPr/>
        </p:nvSpPr>
        <p:spPr bwMode="auto">
          <a:xfrm>
            <a:off x="828675" y="6381750"/>
            <a:ext cx="1312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a:t>1650 km/h?</a:t>
            </a:r>
          </a:p>
        </p:txBody>
      </p:sp>
      <p:sp>
        <p:nvSpPr>
          <p:cNvPr id="10" name="PoljeZBesedilom 9">
            <a:extLst>
              <a:ext uri="{FF2B5EF4-FFF2-40B4-BE49-F238E27FC236}">
                <a16:creationId xmlns:a16="http://schemas.microsoft.com/office/drawing/2014/main" id="{5A97C158-C8C7-43EA-9553-AE56B9B0446D}"/>
              </a:ext>
            </a:extLst>
          </p:cNvPr>
          <p:cNvSpPr txBox="1">
            <a:spLocks noChangeArrowheads="1"/>
          </p:cNvSpPr>
          <p:nvPr/>
        </p:nvSpPr>
        <p:spPr bwMode="auto">
          <a:xfrm>
            <a:off x="4054475" y="6386513"/>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a:t>0 km/h?</a:t>
            </a:r>
          </a:p>
        </p:txBody>
      </p:sp>
      <p:pic>
        <p:nvPicPr>
          <p:cNvPr id="11" name="Slika 10">
            <a:extLst>
              <a:ext uri="{FF2B5EF4-FFF2-40B4-BE49-F238E27FC236}">
                <a16:creationId xmlns:a16="http://schemas.microsoft.com/office/drawing/2014/main" id="{D4AA0813-55F2-4D14-A53C-7371CCF7D0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9360" y="4823664"/>
            <a:ext cx="2296607" cy="1446011"/>
          </a:xfrm>
          <a:prstGeom prst="rect">
            <a:avLst/>
          </a:prstGeom>
          <a:ln>
            <a:noFill/>
          </a:ln>
          <a:effectLst>
            <a:softEdge rad="112500"/>
          </a:effectLst>
        </p:spPr>
      </p:pic>
      <p:sp>
        <p:nvSpPr>
          <p:cNvPr id="12" name="PoljeZBesedilom 11">
            <a:extLst>
              <a:ext uri="{FF2B5EF4-FFF2-40B4-BE49-F238E27FC236}">
                <a16:creationId xmlns:a16="http://schemas.microsoft.com/office/drawing/2014/main" id="{DD2D6B5B-39AC-4D16-B1B6-93A89CBBC8D6}"/>
              </a:ext>
            </a:extLst>
          </p:cNvPr>
          <p:cNvSpPr txBox="1">
            <a:spLocks noChangeArrowheads="1"/>
          </p:cNvSpPr>
          <p:nvPr/>
        </p:nvSpPr>
        <p:spPr bwMode="auto">
          <a:xfrm>
            <a:off x="6737350" y="6381750"/>
            <a:ext cx="160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a:t>100 000 km/h?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1)">
                                      <p:cBhvr>
                                        <p:cTn id="10" dur="2000"/>
                                        <p:tgtEl>
                                          <p:spTgt spid="1026"/>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77B849E1-A5E8-4168-A32C-F16CCF87A1B7}"/>
              </a:ext>
            </a:extLst>
          </p:cNvPr>
          <p:cNvSpPr>
            <a:spLocks noGrp="1"/>
          </p:cNvSpPr>
          <p:nvPr>
            <p:ph idx="1"/>
          </p:nvPr>
        </p:nvSpPr>
        <p:spPr>
          <a:xfrm>
            <a:off x="395288" y="333375"/>
            <a:ext cx="8229600" cy="4525963"/>
          </a:xfrm>
        </p:spPr>
        <p:txBody>
          <a:bodyPr rtlCol="0">
            <a:normAutofit/>
          </a:bodyPr>
          <a:lstStyle/>
          <a:p>
            <a:pPr marL="0" indent="0" fontAlgn="auto">
              <a:spcAft>
                <a:spcPts val="0"/>
              </a:spcAft>
              <a:buFont typeface="Arial" panose="020B0604020202020204" pitchFamily="34" charset="0"/>
              <a:buNone/>
              <a:defRPr/>
            </a:pPr>
            <a:r>
              <a:rPr lang="sl-SI" dirty="0">
                <a:solidFill>
                  <a:schemeClr val="accent2">
                    <a:lumMod val="50000"/>
                  </a:schemeClr>
                </a:solidFill>
                <a:latin typeface="Arial Narrow" panose="020B0606020202030204" pitchFamily="34" charset="0"/>
              </a:rPr>
              <a:t>  </a:t>
            </a:r>
          </a:p>
        </p:txBody>
      </p:sp>
      <p:pic>
        <p:nvPicPr>
          <p:cNvPr id="5" name="Slika 4">
            <a:extLst>
              <a:ext uri="{FF2B5EF4-FFF2-40B4-BE49-F238E27FC236}">
                <a16:creationId xmlns:a16="http://schemas.microsoft.com/office/drawing/2014/main" id="{90C54346-CEC9-4AEA-BE69-B4FE224B8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79" y="3501008"/>
            <a:ext cx="7834039" cy="2994920"/>
          </a:xfrm>
          <a:prstGeom prst="rect">
            <a:avLst/>
          </a:prstGeom>
          <a:ln>
            <a:noFill/>
          </a:ln>
          <a:effectLst>
            <a:softEdge rad="112500"/>
          </a:effectLst>
        </p:spPr>
      </p:pic>
      <p:pic>
        <p:nvPicPr>
          <p:cNvPr id="2" name="Slika 1">
            <a:extLst>
              <a:ext uri="{FF2B5EF4-FFF2-40B4-BE49-F238E27FC236}">
                <a16:creationId xmlns:a16="http://schemas.microsoft.com/office/drawing/2014/main" id="{3F1FFBDC-5F1C-440D-BFB7-3038F12C20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404813"/>
            <a:ext cx="911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341FC6C-6F4C-4C8A-AC05-08FA4DFCC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2060575"/>
            <a:ext cx="22606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Raven puščični povezovalnik 6">
            <a:extLst>
              <a:ext uri="{FF2B5EF4-FFF2-40B4-BE49-F238E27FC236}">
                <a16:creationId xmlns:a16="http://schemas.microsoft.com/office/drawing/2014/main" id="{A96D0F01-526F-4784-97C5-4F6E6035261C}"/>
              </a:ext>
            </a:extLst>
          </p:cNvPr>
          <p:cNvCxnSpPr/>
          <p:nvPr/>
        </p:nvCxnSpPr>
        <p:spPr>
          <a:xfrm>
            <a:off x="2627313" y="1268413"/>
            <a:ext cx="586105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Raven puščični povezovalnik 8">
            <a:extLst>
              <a:ext uri="{FF2B5EF4-FFF2-40B4-BE49-F238E27FC236}">
                <a16:creationId xmlns:a16="http://schemas.microsoft.com/office/drawing/2014/main" id="{12ADC76D-6B16-4661-A510-E93373104718}"/>
              </a:ext>
            </a:extLst>
          </p:cNvPr>
          <p:cNvCxnSpPr/>
          <p:nvPr/>
        </p:nvCxnSpPr>
        <p:spPr>
          <a:xfrm>
            <a:off x="4427538" y="2708275"/>
            <a:ext cx="432117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4025DD6-B238-4777-8175-8A888E4E3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824038"/>
            <a:ext cx="908050"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ka 3">
            <a:extLst>
              <a:ext uri="{FF2B5EF4-FFF2-40B4-BE49-F238E27FC236}">
                <a16:creationId xmlns:a16="http://schemas.microsoft.com/office/drawing/2014/main" id="{A8AAB974-1100-4A02-8179-72BEB1C8568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609600"/>
            <a:ext cx="23463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anim calcmode="lin" valueType="num">
                                      <p:cBhvr>
                                        <p:cTn id="23" dur="1000" fill="hold"/>
                                        <p:tgtEl>
                                          <p:spTgt spid="1027"/>
                                        </p:tgtEl>
                                        <p:attrNameLst>
                                          <p:attrName>ppt_x</p:attrName>
                                        </p:attrNameLst>
                                      </p:cBhvr>
                                      <p:tavLst>
                                        <p:tav tm="0">
                                          <p:val>
                                            <p:strVal val="#ppt_x"/>
                                          </p:val>
                                        </p:tav>
                                        <p:tav tm="100000">
                                          <p:val>
                                            <p:strVal val="#ppt_x"/>
                                          </p:val>
                                        </p:tav>
                                      </p:tavLst>
                                    </p:anim>
                                    <p:anim calcmode="lin" valueType="num">
                                      <p:cBhvr>
                                        <p:cTn id="24" dur="1000" fill="hold"/>
                                        <p:tgtEl>
                                          <p:spTgt spid="10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EAC204-7969-49DD-8DD1-9C21D1F1C468}"/>
              </a:ext>
            </a:extLst>
          </p:cNvPr>
          <p:cNvSpPr>
            <a:spLocks noGrp="1"/>
          </p:cNvSpPr>
          <p:nvPr>
            <p:ph type="title"/>
          </p:nvPr>
        </p:nvSpPr>
        <p:spPr>
          <a:xfrm>
            <a:off x="884238" y="5084763"/>
            <a:ext cx="8229600" cy="1143000"/>
          </a:xfrm>
        </p:spPr>
        <p:txBody>
          <a:bodyPr rtlCol="0">
            <a:normAutofit fontScale="90000"/>
          </a:bodyPr>
          <a:lstStyle/>
          <a:p>
            <a:pPr fontAlgn="auto">
              <a:spcAft>
                <a:spcPts val="0"/>
              </a:spcAft>
              <a:defRPr/>
            </a:pPr>
            <a:r>
              <a:rPr lang="sl-SI" sz="2700" dirty="0">
                <a:hlinkClick r:id="rId3"/>
              </a:rPr>
              <a:t>https://www.youtube.com/watch?v=ajhFNcUTJI0</a:t>
            </a:r>
            <a:br>
              <a:rPr lang="sl-SI" dirty="0"/>
            </a:br>
            <a:endParaRPr lang="sl-SI" dirty="0"/>
          </a:p>
        </p:txBody>
      </p:sp>
      <p:pic>
        <p:nvPicPr>
          <p:cNvPr id="4" name="Ograda vsebine 3">
            <a:extLst>
              <a:ext uri="{FF2B5EF4-FFF2-40B4-BE49-F238E27FC236}">
                <a16:creationId xmlns:a16="http://schemas.microsoft.com/office/drawing/2014/main" id="{BE511C7D-A481-4BB1-A4D9-14AC8B16889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5656" y="332656"/>
            <a:ext cx="6580385" cy="4477122"/>
          </a:xfrm>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E6C873CC-44CE-4F23-8257-7E0DD1E9D782}"/>
              </a:ext>
            </a:extLst>
          </p:cNvPr>
          <p:cNvSpPr>
            <a:spLocks noGrp="1"/>
          </p:cNvSpPr>
          <p:nvPr>
            <p:ph idx="1"/>
          </p:nvPr>
        </p:nvSpPr>
        <p:spPr>
          <a:xfrm>
            <a:off x="468313" y="1701800"/>
            <a:ext cx="8229600" cy="4525963"/>
          </a:xfrm>
        </p:spPr>
        <p:txBody>
          <a:bodyPr/>
          <a:lstStyle/>
          <a:p>
            <a:r>
              <a:rPr lang="sl-SI" altLang="sl-SI"/>
              <a:t>Enačba, ki je pokazala, da se da energijo pretvoriti v maso </a:t>
            </a:r>
          </a:p>
          <a:p>
            <a:r>
              <a:rPr lang="sl-SI" altLang="sl-SI"/>
              <a:t>Sestava vesolja</a:t>
            </a:r>
          </a:p>
          <a:p>
            <a:r>
              <a:rPr lang="sl-SI" altLang="sl-SI"/>
              <a:t>Jedrska fizika</a:t>
            </a:r>
          </a:p>
        </p:txBody>
      </p:sp>
      <p:pic>
        <p:nvPicPr>
          <p:cNvPr id="5" name="Slika 4">
            <a:extLst>
              <a:ext uri="{FF2B5EF4-FFF2-40B4-BE49-F238E27FC236}">
                <a16:creationId xmlns:a16="http://schemas.microsoft.com/office/drawing/2014/main" id="{6C1660FB-3FCB-44FA-A7F3-B7BC401316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6075" y="2636838"/>
            <a:ext cx="47910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a:extLst>
              <a:ext uri="{FF2B5EF4-FFF2-40B4-BE49-F238E27FC236}">
                <a16:creationId xmlns:a16="http://schemas.microsoft.com/office/drawing/2014/main" id="{0C8EF52F-3887-4E41-9C59-073BA9932C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40" t="8827" r="8087" b="25296"/>
          <a:stretch/>
        </p:blipFill>
        <p:spPr>
          <a:xfrm>
            <a:off x="611560" y="34797"/>
            <a:ext cx="4225159" cy="160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Slika 6">
            <a:extLst>
              <a:ext uri="{FF2B5EF4-FFF2-40B4-BE49-F238E27FC236}">
                <a16:creationId xmlns:a16="http://schemas.microsoft.com/office/drawing/2014/main" id="{5C50C7C2-56F5-4C66-9FAF-22E827F696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4150" y="1738313"/>
            <a:ext cx="4573588"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DB3ECE-9451-4BD3-88BC-519A6DF8193F}"/>
              </a:ext>
            </a:extLst>
          </p:cNvPr>
          <p:cNvSpPr>
            <a:spLocks noGrp="1"/>
          </p:cNvSpPr>
          <p:nvPr>
            <p:ph type="title"/>
          </p:nvPr>
        </p:nvSpPr>
        <p:spPr/>
        <p:txBody>
          <a:bodyPr/>
          <a:lstStyle/>
          <a:p>
            <a:r>
              <a:rPr lang="sl-SI" altLang="sl-SI">
                <a:solidFill>
                  <a:srgbClr val="0070C0"/>
                </a:solidFill>
                <a:latin typeface="Bauhaus 93" pitchFamily="82" charset="0"/>
                <a:cs typeface="Aharoni" panose="02010803020104030203" pitchFamily="2" charset="-79"/>
              </a:rPr>
              <a:t>Splošna teorija relativnosti</a:t>
            </a:r>
          </a:p>
        </p:txBody>
      </p:sp>
      <p:sp>
        <p:nvSpPr>
          <p:cNvPr id="3" name="Ograda vsebine 2">
            <a:extLst>
              <a:ext uri="{FF2B5EF4-FFF2-40B4-BE49-F238E27FC236}">
                <a16:creationId xmlns:a16="http://schemas.microsoft.com/office/drawing/2014/main" id="{5CB3CDF8-EAD4-48B1-99EE-190864843625}"/>
              </a:ext>
            </a:extLst>
          </p:cNvPr>
          <p:cNvSpPr>
            <a:spLocks noGrp="1"/>
          </p:cNvSpPr>
          <p:nvPr>
            <p:ph idx="1"/>
          </p:nvPr>
        </p:nvSpPr>
        <p:spPr/>
        <p:txBody>
          <a:bodyPr rtlCol="0">
            <a:normAutofit/>
          </a:bodyPr>
          <a:lstStyle/>
          <a:p>
            <a:pPr fontAlgn="auto">
              <a:spcAft>
                <a:spcPts val="0"/>
              </a:spcAft>
              <a:defRPr/>
            </a:pPr>
            <a:r>
              <a:rPr lang="sl-SI" dirty="0"/>
              <a:t>Prostor in čas sta nerazdružljiva, 3 dimenzije prostora in ena dimenzija časa tvorijo štiridimenzionalno mešanico </a:t>
            </a:r>
            <a:r>
              <a:rPr lang="sl-SI" b="1" dirty="0"/>
              <a:t>prostor-čas </a:t>
            </a:r>
            <a:r>
              <a:rPr lang="sl-SI" dirty="0"/>
              <a:t>(</a:t>
            </a:r>
            <a:r>
              <a:rPr lang="sl-SI" dirty="0" err="1"/>
              <a:t>hiperprostori</a:t>
            </a:r>
            <a:r>
              <a:rPr lang="sl-SI" dirty="0"/>
              <a:t>)</a:t>
            </a:r>
          </a:p>
          <a:p>
            <a:pPr fontAlgn="auto">
              <a:spcAft>
                <a:spcPts val="0"/>
              </a:spcAft>
              <a:defRPr/>
            </a:pPr>
            <a:r>
              <a:rPr lang="sl-SI" dirty="0"/>
              <a:t>Posledica deformacij le-tega je </a:t>
            </a:r>
            <a:r>
              <a:rPr lang="sl-SI" b="1" dirty="0"/>
              <a:t>gravitacija </a:t>
            </a:r>
          </a:p>
          <a:p>
            <a:pPr fontAlgn="auto">
              <a:spcAft>
                <a:spcPts val="0"/>
              </a:spcAft>
              <a:defRPr/>
            </a:pPr>
            <a:endParaRPr lang="sl-SI" dirty="0"/>
          </a:p>
          <a:p>
            <a:pPr marL="0" indent="0" fontAlgn="auto">
              <a:spcAft>
                <a:spcPts val="0"/>
              </a:spcAft>
              <a:buFont typeface="Arial" panose="020B0604020202020204" pitchFamily="34" charset="0"/>
              <a:buNone/>
              <a:defRPr/>
            </a:pPr>
            <a:r>
              <a:rPr lang="sl-SI" dirty="0"/>
              <a:t>     v gravitacijskem polju teče čas počasneje</a:t>
            </a:r>
          </a:p>
        </p:txBody>
      </p:sp>
      <p:cxnSp>
        <p:nvCxnSpPr>
          <p:cNvPr id="5" name="Raven puščični povezovalnik 4">
            <a:extLst>
              <a:ext uri="{FF2B5EF4-FFF2-40B4-BE49-F238E27FC236}">
                <a16:creationId xmlns:a16="http://schemas.microsoft.com/office/drawing/2014/main" id="{D5DCAA1F-105D-4537-977C-DC042FDD5887}"/>
              </a:ext>
            </a:extLst>
          </p:cNvPr>
          <p:cNvCxnSpPr/>
          <p:nvPr/>
        </p:nvCxnSpPr>
        <p:spPr>
          <a:xfrm>
            <a:off x="4257675" y="4221163"/>
            <a:ext cx="0" cy="6477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4" name="Slika 3">
            <a:extLst>
              <a:ext uri="{FF2B5EF4-FFF2-40B4-BE49-F238E27FC236}">
                <a16:creationId xmlns:a16="http://schemas.microsoft.com/office/drawing/2014/main" id="{9F6775AF-D074-4E52-B7D9-778F77A8B5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0538" y="1901825"/>
            <a:ext cx="5357812"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7703EF65-0E20-4B49-AB56-E622B3897991}"/>
              </a:ext>
            </a:extLst>
          </p:cNvPr>
          <p:cNvSpPr>
            <a:spLocks noGrp="1"/>
          </p:cNvSpPr>
          <p:nvPr>
            <p:ph idx="1"/>
          </p:nvPr>
        </p:nvSpPr>
        <p:spPr>
          <a:xfrm>
            <a:off x="469900" y="620713"/>
            <a:ext cx="8229600" cy="4525962"/>
          </a:xfrm>
        </p:spPr>
        <p:txBody>
          <a:bodyPr rtlCol="0">
            <a:normAutofit/>
          </a:bodyPr>
          <a:lstStyle/>
          <a:p>
            <a:pPr fontAlgn="auto">
              <a:spcAft>
                <a:spcPts val="0"/>
              </a:spcAft>
              <a:defRPr/>
            </a:pPr>
            <a:r>
              <a:rPr lang="sl-SI" dirty="0"/>
              <a:t>Prostor je </a:t>
            </a:r>
            <a:r>
              <a:rPr lang="sl-SI" b="1" dirty="0"/>
              <a:t>ukrivljen</a:t>
            </a:r>
          </a:p>
          <a:p>
            <a:pPr marL="0" indent="0" fontAlgn="auto">
              <a:spcAft>
                <a:spcPts val="0"/>
              </a:spcAft>
              <a:buFont typeface="Arial" panose="020B0604020202020204" pitchFamily="34" charset="0"/>
              <a:buNone/>
              <a:defRPr/>
            </a:pPr>
            <a:r>
              <a:rPr lang="sl-SI" dirty="0"/>
              <a:t>                primer: če bi v vesolje poslali dve sondi, bi se ponovno srečali</a:t>
            </a:r>
          </a:p>
          <a:p>
            <a:pPr fontAlgn="auto">
              <a:spcAft>
                <a:spcPts val="0"/>
              </a:spcAft>
              <a:defRPr/>
            </a:pPr>
            <a:r>
              <a:rPr lang="sl-SI" dirty="0"/>
              <a:t>V prostoru-času lahko nastanejo </a:t>
            </a:r>
            <a:r>
              <a:rPr lang="sl-SI" b="1" dirty="0"/>
              <a:t>črne luknje</a:t>
            </a:r>
          </a:p>
          <a:p>
            <a:pPr fontAlgn="auto">
              <a:spcAft>
                <a:spcPts val="0"/>
              </a:spcAft>
              <a:defRPr/>
            </a:pPr>
            <a:r>
              <a:rPr lang="sl-SI" dirty="0"/>
              <a:t>Vesolje verjetno nima ne roba in ne središča</a:t>
            </a:r>
          </a:p>
          <a:p>
            <a:pPr marL="0" indent="0" fontAlgn="auto">
              <a:spcAft>
                <a:spcPts val="0"/>
              </a:spcAft>
              <a:buFont typeface="Arial" panose="020B0604020202020204" pitchFamily="34" charset="0"/>
              <a:buNone/>
              <a:defRPr/>
            </a:pPr>
            <a:endParaRPr lang="sl-SI" b="1" dirty="0"/>
          </a:p>
        </p:txBody>
      </p:sp>
      <p:cxnSp>
        <p:nvCxnSpPr>
          <p:cNvPr id="5" name="Kolenski povezovalnik 4">
            <a:extLst>
              <a:ext uri="{FF2B5EF4-FFF2-40B4-BE49-F238E27FC236}">
                <a16:creationId xmlns:a16="http://schemas.microsoft.com/office/drawing/2014/main" id="{6FA2E421-4482-4E32-AB02-3DB77374D194}"/>
              </a:ext>
            </a:extLst>
          </p:cNvPr>
          <p:cNvCxnSpPr/>
          <p:nvPr/>
        </p:nvCxnSpPr>
        <p:spPr>
          <a:xfrm>
            <a:off x="684213" y="1341438"/>
            <a:ext cx="1223962" cy="212725"/>
          </a:xfrm>
          <a:prstGeom prst="bent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7412" name="Slika 13">
            <a:extLst>
              <a:ext uri="{FF2B5EF4-FFF2-40B4-BE49-F238E27FC236}">
                <a16:creationId xmlns:a16="http://schemas.microsoft.com/office/drawing/2014/main" id="{E874AD66-CD27-4DC0-8153-17207EF80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860800"/>
            <a:ext cx="68484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31A5410F-12BD-4E0E-81A0-CAF2A4F5F181}"/>
              </a:ext>
            </a:extLst>
          </p:cNvPr>
          <p:cNvSpPr>
            <a:spLocks noGrp="1"/>
          </p:cNvSpPr>
          <p:nvPr>
            <p:ph idx="1"/>
          </p:nvPr>
        </p:nvSpPr>
        <p:spPr>
          <a:xfrm>
            <a:off x="517376" y="908720"/>
            <a:ext cx="8229600" cy="4525963"/>
          </a:xfrm>
        </p:spPr>
        <p:txBody>
          <a:bodyPr rtlCol="0">
            <a:normAutofit/>
          </a:bodyPr>
          <a:lstStyle/>
          <a:p>
            <a:pPr fontAlgn="auto">
              <a:spcAft>
                <a:spcPts val="0"/>
              </a:spcAft>
              <a:defRPr/>
            </a:pPr>
            <a:r>
              <a:rPr lang="sl-SI" dirty="0"/>
              <a:t>Načelo </a:t>
            </a:r>
            <a:r>
              <a:rPr lang="sl-SI" b="1" dirty="0">
                <a:ln>
                  <a:solidFill>
                    <a:srgbClr val="FF61B8"/>
                  </a:solidFill>
                </a:ln>
              </a:rPr>
              <a:t>ekvivalentnosti</a:t>
            </a:r>
            <a:r>
              <a:rPr lang="sl-SI" b="1" dirty="0"/>
              <a:t>:</a:t>
            </a:r>
          </a:p>
          <a:p>
            <a:pPr marL="0" indent="0" fontAlgn="auto">
              <a:spcAft>
                <a:spcPts val="0"/>
              </a:spcAft>
              <a:buFont typeface="Arial" panose="020B0604020202020204" pitchFamily="34" charset="0"/>
              <a:buNone/>
              <a:defRPr/>
            </a:pPr>
            <a:r>
              <a:rPr lang="sl-SI" dirty="0"/>
              <a:t>učinki gravitacije so ekvivalentni učinkom pospeševanja</a:t>
            </a:r>
          </a:p>
        </p:txBody>
      </p:sp>
      <p:pic>
        <p:nvPicPr>
          <p:cNvPr id="4" name="Slika 3">
            <a:extLst>
              <a:ext uri="{FF2B5EF4-FFF2-40B4-BE49-F238E27FC236}">
                <a16:creationId xmlns:a16="http://schemas.microsoft.com/office/drawing/2014/main" id="{D2396EF1-2B66-403B-BF4E-8307054AD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2924943"/>
            <a:ext cx="2667000" cy="338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a:extLst>
              <a:ext uri="{FF2B5EF4-FFF2-40B4-BE49-F238E27FC236}">
                <a16:creationId xmlns:a16="http://schemas.microsoft.com/office/drawing/2014/main" id="{39A6ABEB-D5B6-4971-946C-C8591204F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2926223"/>
            <a:ext cx="25908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EB5CF22A-E3A4-4077-A720-216EA955D9F1}"/>
              </a:ext>
            </a:extLst>
          </p:cNvPr>
          <p:cNvSpPr>
            <a:spLocks noGrp="1"/>
          </p:cNvSpPr>
          <p:nvPr>
            <p:ph idx="1"/>
          </p:nvPr>
        </p:nvSpPr>
        <p:spPr>
          <a:xfrm>
            <a:off x="328613" y="314325"/>
            <a:ext cx="8229600" cy="4525963"/>
          </a:xfrm>
        </p:spPr>
        <p:txBody>
          <a:bodyPr rtlCol="0">
            <a:normAutofit/>
          </a:bodyPr>
          <a:lstStyle/>
          <a:p>
            <a:pPr fontAlgn="auto">
              <a:spcAft>
                <a:spcPts val="0"/>
              </a:spcAft>
              <a:defRPr/>
            </a:pPr>
            <a:r>
              <a:rPr lang="sl-SI" sz="4000" u="sng" dirty="0" err="1">
                <a:solidFill>
                  <a:schemeClr val="accent4">
                    <a:lumMod val="75000"/>
                  </a:schemeClr>
                </a:solidFill>
                <a:effectLst>
                  <a:outerShdw blurRad="38100" dist="38100" dir="2700000" algn="tl">
                    <a:srgbClr val="000000">
                      <a:alpha val="43137"/>
                    </a:srgbClr>
                  </a:outerShdw>
                </a:effectLst>
              </a:rPr>
              <a:t>Dilacija</a:t>
            </a:r>
            <a:r>
              <a:rPr lang="sl-SI" sz="4000" u="sng" dirty="0">
                <a:solidFill>
                  <a:schemeClr val="accent4">
                    <a:lumMod val="75000"/>
                  </a:schemeClr>
                </a:solidFill>
                <a:effectLst>
                  <a:outerShdw blurRad="38100" dist="38100" dir="2700000" algn="tl">
                    <a:srgbClr val="000000">
                      <a:alpha val="43137"/>
                    </a:srgbClr>
                  </a:outerShdw>
                </a:effectLst>
              </a:rPr>
              <a:t> časa:</a:t>
            </a:r>
          </a:p>
          <a:p>
            <a:pPr fontAlgn="auto">
              <a:spcAft>
                <a:spcPts val="0"/>
              </a:spcAft>
              <a:defRPr/>
            </a:pPr>
            <a:r>
              <a:rPr lang="sl-SI" dirty="0">
                <a:solidFill>
                  <a:schemeClr val="accent4">
                    <a:lumMod val="75000"/>
                  </a:schemeClr>
                </a:solidFill>
                <a:effectLst>
                  <a:outerShdw blurRad="38100" dist="38100" dir="2700000" algn="tl">
                    <a:srgbClr val="000000">
                      <a:alpha val="43137"/>
                    </a:srgbClr>
                  </a:outerShdw>
                </a:effectLst>
              </a:rPr>
              <a:t>Večja, kot je hitrost telesa, počasneje teče čas</a:t>
            </a:r>
          </a:p>
          <a:p>
            <a:pPr fontAlgn="auto">
              <a:spcAft>
                <a:spcPts val="0"/>
              </a:spcAft>
              <a:defRPr/>
            </a:pPr>
            <a:r>
              <a:rPr lang="sl-SI" dirty="0">
                <a:solidFill>
                  <a:schemeClr val="accent4">
                    <a:lumMod val="75000"/>
                  </a:schemeClr>
                </a:solidFill>
                <a:effectLst>
                  <a:outerShdw blurRad="38100" dist="38100" dir="2700000" algn="tl">
                    <a:srgbClr val="000000">
                      <a:alpha val="43137"/>
                    </a:srgbClr>
                  </a:outerShdw>
                </a:effectLst>
              </a:rPr>
              <a:t>Bližje, kot smo masovnemu telesu, počasneje teče čas</a:t>
            </a:r>
          </a:p>
        </p:txBody>
      </p:sp>
      <p:sp>
        <p:nvSpPr>
          <p:cNvPr id="10" name="PoljeZBesedilom 9">
            <a:extLst>
              <a:ext uri="{FF2B5EF4-FFF2-40B4-BE49-F238E27FC236}">
                <a16:creationId xmlns:a16="http://schemas.microsoft.com/office/drawing/2014/main" id="{DB9356BB-2398-4171-B8F9-4C52E8A582F5}"/>
              </a:ext>
            </a:extLst>
          </p:cNvPr>
          <p:cNvSpPr txBox="1">
            <a:spLocks noChangeArrowheads="1"/>
          </p:cNvSpPr>
          <p:nvPr/>
        </p:nvSpPr>
        <p:spPr bwMode="auto">
          <a:xfrm>
            <a:off x="2843213" y="1916113"/>
            <a:ext cx="55768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sz="4800">
                <a:solidFill>
                  <a:srgbClr val="FF0000"/>
                </a:solidFill>
              </a:rPr>
              <a:t>GPS: </a:t>
            </a:r>
            <a:r>
              <a:rPr lang="sl-SI" altLang="sl-SI" sz="3200"/>
              <a:t>sateliti: višina 20200 km</a:t>
            </a:r>
          </a:p>
          <a:p>
            <a:r>
              <a:rPr lang="sl-SI" altLang="sl-SI" sz="3200"/>
              <a:t>3900 m/s - natančnost GPS ur</a:t>
            </a:r>
          </a:p>
        </p:txBody>
      </p:sp>
      <p:pic>
        <p:nvPicPr>
          <p:cNvPr id="11" name="Slika 10">
            <a:extLst>
              <a:ext uri="{FF2B5EF4-FFF2-40B4-BE49-F238E27FC236}">
                <a16:creationId xmlns:a16="http://schemas.microsoft.com/office/drawing/2014/main" id="{C294566A-F89D-4941-808E-0C5A4CA91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254691"/>
            <a:ext cx="5792192" cy="3194756"/>
          </a:xfrm>
          <a:prstGeom prst="rect">
            <a:avLst/>
          </a:prstGeom>
          <a:ln>
            <a:noFill/>
          </a:ln>
          <a:effectLst>
            <a:softEdge rad="112500"/>
          </a:effectLst>
        </p:spPr>
      </p:pic>
      <p:pic>
        <p:nvPicPr>
          <p:cNvPr id="2" name="Slika 1">
            <a:extLst>
              <a:ext uri="{FF2B5EF4-FFF2-40B4-BE49-F238E27FC236}">
                <a16:creationId xmlns:a16="http://schemas.microsoft.com/office/drawing/2014/main" id="{B20EA399-2850-4C6D-9FCC-1C6AE8586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744" y="3183746"/>
            <a:ext cx="3749040" cy="3200400"/>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61619F-BCE3-4CD4-AED2-2A3D8687F66B}"/>
              </a:ext>
            </a:extLst>
          </p:cNvPr>
          <p:cNvSpPr>
            <a:spLocks noGrp="1"/>
          </p:cNvSpPr>
          <p:nvPr>
            <p:ph type="title"/>
          </p:nvPr>
        </p:nvSpPr>
        <p:spPr/>
        <p:txBody>
          <a:bodyPr/>
          <a:lstStyle/>
          <a:p>
            <a:r>
              <a:rPr lang="sl-SI" altLang="sl-SI">
                <a:solidFill>
                  <a:srgbClr val="FF0000"/>
                </a:solidFill>
                <a:latin typeface="Informal Roman" pitchFamily="66" charset="0"/>
              </a:rPr>
              <a:t>Hvala za vašo pozornost</a:t>
            </a:r>
          </a:p>
        </p:txBody>
      </p:sp>
      <p:pic>
        <p:nvPicPr>
          <p:cNvPr id="4" name="Ograda vsebine 3">
            <a:extLst>
              <a:ext uri="{FF2B5EF4-FFF2-40B4-BE49-F238E27FC236}">
                <a16:creationId xmlns:a16="http://schemas.microsoft.com/office/drawing/2014/main" id="{9B1AA013-EB35-4C47-816D-A7EBE3362C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1412875"/>
            <a:ext cx="3565525" cy="4525963"/>
          </a:xfr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D95C81E6-38B1-4AE2-8711-00CD01700562}"/>
              </a:ext>
            </a:extLst>
          </p:cNvPr>
          <p:cNvSpPr>
            <a:spLocks noGrp="1"/>
          </p:cNvSpPr>
          <p:nvPr>
            <p:ph idx="1"/>
          </p:nvPr>
        </p:nvSpPr>
        <p:spPr>
          <a:xfrm>
            <a:off x="395288" y="260350"/>
            <a:ext cx="4464050" cy="1819275"/>
          </a:xfrm>
          <a:prstGeom prst="roundRect">
            <a:avLst>
              <a:gd name="adj" fmla="val 25851"/>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2700000" scaled="1"/>
            <a:tileRect/>
          </a:gradFill>
          <a:ln>
            <a:solidFill>
              <a:schemeClr val="accent4">
                <a:lumMod val="75000"/>
              </a:schemeClr>
            </a:solidFill>
          </a:ln>
        </p:spPr>
        <p:txBody>
          <a:bodyPr rtlCol="0">
            <a:normAutofit fontScale="92500"/>
          </a:bodyPr>
          <a:lstStyle/>
          <a:p>
            <a:pPr marL="0" indent="0" fontAlgn="auto">
              <a:spcAft>
                <a:spcPts val="0"/>
              </a:spcAft>
              <a:buFont typeface="Arial" panose="020B0604020202020204" pitchFamily="34" charset="0"/>
              <a:buNone/>
              <a:defRPr/>
            </a:pPr>
            <a:r>
              <a:rPr lang="sl-SI" dirty="0">
                <a:solidFill>
                  <a:schemeClr val="accent1">
                    <a:lumMod val="50000"/>
                  </a:schemeClr>
                </a:solidFill>
              </a:rPr>
              <a:t>Rojen 14. marca 1879 v judovski družini v Ulmu, odraščal pa je v Münchnu</a:t>
            </a:r>
          </a:p>
        </p:txBody>
      </p:sp>
      <p:pic>
        <p:nvPicPr>
          <p:cNvPr id="4" name="Slika 3">
            <a:extLst>
              <a:ext uri="{FF2B5EF4-FFF2-40B4-BE49-F238E27FC236}">
                <a16:creationId xmlns:a16="http://schemas.microsoft.com/office/drawing/2014/main" id="{D91945E1-381E-4067-BE13-B19E04032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542465"/>
            <a:ext cx="3679183" cy="5335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Zaobljeni pravokotnik 7">
            <a:extLst>
              <a:ext uri="{FF2B5EF4-FFF2-40B4-BE49-F238E27FC236}">
                <a16:creationId xmlns:a16="http://schemas.microsoft.com/office/drawing/2014/main" id="{55AFB55C-53B6-4756-A3AE-D2AEB90ABFFA}"/>
              </a:ext>
            </a:extLst>
          </p:cNvPr>
          <p:cNvSpPr/>
          <p:nvPr/>
        </p:nvSpPr>
        <p:spPr>
          <a:xfrm>
            <a:off x="179388" y="2349500"/>
            <a:ext cx="4897437" cy="1720850"/>
          </a:xfrm>
          <a:prstGeom prst="roundRect">
            <a:avLst>
              <a:gd name="adj" fmla="val 24417"/>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w="3175">
            <a:solidFill>
              <a:schemeClr val="tx1"/>
            </a:solidFill>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sl-SI" sz="2400" dirty="0"/>
              <a:t>Obiskoval je katoliško osnovno šolo, na materino željo se je učil igrati violino</a:t>
            </a:r>
          </a:p>
          <a:p>
            <a:pPr fontAlgn="auto">
              <a:spcBef>
                <a:spcPts val="0"/>
              </a:spcBef>
              <a:spcAft>
                <a:spcPts val="0"/>
              </a:spcAft>
              <a:defRPr/>
            </a:pPr>
            <a:endParaRPr lang="sl-SI" dirty="0"/>
          </a:p>
        </p:txBody>
      </p:sp>
      <p:sp>
        <p:nvSpPr>
          <p:cNvPr id="9" name="PoljeZBesedilom 8">
            <a:extLst>
              <a:ext uri="{FF2B5EF4-FFF2-40B4-BE49-F238E27FC236}">
                <a16:creationId xmlns:a16="http://schemas.microsoft.com/office/drawing/2014/main" id="{7252DF8A-DEF9-42C2-BE67-A2778CD962B0}"/>
              </a:ext>
            </a:extLst>
          </p:cNvPr>
          <p:cNvSpPr txBox="1"/>
          <p:nvPr/>
        </p:nvSpPr>
        <p:spPr>
          <a:xfrm>
            <a:off x="284163" y="4468813"/>
            <a:ext cx="4746625" cy="1736725"/>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a:ln w="3175"/>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sl-SI" sz="2400" dirty="0"/>
              <a:t>Pri 15 letih se je njegova družina preselila v Italijo, </a:t>
            </a:r>
          </a:p>
          <a:p>
            <a:pPr fontAlgn="auto">
              <a:spcBef>
                <a:spcPts val="0"/>
              </a:spcBef>
              <a:spcAft>
                <a:spcPts val="0"/>
              </a:spcAft>
              <a:defRPr/>
            </a:pPr>
            <a:r>
              <a:rPr lang="sl-SI" sz="2400" dirty="0"/>
              <a:t>on pa je ostal v Münchnu, da bi dokončal šolanje</a:t>
            </a:r>
          </a:p>
        </p:txBody>
      </p:sp>
      <p:pic>
        <p:nvPicPr>
          <p:cNvPr id="2" name="Slika 1">
            <a:extLst>
              <a:ext uri="{FF2B5EF4-FFF2-40B4-BE49-F238E27FC236}">
                <a16:creationId xmlns:a16="http://schemas.microsoft.com/office/drawing/2014/main" id="{D76C21F5-A1A4-441F-9343-556F37303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543186"/>
            <a:ext cx="3906738" cy="5661939"/>
          </a:xfrm>
          <a:prstGeom prst="rect">
            <a:avLst/>
          </a:prstGeom>
          <a:ln>
            <a:noFill/>
          </a:ln>
          <a:effectLst>
            <a:softEdge rad="112500"/>
          </a:effectLst>
        </p:spPr>
      </p:pic>
      <p:pic>
        <p:nvPicPr>
          <p:cNvPr id="5" name="Slika 4">
            <a:extLst>
              <a:ext uri="{FF2B5EF4-FFF2-40B4-BE49-F238E27FC236}">
                <a16:creationId xmlns:a16="http://schemas.microsoft.com/office/drawing/2014/main" id="{4D40F18C-4A0C-4804-BC88-406BE0489B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71"/>
          <a:stretch/>
        </p:blipFill>
        <p:spPr>
          <a:xfrm>
            <a:off x="1113512" y="1182414"/>
            <a:ext cx="4106560" cy="51582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slov 1">
            <a:extLst>
              <a:ext uri="{FF2B5EF4-FFF2-40B4-BE49-F238E27FC236}">
                <a16:creationId xmlns:a16="http://schemas.microsoft.com/office/drawing/2014/main" id="{30423862-2315-419A-880C-9A2300020C3D}"/>
              </a:ext>
            </a:extLst>
          </p:cNvPr>
          <p:cNvSpPr>
            <a:spLocks noGrp="1"/>
          </p:cNvSpPr>
          <p:nvPr>
            <p:ph type="title"/>
          </p:nvPr>
        </p:nvSpPr>
        <p:spPr/>
        <p:txBody>
          <a:bodyPr/>
          <a:lstStyle/>
          <a:p>
            <a:r>
              <a:rPr lang="sl-SI" altLang="sl-SI"/>
              <a:t>Viri</a:t>
            </a:r>
          </a:p>
        </p:txBody>
      </p:sp>
      <p:sp>
        <p:nvSpPr>
          <p:cNvPr id="3" name="Ograda vsebine 2">
            <a:extLst>
              <a:ext uri="{FF2B5EF4-FFF2-40B4-BE49-F238E27FC236}">
                <a16:creationId xmlns:a16="http://schemas.microsoft.com/office/drawing/2014/main" id="{ABED1034-A418-4CC4-897E-8F002BD615B2}"/>
              </a:ext>
            </a:extLst>
          </p:cNvPr>
          <p:cNvSpPr>
            <a:spLocks noGrp="1"/>
          </p:cNvSpPr>
          <p:nvPr>
            <p:ph idx="1"/>
          </p:nvPr>
        </p:nvSpPr>
        <p:spPr/>
        <p:txBody>
          <a:bodyPr rtlCol="0">
            <a:normAutofit fontScale="92500" lnSpcReduction="20000"/>
          </a:bodyPr>
          <a:lstStyle/>
          <a:p>
            <a:pPr fontAlgn="auto">
              <a:spcAft>
                <a:spcPts val="0"/>
              </a:spcAft>
              <a:defRPr/>
            </a:pPr>
            <a:endParaRPr lang="sl-SI" dirty="0"/>
          </a:p>
          <a:p>
            <a:pPr fontAlgn="auto">
              <a:spcAft>
                <a:spcPts val="0"/>
              </a:spcAft>
              <a:defRPr/>
            </a:pPr>
            <a:r>
              <a:rPr lang="sl-SI" dirty="0">
                <a:hlinkClick r:id="rId3"/>
              </a:rPr>
              <a:t>http://www.kvarkadabra.net</a:t>
            </a:r>
            <a:endParaRPr lang="sl-SI" dirty="0"/>
          </a:p>
          <a:p>
            <a:pPr fontAlgn="auto">
              <a:spcAft>
                <a:spcPts val="0"/>
              </a:spcAft>
              <a:defRPr/>
            </a:pPr>
            <a:r>
              <a:rPr lang="sl-SI" dirty="0">
                <a:hlinkClick r:id="rId4"/>
              </a:rPr>
              <a:t>https://bojanambrozic.wordpress.com/2013/03/02/gps-in-teorija-relativnosti/</a:t>
            </a:r>
            <a:endParaRPr lang="sl-SI" dirty="0"/>
          </a:p>
          <a:p>
            <a:pPr fontAlgn="auto">
              <a:spcAft>
                <a:spcPts val="0"/>
              </a:spcAft>
              <a:defRPr/>
            </a:pPr>
            <a:r>
              <a:rPr lang="sl-SI" dirty="0" err="1"/>
              <a:t>Science</a:t>
            </a:r>
            <a:r>
              <a:rPr lang="sl-SI" dirty="0"/>
              <a:t> </a:t>
            </a:r>
            <a:r>
              <a:rPr lang="sl-SI" dirty="0" err="1"/>
              <a:t>Illustrated</a:t>
            </a:r>
            <a:r>
              <a:rPr lang="sl-SI" dirty="0"/>
              <a:t>, št. 29, april 2012</a:t>
            </a:r>
          </a:p>
          <a:p>
            <a:pPr fontAlgn="auto">
              <a:spcAft>
                <a:spcPts val="0"/>
              </a:spcAft>
              <a:defRPr/>
            </a:pPr>
            <a:r>
              <a:rPr lang="sl-SI" dirty="0">
                <a:hlinkClick r:id="rId5"/>
              </a:rPr>
              <a:t>http://student.pfmb.uni-mb.si/~jkline/zivljenjepis.html</a:t>
            </a:r>
            <a:endParaRPr lang="sl-SI" dirty="0"/>
          </a:p>
          <a:p>
            <a:pPr fontAlgn="auto">
              <a:spcAft>
                <a:spcPts val="0"/>
              </a:spcAft>
              <a:defRPr/>
            </a:pPr>
            <a:r>
              <a:rPr lang="sl-SI" dirty="0"/>
              <a:t>Strnad, J. : Na pot k </a:t>
            </a:r>
            <a:r>
              <a:rPr lang="sl-SI" dirty="0" err="1"/>
              <a:t>Schwarzschildu</a:t>
            </a:r>
            <a:r>
              <a:rPr lang="sl-SI" dirty="0"/>
              <a:t>, Društvo matematikov, fizikov in astronomov Slovenije, 1991</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slov 1">
            <a:extLst>
              <a:ext uri="{FF2B5EF4-FFF2-40B4-BE49-F238E27FC236}">
                <a16:creationId xmlns:a16="http://schemas.microsoft.com/office/drawing/2014/main" id="{53FA1EF6-B54E-447E-BCAA-9BC10E2DAEA6}"/>
              </a:ext>
            </a:extLst>
          </p:cNvPr>
          <p:cNvSpPr>
            <a:spLocks noGrp="1"/>
          </p:cNvSpPr>
          <p:nvPr>
            <p:ph type="title"/>
          </p:nvPr>
        </p:nvSpPr>
        <p:spPr/>
        <p:txBody>
          <a:bodyPr/>
          <a:lstStyle/>
          <a:p>
            <a:endParaRPr lang="sl-SI" altLang="sl-SI"/>
          </a:p>
        </p:txBody>
      </p:sp>
      <p:graphicFrame>
        <p:nvGraphicFramePr>
          <p:cNvPr id="6" name="Ograda vsebine 5">
            <a:extLst>
              <a:ext uri="{FF2B5EF4-FFF2-40B4-BE49-F238E27FC236}">
                <a16:creationId xmlns:a16="http://schemas.microsoft.com/office/drawing/2014/main" id="{FEF77C06-4611-42E9-ADF1-8ADED197411A}"/>
              </a:ext>
            </a:extLst>
          </p:cNvPr>
          <p:cNvGraphicFramePr>
            <a:graphicFrameLocks noGrp="1"/>
          </p:cNvGraphicFramePr>
          <p:nvPr>
            <p:ph idx="1"/>
          </p:nvPr>
        </p:nvGraphicFramePr>
        <p:xfrm>
          <a:off x="241176" y="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lika 3">
            <a:extLst>
              <a:ext uri="{FF2B5EF4-FFF2-40B4-BE49-F238E27FC236}">
                <a16:creationId xmlns:a16="http://schemas.microsoft.com/office/drawing/2014/main" id="{A99DE9AE-03BF-4C67-8996-BE63ED7F8E3D}"/>
              </a:ext>
            </a:extLst>
          </p:cNvPr>
          <p:cNvPicPr>
            <a:picLocks noChangeAspect="1"/>
          </p:cNvPicPr>
          <p:nvPr/>
        </p:nvPicPr>
        <p:blipFill rotWithShape="1">
          <a:blip r:embed="rId8">
            <a:extLst>
              <a:ext uri="{28A0092B-C50C-407E-A947-70E740481C1C}">
                <a14:useLocalDpi xmlns:a14="http://schemas.microsoft.com/office/drawing/2010/main" val="0"/>
              </a:ext>
            </a:extLst>
          </a:blip>
          <a:srcRect l="6911" r="7864"/>
          <a:stretch/>
        </p:blipFill>
        <p:spPr>
          <a:xfrm>
            <a:off x="4184072" y="3009900"/>
            <a:ext cx="4959928" cy="3848100"/>
          </a:xfrm>
          <a:prstGeom prst="rect">
            <a:avLst/>
          </a:prstGeom>
          <a:ln>
            <a:noFill/>
          </a:ln>
          <a:effectLst>
            <a:softEdge rad="112500"/>
          </a:effec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46C90D96-8D43-49DE-A2BD-6E0D153D817F}"/>
                                            </p:graphicEl>
                                          </p:spTgt>
                                        </p:tgtEl>
                                        <p:attrNameLst>
                                          <p:attrName>style.visibility</p:attrName>
                                        </p:attrNameLst>
                                      </p:cBhvr>
                                      <p:to>
                                        <p:strVal val="visible"/>
                                      </p:to>
                                    </p:set>
                                    <p:animEffect transition="in" filter="wipe(down)">
                                      <p:cBhvr>
                                        <p:cTn id="7" dur="500"/>
                                        <p:tgtEl>
                                          <p:spTgt spid="6">
                                            <p:graphicEl>
                                              <a:dgm id="{46C90D96-8D43-49DE-A2BD-6E0D153D817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07CBE67C-0C51-4233-9584-D9595C207A57}"/>
                                            </p:graphicEl>
                                          </p:spTgt>
                                        </p:tgtEl>
                                        <p:attrNameLst>
                                          <p:attrName>style.visibility</p:attrName>
                                        </p:attrNameLst>
                                      </p:cBhvr>
                                      <p:to>
                                        <p:strVal val="visible"/>
                                      </p:to>
                                    </p:set>
                                    <p:animEffect transition="in" filter="wipe(down)">
                                      <p:cBhvr>
                                        <p:cTn id="12" dur="500"/>
                                        <p:tgtEl>
                                          <p:spTgt spid="6">
                                            <p:graphicEl>
                                              <a:dgm id="{07CBE67C-0C51-4233-9584-D9595C207A5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dgm id="{E5B61F0C-79AF-4FB8-B5BD-CF8D63AB671D}"/>
                                            </p:graphicEl>
                                          </p:spTgt>
                                        </p:tgtEl>
                                        <p:attrNameLst>
                                          <p:attrName>style.visibility</p:attrName>
                                        </p:attrNameLst>
                                      </p:cBhvr>
                                      <p:to>
                                        <p:strVal val="visible"/>
                                      </p:to>
                                    </p:set>
                                    <p:animEffect transition="in" filter="wipe(down)">
                                      <p:cBhvr>
                                        <p:cTn id="17" dur="500"/>
                                        <p:tgtEl>
                                          <p:spTgt spid="6">
                                            <p:graphicEl>
                                              <a:dgm id="{E5B61F0C-79AF-4FB8-B5BD-CF8D63AB671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slov 1">
            <a:extLst>
              <a:ext uri="{FF2B5EF4-FFF2-40B4-BE49-F238E27FC236}">
                <a16:creationId xmlns:a16="http://schemas.microsoft.com/office/drawing/2014/main" id="{58D5E858-D293-49F8-B3CE-6D8C8D69F45D}"/>
              </a:ext>
            </a:extLst>
          </p:cNvPr>
          <p:cNvSpPr>
            <a:spLocks noGrp="1"/>
          </p:cNvSpPr>
          <p:nvPr>
            <p:ph type="title"/>
          </p:nvPr>
        </p:nvSpPr>
        <p:spPr>
          <a:xfrm>
            <a:off x="330200" y="115888"/>
            <a:ext cx="8229600" cy="1143000"/>
          </a:xfrm>
        </p:spPr>
        <p:txBody>
          <a:bodyPr/>
          <a:lstStyle/>
          <a:p>
            <a:endParaRPr lang="sl-SI" altLang="sl-SI"/>
          </a:p>
        </p:txBody>
      </p:sp>
      <p:graphicFrame>
        <p:nvGraphicFramePr>
          <p:cNvPr id="5" name="Ograda vsebine 4">
            <a:extLst>
              <a:ext uri="{FF2B5EF4-FFF2-40B4-BE49-F238E27FC236}">
                <a16:creationId xmlns:a16="http://schemas.microsoft.com/office/drawing/2014/main" id="{C6F89207-D245-488D-A4B6-D0EE5ED7EA3C}"/>
              </a:ext>
            </a:extLst>
          </p:cNvPr>
          <p:cNvGraphicFramePr>
            <a:graphicFrameLocks noGrp="1"/>
          </p:cNvGraphicFramePr>
          <p:nvPr>
            <p:ph idx="1"/>
          </p:nvPr>
        </p:nvGraphicFramePr>
        <p:xfrm>
          <a:off x="467544" y="-11151"/>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lika 3">
            <a:extLst>
              <a:ext uri="{FF2B5EF4-FFF2-40B4-BE49-F238E27FC236}">
                <a16:creationId xmlns:a16="http://schemas.microsoft.com/office/drawing/2014/main" id="{65E2A51D-120B-4F73-A5A8-0318DF1086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7904" y="4221088"/>
            <a:ext cx="5067300" cy="2495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slov 1">
            <a:extLst>
              <a:ext uri="{FF2B5EF4-FFF2-40B4-BE49-F238E27FC236}">
                <a16:creationId xmlns:a16="http://schemas.microsoft.com/office/drawing/2014/main" id="{EDEDB819-E8C3-4876-ABEE-B4D6778AE804}"/>
              </a:ext>
            </a:extLst>
          </p:cNvPr>
          <p:cNvSpPr>
            <a:spLocks noGrp="1"/>
          </p:cNvSpPr>
          <p:nvPr>
            <p:ph type="title"/>
          </p:nvPr>
        </p:nvSpPr>
        <p:spPr/>
        <p:txBody>
          <a:bodyPr/>
          <a:lstStyle/>
          <a:p>
            <a:endParaRPr lang="sl-SI" altLang="sl-SI"/>
          </a:p>
        </p:txBody>
      </p:sp>
      <p:sp>
        <p:nvSpPr>
          <p:cNvPr id="3" name="Ograda vsebine 2">
            <a:extLst>
              <a:ext uri="{FF2B5EF4-FFF2-40B4-BE49-F238E27FC236}">
                <a16:creationId xmlns:a16="http://schemas.microsoft.com/office/drawing/2014/main" id="{0DCAF470-F9C5-4AB2-B722-C33F9F42B1D3}"/>
              </a:ext>
            </a:extLst>
          </p:cNvPr>
          <p:cNvSpPr>
            <a:spLocks noGrp="1"/>
          </p:cNvSpPr>
          <p:nvPr>
            <p:ph idx="1"/>
          </p:nvPr>
        </p:nvSpPr>
        <p:spPr>
          <a:xfrm>
            <a:off x="395288" y="260350"/>
            <a:ext cx="8229600" cy="4525963"/>
          </a:xfrm>
          <a:prstGeom prst="snip2SameRect">
            <a:avLst/>
          </a:prstGeom>
        </p:spPr>
        <p:style>
          <a:lnRef idx="1">
            <a:schemeClr val="accent2"/>
          </a:lnRef>
          <a:fillRef idx="2">
            <a:schemeClr val="accent2"/>
          </a:fillRef>
          <a:effectRef idx="1">
            <a:schemeClr val="accent2"/>
          </a:effectRef>
          <a:fontRef idx="minor">
            <a:schemeClr val="dk1"/>
          </a:fontRef>
        </p:style>
        <p:txBody>
          <a:bodyPr rtlCol="0">
            <a:normAutofit fontScale="92500" lnSpcReduction="10000"/>
          </a:bodyPr>
          <a:lstStyle/>
          <a:p>
            <a:pPr fontAlgn="auto">
              <a:spcAft>
                <a:spcPts val="0"/>
              </a:spcAft>
              <a:defRPr/>
            </a:pPr>
            <a:r>
              <a:rPr lang="sl-SI" dirty="0">
                <a:solidFill>
                  <a:srgbClr val="FF0000"/>
                </a:solidFill>
              </a:rPr>
              <a:t>Vseskozi je bil samosvoj, pri laboratorijskih vajah ni upošteval navodil, enkrat je celo povzročil manjšo eksplozijo</a:t>
            </a:r>
          </a:p>
          <a:p>
            <a:pPr fontAlgn="auto">
              <a:spcAft>
                <a:spcPts val="0"/>
              </a:spcAft>
              <a:defRPr/>
            </a:pPr>
            <a:r>
              <a:rPr lang="sl-SI" dirty="0">
                <a:solidFill>
                  <a:srgbClr val="660066"/>
                </a:solidFill>
              </a:rPr>
              <a:t>Zaradi sporov s profesorji je dobil slabše ocene, zaradi česar po študiju ni mogel najti asistentskega mesta.</a:t>
            </a:r>
          </a:p>
          <a:p>
            <a:pPr fontAlgn="auto">
              <a:spcAft>
                <a:spcPts val="0"/>
              </a:spcAft>
              <a:defRPr/>
            </a:pPr>
            <a:r>
              <a:rPr lang="sl-SI" dirty="0">
                <a:solidFill>
                  <a:srgbClr val="002060"/>
                </a:solidFill>
              </a:rPr>
              <a:t>Leta 1898 je spoznal srbsko študentko Milevo Marić, s katero se je kljub neodobravanju matere poročil</a:t>
            </a:r>
          </a:p>
        </p:txBody>
      </p:sp>
      <p:pic>
        <p:nvPicPr>
          <p:cNvPr id="4" name="Slika 3">
            <a:extLst>
              <a:ext uri="{FF2B5EF4-FFF2-40B4-BE49-F238E27FC236}">
                <a16:creationId xmlns:a16="http://schemas.microsoft.com/office/drawing/2014/main" id="{FC3A7932-149C-49F6-8949-6924708BA1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636838"/>
            <a:ext cx="4848225"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lika 4">
            <a:extLst>
              <a:ext uri="{FF2B5EF4-FFF2-40B4-BE49-F238E27FC236}">
                <a16:creationId xmlns:a16="http://schemas.microsoft.com/office/drawing/2014/main" id="{7C699DC1-4BA2-45D6-8C5A-2AC41B405E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3841750"/>
            <a:ext cx="4503737"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grada vsebine 6">
            <a:extLst>
              <a:ext uri="{FF2B5EF4-FFF2-40B4-BE49-F238E27FC236}">
                <a16:creationId xmlns:a16="http://schemas.microsoft.com/office/drawing/2014/main" id="{B54DA448-BB6D-40D2-9F12-1005EA1C787D}"/>
              </a:ext>
            </a:extLst>
          </p:cNvPr>
          <p:cNvGraphicFramePr>
            <a:graphicFrameLocks noGrp="1"/>
          </p:cNvGraphicFramePr>
          <p:nvPr>
            <p:ph idx="1"/>
          </p:nvPr>
        </p:nvGraphicFramePr>
        <p:xfrm>
          <a:off x="467544" y="18864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Slika 7" descr="How Einstein's Brain Is Different Than Yours - YouTube – Google Chrome">
            <a:extLst>
              <a:ext uri="{FF2B5EF4-FFF2-40B4-BE49-F238E27FC236}">
                <a16:creationId xmlns:a16="http://schemas.microsoft.com/office/drawing/2014/main" id="{891D44F0-D500-41C7-B8C6-19CA48EFCE8B}"/>
              </a:ext>
            </a:extLst>
          </p:cNvPr>
          <p:cNvPicPr>
            <a:picLocks noChangeAspect="1"/>
          </p:cNvPicPr>
          <p:nvPr/>
        </p:nvPicPr>
        <p:blipFill>
          <a:blip r:embed="rId9">
            <a:extLst>
              <a:ext uri="{28A0092B-C50C-407E-A947-70E740481C1C}">
                <a14:useLocalDpi xmlns:a14="http://schemas.microsoft.com/office/drawing/2010/main" val="0"/>
              </a:ext>
            </a:extLst>
          </a:blip>
          <a:srcRect l="18620" t="21014" r="19827" b="14612"/>
          <a:stretch>
            <a:fillRect/>
          </a:stretch>
        </p:blipFill>
        <p:spPr bwMode="auto">
          <a:xfrm>
            <a:off x="1331913" y="1854200"/>
            <a:ext cx="70580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D5D16160-1CFB-492B-8997-0EC056BA051E}"/>
              </a:ext>
            </a:extLst>
          </p:cNvPr>
          <p:cNvSpPr>
            <a:spLocks noGrp="1"/>
          </p:cNvSpPr>
          <p:nvPr>
            <p:ph idx="1"/>
          </p:nvPr>
        </p:nvSpPr>
        <p:spPr>
          <a:xfrm>
            <a:off x="1384300" y="1104900"/>
            <a:ext cx="6357938" cy="2006600"/>
          </a:xfrm>
        </p:spPr>
        <p:style>
          <a:lnRef idx="1">
            <a:schemeClr val="accent5"/>
          </a:lnRef>
          <a:fillRef idx="3">
            <a:schemeClr val="accent5"/>
          </a:fillRef>
          <a:effectRef idx="2">
            <a:schemeClr val="accent5"/>
          </a:effectRef>
          <a:fontRef idx="minor">
            <a:schemeClr val="lt1"/>
          </a:fontRef>
        </p:style>
        <p:txBody>
          <a:bodyPr rtlCol="0">
            <a:normAutofit fontScale="77500" lnSpcReduction="20000"/>
          </a:bodyPr>
          <a:lstStyle/>
          <a:p>
            <a:pPr fontAlgn="auto">
              <a:spcAft>
                <a:spcPts val="0"/>
              </a:spcAft>
              <a:defRPr/>
            </a:pPr>
            <a:r>
              <a:rPr lang="sl-SI" dirty="0"/>
              <a:t>Prvi: hipoteza o fotonih ter fotoefekt</a:t>
            </a:r>
          </a:p>
          <a:p>
            <a:pPr fontAlgn="auto">
              <a:spcAft>
                <a:spcPts val="0"/>
              </a:spcAft>
              <a:defRPr/>
            </a:pPr>
            <a:r>
              <a:rPr lang="sl-SI" dirty="0"/>
              <a:t>Za to hipotezo fiziki niso pokazali navdušenja</a:t>
            </a:r>
          </a:p>
          <a:p>
            <a:pPr fontAlgn="auto">
              <a:spcAft>
                <a:spcPts val="0"/>
              </a:spcAft>
              <a:defRPr/>
            </a:pPr>
            <a:r>
              <a:rPr lang="sl-SI" dirty="0"/>
              <a:t>Kljub temu je za svoje delu na tem področju leta 1921 prejel Nobelovo nagrado</a:t>
            </a:r>
          </a:p>
        </p:txBody>
      </p:sp>
      <p:pic>
        <p:nvPicPr>
          <p:cNvPr id="4" name="Slika 3">
            <a:extLst>
              <a:ext uri="{FF2B5EF4-FFF2-40B4-BE49-F238E27FC236}">
                <a16:creationId xmlns:a16="http://schemas.microsoft.com/office/drawing/2014/main" id="{497C6FBF-7C7F-4CE8-A765-B2592A13C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3190875"/>
            <a:ext cx="5200650" cy="3667125"/>
          </a:xfrm>
          <a:prstGeom prst="rect">
            <a:avLst/>
          </a:prstGeom>
          <a:ln>
            <a:noFill/>
          </a:ln>
          <a:effectLst>
            <a:softEdge rad="112500"/>
          </a:effectLst>
        </p:spPr>
      </p:pic>
      <p:sp>
        <p:nvSpPr>
          <p:cNvPr id="5" name="Pravokotnik 4">
            <a:extLst>
              <a:ext uri="{FF2B5EF4-FFF2-40B4-BE49-F238E27FC236}">
                <a16:creationId xmlns:a16="http://schemas.microsoft.com/office/drawing/2014/main" id="{5DF82A98-81B4-4946-903A-6306E6B0CDBC}"/>
              </a:ext>
            </a:extLst>
          </p:cNvPr>
          <p:cNvSpPr/>
          <p:nvPr/>
        </p:nvSpPr>
        <p:spPr>
          <a:xfrm>
            <a:off x="195132" y="0"/>
            <a:ext cx="5153335" cy="923330"/>
          </a:xfrm>
          <a:prstGeom prst="rect">
            <a:avLst/>
          </a:prstGeom>
          <a:noFill/>
        </p:spPr>
        <p:txBody>
          <a:bodyPr wrap="none">
            <a:spAutoFit/>
          </a:bodyPr>
          <a:lstStyle/>
          <a:p>
            <a:pPr algn="ctr" fontAlgn="auto">
              <a:spcBef>
                <a:spcPts val="0"/>
              </a:spcBef>
              <a:spcAft>
                <a:spcPts val="0"/>
              </a:spcAft>
              <a:defRPr/>
            </a:pPr>
            <a:r>
              <a:rPr lang="sl-SI"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Einsteinovi članki</a:t>
            </a:r>
          </a:p>
        </p:txBody>
      </p:sp>
      <p:pic>
        <p:nvPicPr>
          <p:cNvPr id="2" name="Slika 1">
            <a:extLst>
              <a:ext uri="{FF2B5EF4-FFF2-40B4-BE49-F238E27FC236}">
                <a16:creationId xmlns:a16="http://schemas.microsoft.com/office/drawing/2014/main" id="{4318E3F6-6247-4FE5-8DF2-371670D7E8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2420938"/>
            <a:ext cx="3810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F7F6C11F-4188-47DC-9164-542D4EED89AE}"/>
              </a:ext>
            </a:extLst>
          </p:cNvPr>
          <p:cNvSpPr>
            <a:spLocks noGrp="1"/>
          </p:cNvSpPr>
          <p:nvPr>
            <p:ph idx="1"/>
          </p:nvPr>
        </p:nvSpPr>
        <p:spPr>
          <a:xfrm>
            <a:off x="313184" y="476672"/>
            <a:ext cx="8229600" cy="4525963"/>
          </a:xfrm>
        </p:spPr>
        <p:txBody>
          <a:bodyPr rtlCol="0">
            <a:normAutofit/>
          </a:bodyPr>
          <a:lstStyle/>
          <a:p>
            <a:pPr algn="ctr" fontAlgn="auto">
              <a:spcAft>
                <a:spcPts val="0"/>
              </a:spcAft>
              <a:defRPr/>
            </a:pPr>
            <a:r>
              <a:rPr lang="sl-SI" dirty="0">
                <a:solidFill>
                  <a:schemeClr val="accent4">
                    <a:lumMod val="50000"/>
                  </a:schemeClr>
                </a:solidFill>
                <a:effectLst>
                  <a:glow rad="139700">
                    <a:schemeClr val="accent5">
                      <a:satMod val="175000"/>
                      <a:alpha val="40000"/>
                    </a:schemeClr>
                  </a:glow>
                </a:effectLst>
              </a:rPr>
              <a:t>Drugi: Teorija Brownovega gibanja</a:t>
            </a:r>
          </a:p>
          <a:p>
            <a:pPr algn="ctr" fontAlgn="auto">
              <a:spcAft>
                <a:spcPts val="0"/>
              </a:spcAft>
              <a:defRPr/>
            </a:pPr>
            <a:r>
              <a:rPr lang="sl-SI" dirty="0">
                <a:solidFill>
                  <a:schemeClr val="accent4">
                    <a:lumMod val="50000"/>
                  </a:schemeClr>
                </a:solidFill>
                <a:effectLst>
                  <a:glow rad="139700">
                    <a:schemeClr val="accent5">
                      <a:satMod val="175000"/>
                      <a:alpha val="40000"/>
                    </a:schemeClr>
                  </a:glow>
                </a:effectLst>
              </a:rPr>
              <a:t>-neurejeno gibanje delcev – atomov in molekul v mirujoči tekočini</a:t>
            </a:r>
          </a:p>
          <a:p>
            <a:pPr algn="ctr" fontAlgn="auto">
              <a:spcAft>
                <a:spcPts val="0"/>
              </a:spcAft>
              <a:defRPr/>
            </a:pPr>
            <a:r>
              <a:rPr lang="sl-SI" dirty="0">
                <a:solidFill>
                  <a:schemeClr val="accent4">
                    <a:lumMod val="50000"/>
                  </a:schemeClr>
                </a:solidFill>
                <a:effectLst>
                  <a:glow rad="139700">
                    <a:schemeClr val="accent5">
                      <a:satMod val="175000"/>
                      <a:alpha val="40000"/>
                    </a:schemeClr>
                  </a:glow>
                </a:effectLst>
              </a:rPr>
              <a:t>-iz enačb, ki jih je uporabil, se je dalo izračunati velikost delcev</a:t>
            </a:r>
          </a:p>
        </p:txBody>
      </p:sp>
      <p:pic>
        <p:nvPicPr>
          <p:cNvPr id="9219" name="Slika 3">
            <a:extLst>
              <a:ext uri="{FF2B5EF4-FFF2-40B4-BE49-F238E27FC236}">
                <a16:creationId xmlns:a16="http://schemas.microsoft.com/office/drawing/2014/main" id="{880A19E1-68C0-4E16-89FC-E4F156BB82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35242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Slika 4">
            <a:extLst>
              <a:ext uri="{FF2B5EF4-FFF2-40B4-BE49-F238E27FC236}">
                <a16:creationId xmlns:a16="http://schemas.microsoft.com/office/drawing/2014/main" id="{B9BFAE39-9E01-415B-8D53-5A8A8778CA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627438"/>
            <a:ext cx="259080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Slika 3">
            <a:extLst>
              <a:ext uri="{FF2B5EF4-FFF2-40B4-BE49-F238E27FC236}">
                <a16:creationId xmlns:a16="http://schemas.microsoft.com/office/drawing/2014/main" id="{56B57966-1031-45C6-B2E7-0F8E259673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9144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EAAE7E34-6083-4822-A23D-37A3FC6B20F5}"/>
              </a:ext>
            </a:extLst>
          </p:cNvPr>
          <p:cNvSpPr>
            <a:spLocks noGrp="1"/>
          </p:cNvSpPr>
          <p:nvPr>
            <p:ph type="title"/>
          </p:nvPr>
        </p:nvSpPr>
        <p:spPr>
          <a:xfrm>
            <a:off x="467544" y="-2588"/>
            <a:ext cx="8229600" cy="11430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sl-SI"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Teorija relativnosti</a:t>
            </a:r>
          </a:p>
        </p:txBody>
      </p:sp>
      <p:sp>
        <p:nvSpPr>
          <p:cNvPr id="3" name="Ograda vsebine 2">
            <a:extLst>
              <a:ext uri="{FF2B5EF4-FFF2-40B4-BE49-F238E27FC236}">
                <a16:creationId xmlns:a16="http://schemas.microsoft.com/office/drawing/2014/main" id="{D7FADC4D-7808-4594-89F7-3C9B073B9D5E}"/>
              </a:ext>
            </a:extLst>
          </p:cNvPr>
          <p:cNvSpPr>
            <a:spLocks noGrp="1"/>
          </p:cNvSpPr>
          <p:nvPr>
            <p:ph idx="1"/>
          </p:nvPr>
        </p:nvSpPr>
        <p:spPr>
          <a:xfrm>
            <a:off x="457200" y="836613"/>
            <a:ext cx="8229600" cy="3532187"/>
          </a:xfrm>
        </p:spPr>
        <p:txBody>
          <a:bodyPr rtlCol="0">
            <a:normAutofit/>
          </a:bodyPr>
          <a:lstStyle/>
          <a:p>
            <a:pPr algn="ctr" fontAlgn="auto">
              <a:spcAft>
                <a:spcPts val="0"/>
              </a:spcAft>
              <a:defRPr/>
            </a:pPr>
            <a:r>
              <a:rPr lang="sl-SI" dirty="0">
                <a:effectLst>
                  <a:outerShdw blurRad="38100" dist="38100" dir="2700000" algn="tl">
                    <a:srgbClr val="000000">
                      <a:alpha val="43137"/>
                    </a:srgbClr>
                  </a:outerShdw>
                </a:effectLst>
                <a:latin typeface="Gabriola" panose="04040605051002020D02" pitchFamily="82" charset="0"/>
              </a:rPr>
              <a:t>Tretji članek: Teorija relativnosti, pozneje je v četrtem dodal še slavno enačbo</a:t>
            </a:r>
          </a:p>
          <a:p>
            <a:pPr algn="ctr" fontAlgn="auto">
              <a:spcAft>
                <a:spcPts val="0"/>
              </a:spcAft>
              <a:defRPr/>
            </a:pPr>
            <a:r>
              <a:rPr lang="sl-SI" dirty="0">
                <a:effectLst>
                  <a:outerShdw blurRad="38100" dist="38100" dir="2700000" algn="tl">
                    <a:srgbClr val="000000">
                      <a:alpha val="43137"/>
                    </a:srgbClr>
                  </a:outerShdw>
                </a:effectLst>
                <a:latin typeface="Gabriola" panose="04040605051002020D02" pitchFamily="82" charset="0"/>
              </a:rPr>
              <a:t>Teorijo relativnosti so fiziki takoj sprejeli</a:t>
            </a:r>
          </a:p>
          <a:p>
            <a:pPr algn="ctr" fontAlgn="auto">
              <a:spcAft>
                <a:spcPts val="0"/>
              </a:spcAft>
              <a:defRPr/>
            </a:pPr>
            <a:r>
              <a:rPr lang="sl-SI" dirty="0">
                <a:effectLst>
                  <a:outerShdw blurRad="38100" dist="38100" dir="2700000" algn="tl">
                    <a:srgbClr val="000000">
                      <a:alpha val="43137"/>
                    </a:srgbClr>
                  </a:outerShdw>
                </a:effectLst>
                <a:latin typeface="Gabriola" panose="04040605051002020D02" pitchFamily="82" charset="0"/>
              </a:rPr>
              <a:t>Prvi je o njej predaval Max Planck</a:t>
            </a:r>
          </a:p>
          <a:p>
            <a:pPr fontAlgn="auto">
              <a:spcAft>
                <a:spcPts val="0"/>
              </a:spcAft>
              <a:defRPr/>
            </a:pPr>
            <a:endParaRPr lang="sl-SI" dirty="0"/>
          </a:p>
          <a:p>
            <a:pPr marL="0" indent="0" fontAlgn="auto">
              <a:spcAft>
                <a:spcPts val="0"/>
              </a:spcAft>
              <a:buFont typeface="Arial" panose="020B0604020202020204" pitchFamily="34" charset="0"/>
              <a:buNone/>
              <a:defRPr/>
            </a:pPr>
            <a:endParaRPr lang="sl-SI" dirty="0"/>
          </a:p>
          <a:p>
            <a:pPr fontAlgn="auto">
              <a:spcAft>
                <a:spcPts val="0"/>
              </a:spcAft>
              <a:defRPr/>
            </a:pPr>
            <a:endParaRPr lang="sl-SI" b="1" dirty="0"/>
          </a:p>
          <a:p>
            <a:pPr fontAlgn="auto">
              <a:spcAft>
                <a:spcPts val="0"/>
              </a:spcAft>
              <a:defRPr/>
            </a:pPr>
            <a:endParaRPr lang="sl-SI" dirty="0"/>
          </a:p>
          <a:p>
            <a:pPr fontAlgn="auto">
              <a:spcAft>
                <a:spcPts val="0"/>
              </a:spcAft>
              <a:defRPr/>
            </a:pPr>
            <a:endParaRPr lang="sl-SI" dirty="0"/>
          </a:p>
        </p:txBody>
      </p:sp>
      <p:sp>
        <p:nvSpPr>
          <p:cNvPr id="10245" name="PoljeZBesedilom 4">
            <a:extLst>
              <a:ext uri="{FF2B5EF4-FFF2-40B4-BE49-F238E27FC236}">
                <a16:creationId xmlns:a16="http://schemas.microsoft.com/office/drawing/2014/main" id="{EB757888-D025-42FE-BC2E-0D1E56258E0D}"/>
              </a:ext>
            </a:extLst>
          </p:cNvPr>
          <p:cNvSpPr txBox="1">
            <a:spLocks noChangeArrowheads="1"/>
          </p:cNvSpPr>
          <p:nvPr/>
        </p:nvSpPr>
        <p:spPr bwMode="auto">
          <a:xfrm>
            <a:off x="3059113" y="3789363"/>
            <a:ext cx="33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sl-SI" altLang="sl-SI"/>
          </a:p>
        </p:txBody>
      </p:sp>
      <p:sp>
        <p:nvSpPr>
          <p:cNvPr id="6" name="PoljeZBesedilom 5">
            <a:extLst>
              <a:ext uri="{FF2B5EF4-FFF2-40B4-BE49-F238E27FC236}">
                <a16:creationId xmlns:a16="http://schemas.microsoft.com/office/drawing/2014/main" id="{7FBB9228-614D-48A9-A9BD-90C6576F411F}"/>
              </a:ext>
            </a:extLst>
          </p:cNvPr>
          <p:cNvSpPr txBox="1"/>
          <p:nvPr/>
        </p:nvSpPr>
        <p:spPr>
          <a:xfrm>
            <a:off x="2699792" y="5408701"/>
            <a:ext cx="6260881" cy="1175706"/>
          </a:xfrm>
          <a:prstGeom prst="rect">
            <a:avLst/>
          </a:prstGeom>
          <a:solidFill>
            <a:schemeClr val="bg1">
              <a:lumMod val="85000"/>
            </a:schemeClr>
          </a:solidFill>
          <a:effectLst>
            <a:softEdge rad="31750"/>
          </a:effectLst>
        </p:spPr>
        <p:txBody>
          <a:bodyPr wrap="none">
            <a:spAutoFit/>
          </a:bodyPr>
          <a:lstStyle/>
          <a:p>
            <a:pPr marL="342900" indent="-342900" algn="ctr" fontAlgn="auto">
              <a:spcBef>
                <a:spcPct val="20000"/>
              </a:spcBef>
              <a:spcAft>
                <a:spcPts val="0"/>
              </a:spcAft>
              <a:buFont typeface="Arial" panose="020B0604020202020204" pitchFamily="34" charset="0"/>
              <a:buChar char="•"/>
              <a:defRPr/>
            </a:pPr>
            <a:r>
              <a:rPr lang="sl-SI" sz="3200" dirty="0">
                <a:solidFill>
                  <a:srgbClr val="FF0000"/>
                </a:solidFill>
                <a:latin typeface="+mn-lt"/>
                <a:cs typeface="+mn-cs"/>
              </a:rPr>
              <a:t>Posebna teorija relativnosti </a:t>
            </a:r>
            <a:r>
              <a:rPr lang="sl-SI" sz="3200" dirty="0">
                <a:solidFill>
                  <a:prstClr val="black"/>
                </a:solidFill>
                <a:latin typeface="+mn-lt"/>
                <a:cs typeface="+mn-cs"/>
              </a:rPr>
              <a:t>(1905)</a:t>
            </a:r>
          </a:p>
          <a:p>
            <a:pPr marL="342900" indent="-342900" algn="ctr" fontAlgn="auto">
              <a:spcBef>
                <a:spcPct val="20000"/>
              </a:spcBef>
              <a:spcAft>
                <a:spcPts val="0"/>
              </a:spcAft>
              <a:buFont typeface="Arial" panose="020B0604020202020204" pitchFamily="34" charset="0"/>
              <a:buChar char="•"/>
              <a:defRPr/>
            </a:pPr>
            <a:r>
              <a:rPr lang="sl-SI" sz="3200" dirty="0">
                <a:solidFill>
                  <a:srgbClr val="0070C0"/>
                </a:solidFill>
                <a:latin typeface="+mn-lt"/>
                <a:cs typeface="+mn-cs"/>
              </a:rPr>
              <a:t>Splošna teorija relativnosti </a:t>
            </a:r>
            <a:r>
              <a:rPr lang="sl-SI" sz="3200" dirty="0">
                <a:solidFill>
                  <a:prstClr val="black"/>
                </a:solidFill>
                <a:latin typeface="+mn-lt"/>
                <a:cs typeface="+mn-cs"/>
              </a:rPr>
              <a:t>(1915)</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0</TotalTime>
  <Words>1717</Words>
  <Application>Microsoft Office PowerPoint</Application>
  <PresentationFormat>On-screen Show (4:3)</PresentationFormat>
  <Paragraphs>114</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Aharoni</vt:lpstr>
      <vt:lpstr>Arial</vt:lpstr>
      <vt:lpstr>Arial Narrow</vt:lpstr>
      <vt:lpstr>Bauhaus 93</vt:lpstr>
      <vt:lpstr>Calibri</vt:lpstr>
      <vt:lpstr>Gabriola</vt:lpstr>
      <vt:lpstr>Informal Roman</vt:lpstr>
      <vt:lpstr>Rockwell</vt:lpstr>
      <vt:lpstr>Officeova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Teorija relativnosti</vt:lpstr>
      <vt:lpstr>Posebna teorija relativnosti</vt:lpstr>
      <vt:lpstr>PowerPoint Presentation</vt:lpstr>
      <vt:lpstr>PowerPoint Presentation</vt:lpstr>
      <vt:lpstr>https://www.youtube.com/watch?v=ajhFNcUTJI0 </vt:lpstr>
      <vt:lpstr>PowerPoint Presentation</vt:lpstr>
      <vt:lpstr>Splošna teorija relativnosti</vt:lpstr>
      <vt:lpstr>PowerPoint Presentation</vt:lpstr>
      <vt:lpstr>PowerPoint Presentation</vt:lpstr>
      <vt:lpstr>PowerPoint Presentation</vt:lpstr>
      <vt:lpstr>Hvala za vašo pozornost</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2019-05-30T09:39:49Z</dcterms:created>
  <dcterms:modified xsi:type="dcterms:W3CDTF">2019-05-30T09:39:49Z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