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5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E6370692-6680-4F0C-8F4E-D0BCEB41058B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sl-SI" noProof="0"/>
              <a:t>Kliknite, če želite urediti slog naslova matrice</a:t>
            </a:r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B9AAD9C7-5A2D-43BB-A11C-5C07B2C979D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sl-SI" noProof="0"/>
              <a:t>Kliknite, če želite urediti slog podnaslova matrice</a:t>
            </a:r>
          </a:p>
        </p:txBody>
      </p:sp>
      <p:sp>
        <p:nvSpPr>
          <p:cNvPr id="158724" name="Freeform 4">
            <a:extLst>
              <a:ext uri="{FF2B5EF4-FFF2-40B4-BE49-F238E27FC236}">
                <a16:creationId xmlns:a16="http://schemas.microsoft.com/office/drawing/2014/main" id="{810EF369-1BF6-416E-9CD2-D27352309642}"/>
              </a:ext>
            </a:extLst>
          </p:cNvPr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58725" name="Rectangle 5">
            <a:extLst>
              <a:ext uri="{FF2B5EF4-FFF2-40B4-BE49-F238E27FC236}">
                <a16:creationId xmlns:a16="http://schemas.microsoft.com/office/drawing/2014/main" id="{B93BCC41-2B05-44FC-A05F-1817CF4990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158726" name="Rectangle 6">
            <a:extLst>
              <a:ext uri="{FF2B5EF4-FFF2-40B4-BE49-F238E27FC236}">
                <a16:creationId xmlns:a16="http://schemas.microsoft.com/office/drawing/2014/main" id="{2D8C2609-2D2E-4F77-B9EB-2295B49E2A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B164FEB-2D7A-4306-846A-D7A552495808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158727" name="Rectangle 7">
            <a:extLst>
              <a:ext uri="{FF2B5EF4-FFF2-40B4-BE49-F238E27FC236}">
                <a16:creationId xmlns:a16="http://schemas.microsoft.com/office/drawing/2014/main" id="{D0047AB8-FB6A-4022-9D98-FE8C104C651F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A4E1E-0045-47DD-B179-053F4510E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D5F6B7-19A0-4C6F-B946-E5CA3E1AF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3F296-078A-4616-9D96-6392BC07F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11256-B8C8-43E6-8E1D-F021A2FF0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DDD87-A21E-41B8-98AD-18FC7B88A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0797E-04D8-4248-AEC5-1DF4140D35B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614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8E93D6-918D-4CCD-A0E3-2D77577849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C41156-BF70-49A3-AE0F-A5FC206A8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4D5C2-CC5F-4EC1-8345-E35E2A053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B2CD4-0571-483A-AEF2-7C5240BC3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FD6DF-7756-421B-9EC1-426194ED3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45BE0-9DAF-4345-ABE3-99E47CF5BF8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17566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62F464-E3C4-4E5C-B10D-BD9DC3EA8516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59A38A-9C49-4006-8D48-F7DA6BDA76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263A22-3355-4D85-BC55-FB5F67A3C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F372C4-1A88-4E14-85D3-02D859047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7D5321B-373F-4944-B34D-8D3F7621F6A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36197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078CA-3F2A-4BFE-9E07-2805BA5BA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B4C9D-1233-497F-B389-8526DEC34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1C3D9-BA46-4A7B-BC9D-93347E510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9E7C8-9635-4EF3-B47D-E21D9042F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06C25-68D9-4F29-A11E-C5147D349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888B8-F42C-41EA-943B-97D957D37B2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17378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D0C44-BB5D-48F3-83BF-B2FD64298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5DDD1-C257-4E93-A967-D686E8A7C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6AEA6-C2FE-463B-B84F-235398637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D4FE8-4E75-4F81-AD94-75864EAD6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F0BFF-D39A-4D7E-BD60-40A6B7C0F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36D6D-55A9-4E06-8967-25C88CAF86B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1505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D55FF-0031-4DE1-9FB5-8B6BF83AE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5C219-7D52-4909-987A-567FDC67A3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691D0F-7CE1-4A86-AA1F-62EDD0E0D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E589A-5120-440C-B1AC-445D78609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AED55F-897C-45BD-90E4-0AF9B2561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C9CA16-EBAF-4BAF-969D-5F055906E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A33E4-BFD0-4AB8-9D24-07EB4257810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9782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F5161-385B-46C1-8AD5-FBC620732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767FE-2839-4C55-A886-1F0252D4D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3AAF44-C9B6-4C90-B9A8-3D15855B0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6CE50D-E03A-4246-B3A3-9458C7FF3F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AA24C3-456C-47F3-81D7-2C69C182A1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97038E-8450-4C66-A08F-3D84F5C58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38C605-3FA6-48A0-A244-4F5902FF2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E3D232-2691-40E2-B55A-A0EEE4C27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FBDEF-5920-4C9F-AB9C-29C54C3D25F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625453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AC5CA-C928-4BB8-A792-AB5420009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8D49EE-5857-4A9B-9CEE-6F1AF9DB9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78BBBF-8973-4574-B906-925D25EC5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90EC07-13AB-454F-A39C-6BE93AB54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C69E1-4DE4-479D-BE10-83BDE776B14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01258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EC9D59-3D32-4B9A-81FA-B3BFAC21A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694F64-75A6-4838-9151-EBF1C246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FEEAF2-32AE-44CC-81AA-112DBCBB0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87A1A-E7F4-4C5C-A31A-9EDDF70BDFB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2538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395AC-2BFC-4F15-B152-72D7D45F5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C7FE6-48D8-4227-A472-778C9A332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58092-DC45-464E-8ECA-721960115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19766-FBE2-4D51-ADA0-F2621C15F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786F97-510F-4D3B-BDA7-8DD5533ED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04D534-91B2-4EC5-A38C-1B6D90E69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6C43B-31CA-4591-AB5A-C10799E93F7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90331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071D5-72DF-428F-BF76-70AE1A001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23A774-DC96-496A-9F69-53AD991DA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D093D-966C-440E-9569-DA5E2BCDD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5AC3C-A810-488D-9C47-04602F62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67F72-7C4C-4DDC-A75E-5050F93AB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791A92-FAA5-4BDF-8E7F-784173969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13AC8-800D-49F5-BF9E-2D95BE7B356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0397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F7362718-5163-43B7-9D3F-708C0B4608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 naslova matrice</a:t>
            </a: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CA0520BC-00E8-40DD-B069-0DD0F67E0E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sloge besedila matrice</a:t>
            </a:r>
          </a:p>
          <a:p>
            <a:pPr lvl="1"/>
            <a:r>
              <a:rPr lang="en-US" altLang="sl-SI"/>
              <a:t>Druga raven</a:t>
            </a:r>
          </a:p>
          <a:p>
            <a:pPr lvl="2"/>
            <a:r>
              <a:rPr lang="en-US" altLang="sl-SI"/>
              <a:t>Tretja raven</a:t>
            </a:r>
          </a:p>
          <a:p>
            <a:pPr lvl="3"/>
            <a:r>
              <a:rPr lang="en-US" altLang="sl-SI"/>
              <a:t>Četrta raven</a:t>
            </a:r>
          </a:p>
          <a:p>
            <a:pPr lvl="4"/>
            <a:r>
              <a:rPr lang="en-US" altLang="sl-SI"/>
              <a:t>Peta raven</a:t>
            </a:r>
          </a:p>
        </p:txBody>
      </p:sp>
      <p:sp>
        <p:nvSpPr>
          <p:cNvPr id="157700" name="Rectangle 4">
            <a:extLst>
              <a:ext uri="{FF2B5EF4-FFF2-40B4-BE49-F238E27FC236}">
                <a16:creationId xmlns:a16="http://schemas.microsoft.com/office/drawing/2014/main" id="{F852000F-4981-40D2-852B-87DDB7F93F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sl-SI"/>
          </a:p>
        </p:txBody>
      </p:sp>
      <p:sp>
        <p:nvSpPr>
          <p:cNvPr id="157701" name="Rectangle 5">
            <a:extLst>
              <a:ext uri="{FF2B5EF4-FFF2-40B4-BE49-F238E27FC236}">
                <a16:creationId xmlns:a16="http://schemas.microsoft.com/office/drawing/2014/main" id="{CA8C5E82-BCD3-4106-AA1B-A59A780DA10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sl-SI"/>
          </a:p>
        </p:txBody>
      </p:sp>
      <p:sp>
        <p:nvSpPr>
          <p:cNvPr id="157702" name="Rectangle 6">
            <a:extLst>
              <a:ext uri="{FF2B5EF4-FFF2-40B4-BE49-F238E27FC236}">
                <a16:creationId xmlns:a16="http://schemas.microsoft.com/office/drawing/2014/main" id="{BEC580DF-171F-44A4-831D-7425AE7D7CB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ECBD7A8D-235E-4C3A-AE75-BE9309C9B48D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2.pfmb.uni-mb.si/tehnika/vsebina/projekti/energetika/slike/objekti_za_pretvarjanje_merjenje_in_obnovljivi_viri_energije/moc_hidroelektrarne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>
            <a:extLst>
              <a:ext uri="{FF2B5EF4-FFF2-40B4-BE49-F238E27FC236}">
                <a16:creationId xmlns:a16="http://schemas.microsoft.com/office/drawing/2014/main" id="{A8B41BCD-9432-4EC9-A525-30F43D94940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220874">
            <a:off x="2339975" y="1989138"/>
            <a:ext cx="4105275" cy="17287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5435"/>
              </a:avLst>
            </a:prstTxWarp>
          </a:bodyPr>
          <a:lstStyle/>
          <a:p>
            <a:pPr algn="ctr"/>
            <a:r>
              <a:rPr lang="sl-SI" sz="3600" b="1" kern="10">
                <a:solidFill>
                  <a:srgbClr val="336699">
                    <a:alpha val="10001"/>
                  </a:srgb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ELETRARNE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46B8B99B-7600-441B-A8E5-4DEDB31DA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3933825"/>
            <a:ext cx="6337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A6E38FCA-21B6-4DAB-966E-200BDE34B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3933825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400" b="1" u="sng"/>
              <a:t>Izvor elektrike</a:t>
            </a:r>
            <a:endParaRPr lang="en-US" altLang="sl-SI" sz="2400" b="1" u="sng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20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628D1F30-A2E7-4F94-9238-9728CD15B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49275"/>
            <a:ext cx="8713787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l-SI" altLang="sl-SI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JEDRSKA  ELEKTRARNA </a:t>
            </a:r>
          </a:p>
          <a:p>
            <a:pPr algn="ctr"/>
            <a:endParaRPr lang="en-US" altLang="sl-SI" b="1" i="1" u="sng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sl-SI" altLang="sl-SI" sz="1200">
                <a:latin typeface="Arial" panose="020B0604020202020204" pitchFamily="34" charset="0"/>
              </a:rPr>
              <a:t>To je zgradba, v kateri energijo, ki se sprosti pri cepitvi težkih jeder, spremenijo v električno energijo. V reaktorju jedrske elektrarne pride do verižne reakcije in sprostitve toplote. Voda v primarnem vodu se upari in v toplotnem izmenjevalcu odda toploto sekundarnemu vodu. Voda v sekundarju se upari in s pomočjo črpalke jo pripeljemo do generatorja. Tam se energija porabi za proizvodnjo električne energije in voda se spet zbira v kondenzatorju in se ohlajuje. Električno energijo odpeljejo s pomočjo transformatorjev in daljnovodov. Spodnja slika prikazuje sestavo jedrske elektrarne. </a:t>
            </a:r>
          </a:p>
          <a:p>
            <a:endParaRPr lang="sl-SI" altLang="sl-SI" sz="1200">
              <a:latin typeface="Arial" panose="020B0604020202020204" pitchFamily="34" charset="0"/>
            </a:endParaRPr>
          </a:p>
          <a:p>
            <a:pPr algn="ctr"/>
            <a:endParaRPr lang="sl-SI" altLang="sl-SI" sz="1200">
              <a:latin typeface="Arial" panose="020B0604020202020204" pitchFamily="34" charset="0"/>
            </a:endParaRPr>
          </a:p>
        </p:txBody>
      </p:sp>
      <p:pic>
        <p:nvPicPr>
          <p:cNvPr id="3077" name="Picture 5" descr="nek">
            <a:extLst>
              <a:ext uri="{FF2B5EF4-FFF2-40B4-BE49-F238E27FC236}">
                <a16:creationId xmlns:a16="http://schemas.microsoft.com/office/drawing/2014/main" id="{ECC4CAC8-A802-44B7-A2BD-8A184FE70209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150" y="2565400"/>
            <a:ext cx="5327650" cy="391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9" name="Rectangle 7">
            <a:extLst>
              <a:ext uri="{FF2B5EF4-FFF2-40B4-BE49-F238E27FC236}">
                <a16:creationId xmlns:a16="http://schemas.microsoft.com/office/drawing/2014/main" id="{47A9A0C3-EF85-462B-9722-5DF0244A6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4076700"/>
            <a:ext cx="19431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sl-SI" altLang="sl-SI" sz="900" i="1">
                <a:latin typeface="Arial" panose="020B0604020202020204" pitchFamily="34" charset="0"/>
              </a:rPr>
              <a:t>SHEMA JEDRSKE ELEKTRARNE</a:t>
            </a:r>
            <a:endParaRPr lang="en-US" altLang="sl-SI" sz="9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" decel="100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" decel="100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>
            <a:extLst>
              <a:ext uri="{FF2B5EF4-FFF2-40B4-BE49-F238E27FC236}">
                <a16:creationId xmlns:a16="http://schemas.microsoft.com/office/drawing/2014/main" id="{D9F792BB-2B2F-4913-B245-B24D42980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81013"/>
            <a:ext cx="8640762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l-SI" altLang="sl-SI" sz="20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Termoelektrarna</a:t>
            </a:r>
            <a:endParaRPr lang="sl-SI" altLang="sl-SI" sz="2000" b="1" i="1" u="sng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endParaRPr lang="sl-SI" altLang="sl-SI" sz="1200" b="1">
              <a:latin typeface="Arial" panose="020B0604020202020204" pitchFamily="34" charset="0"/>
            </a:endParaRPr>
          </a:p>
          <a:p>
            <a:pPr eaLnBrk="0" hangingPunct="0"/>
            <a:endParaRPr lang="en-US" altLang="sl-SI">
              <a:latin typeface="Arial" panose="020B0604020202020204" pitchFamily="34" charset="0"/>
            </a:endParaRPr>
          </a:p>
        </p:txBody>
      </p:sp>
      <p:graphicFrame>
        <p:nvGraphicFramePr>
          <p:cNvPr id="4100" name="Object 4">
            <a:extLst>
              <a:ext uri="{FF2B5EF4-FFF2-40B4-BE49-F238E27FC236}">
                <a16:creationId xmlns:a16="http://schemas.microsoft.com/office/drawing/2014/main" id="{D6FE1117-29B8-440E-A31C-9E43B73389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2275" y="3357563"/>
          <a:ext cx="3600450" cy="324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Slika" r:id="rId3" imgW="5576973" imgH="4839650" progId="Word.Picture.8">
                  <p:embed/>
                </p:oleObj>
              </mc:Choice>
              <mc:Fallback>
                <p:oleObj name="Slika" r:id="rId3" imgW="5576973" imgH="483965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998" t="2304" r="2040"/>
                      <a:stretch>
                        <a:fillRect/>
                      </a:stretch>
                    </p:blipFill>
                    <p:spPr bwMode="auto">
                      <a:xfrm>
                        <a:off x="1692275" y="3357563"/>
                        <a:ext cx="3600450" cy="324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6">
            <a:extLst>
              <a:ext uri="{FF2B5EF4-FFF2-40B4-BE49-F238E27FC236}">
                <a16:creationId xmlns:a16="http://schemas.microsoft.com/office/drawing/2014/main" id="{F12CCE84-7CD0-4C87-BD55-F487288B0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25538"/>
            <a:ext cx="8640762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l-SI" altLang="sl-SI" sz="1200">
                <a:latin typeface="Arial" panose="020B0604020202020204" pitchFamily="34" charset="0"/>
                <a:cs typeface="Times New Roman" panose="02020603050405020304" pitchFamily="18" charset="0"/>
              </a:rPr>
              <a:t>V termoelektrarnah poteka pridobivanje električne energije skozi trikratno pretvorbo energij. Najprej pretvarjamo v gorivu vezano kemično energijo v toplotno. Toploto pridobivamo z zgorevanjem fosilnih goriv (premoga, nafte, plina), pri jedrskih reakcijah ali pa koristimo toploto geotermičnih izvorov. Naslednja je sprememba toplotne energije v mehansko, ki poteka s pomočjo turbin (parnih ali plinskih). Tretja pretvorba energij se vrši v generatorju, kjer se mehanska energija spreminja v električno.    </a:t>
            </a:r>
            <a:endParaRPr lang="sl-SI" altLang="sl-SI" sz="1200">
              <a:latin typeface="Arial" panose="020B0604020202020204" pitchFamily="34" charset="0"/>
            </a:endParaRPr>
          </a:p>
          <a:p>
            <a:r>
              <a:rPr lang="sl-SI" altLang="sl-SI" sz="1200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</a:t>
            </a:r>
            <a:br>
              <a:rPr lang="sl-SI" altLang="sl-SI" sz="120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sl-SI" altLang="sl-SI" sz="1200">
                <a:latin typeface="Arial" panose="020B0604020202020204" pitchFamily="34" charset="0"/>
                <a:cs typeface="Times New Roman" panose="02020603050405020304" pitchFamily="18" charset="0"/>
              </a:rPr>
              <a:t>V termoelektrarnah lahko pridobivamo toplotno energijo iz različnih virov in na različne načine. Prav od tega so odvisni njeni deli in postopek proizvodnje. Napravi, ki sta prisotni v vseh vrstah termoelektrarn sta turbina (lahko je v različni izvedbi) in generator.</a:t>
            </a:r>
            <a:br>
              <a:rPr lang="sl-SI" altLang="sl-SI" sz="120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sl-SI" altLang="sl-SI" sz="1200">
                <a:latin typeface="Arial" panose="020B0604020202020204" pitchFamily="34" charset="0"/>
                <a:cs typeface="Times New Roman" panose="02020603050405020304" pitchFamily="18" charset="0"/>
              </a:rPr>
              <a:t>Termoelektrarne lahko razdelimo na več vrst na osnovi različnih kriterijev. </a:t>
            </a:r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68FEC09-2C98-4E84-AFF4-D6D87DEA4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4508500"/>
            <a:ext cx="1720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900">
                <a:latin typeface="Arial" panose="020B0604020202020204" pitchFamily="34" charset="0"/>
              </a:rPr>
              <a:t>SHEMA TERMOELETRARNE</a:t>
            </a:r>
            <a:endParaRPr lang="en-US" altLang="sl-SI" sz="9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>
            <a:extLst>
              <a:ext uri="{FF2B5EF4-FFF2-40B4-BE49-F238E27FC236}">
                <a16:creationId xmlns:a16="http://schemas.microsoft.com/office/drawing/2014/main" id="{F9507614-598C-4C77-9696-7124F54DD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60350"/>
            <a:ext cx="8677275" cy="365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l-SI" altLang="sl-SI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Hidroelektrarna</a:t>
            </a:r>
            <a:endParaRPr lang="sl-SI" altLang="sl-SI" b="1" i="1" u="sng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endParaRPr lang="sl-SI" altLang="sl-SI" i="1" u="sng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0" hangingPunct="0"/>
            <a:r>
              <a:rPr lang="sl-SI" altLang="sl-SI" sz="1200">
                <a:latin typeface="Arial" panose="020B0604020202020204" pitchFamily="34" charset="0"/>
                <a:cs typeface="Times New Roman" panose="02020603050405020304" pitchFamily="18" charset="0"/>
              </a:rPr>
              <a:t>Hidroelektrarna, ali vodna elektrarna pridobiva električno energijo s pomočjo vode. Energijo vode človek izkorišča že tisočletja - najprej v mlinih, nato pa še v žagah na vodni pogon. </a:t>
            </a:r>
            <a:br>
              <a:rPr lang="sl-SI" altLang="sl-SI" sz="1200"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sl-SI" altLang="sl-SI" sz="1200">
              <a:latin typeface="Arial" panose="020B0604020202020204" pitchFamily="34" charset="0"/>
            </a:endParaRPr>
          </a:p>
          <a:p>
            <a:pPr eaLnBrk="0" hangingPunct="0"/>
            <a:r>
              <a:rPr lang="sl-SI" altLang="sl-SI" sz="1200">
                <a:latin typeface="Arial" panose="020B0604020202020204" pitchFamily="34" charset="0"/>
                <a:cs typeface="Times New Roman" panose="02020603050405020304" pitchFamily="18" charset="0"/>
              </a:rPr>
              <a:t>Osnovna zamisel je odvzeti vodi energijo, ki jo ima zaradi svojega padca in jo pretvoriti v mehansko, to pa v električno. Objekte, v katerih se pretvarja potencialna energija vode v električno, imenujemo HIDROELEKTRARNE. </a:t>
            </a:r>
            <a:br>
              <a:rPr lang="sl-SI" altLang="sl-SI" sz="120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sl-SI" altLang="sl-SI" sz="1200">
                <a:latin typeface="Arial" panose="020B0604020202020204" pitchFamily="34" charset="0"/>
                <a:cs typeface="Times New Roman" panose="02020603050405020304" pitchFamily="18" charset="0"/>
              </a:rPr>
              <a:t>Hidroelektrarne ne kvarijo zraka in vode, kar je za ohranitev naravnega okolja zelo pomembno. Kot vse druge oblike energije ima tudi ta energija prednosti in slabosti.</a:t>
            </a:r>
            <a:br>
              <a:rPr lang="sl-SI" altLang="sl-SI" sz="1200"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sl-SI" altLang="sl-SI" sz="1200">
              <a:latin typeface="Arial" panose="020B0604020202020204" pitchFamily="34" charset="0"/>
            </a:endParaRPr>
          </a:p>
          <a:p>
            <a:pPr eaLnBrk="0" hangingPunct="0"/>
            <a:r>
              <a:rPr lang="sl-SI" altLang="sl-SI" sz="1200">
                <a:latin typeface="Arial" panose="020B0604020202020204" pitchFamily="34" charset="0"/>
                <a:cs typeface="Times New Roman" panose="02020603050405020304" pitchFamily="18" charset="0"/>
              </a:rPr>
              <a:t>Vodna energija zmanjšuje emisije plinov, ki povzročajo toplo gredo, za 10 %. Omogočajo tudi učinkovitejše namakanje, preprečujejo poplave, itd.</a:t>
            </a:r>
            <a:br>
              <a:rPr lang="sl-SI" altLang="sl-SI" sz="1200"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sl-SI" altLang="sl-SI" sz="1200">
              <a:latin typeface="Arial" panose="020B0604020202020204" pitchFamily="34" charset="0"/>
            </a:endParaRPr>
          </a:p>
          <a:p>
            <a:pPr eaLnBrk="0" hangingPunct="0"/>
            <a:r>
              <a:rPr lang="sl-SI" altLang="sl-SI" sz="1200">
                <a:latin typeface="Arial" panose="020B0604020202020204" pitchFamily="34" charset="0"/>
                <a:cs typeface="Times New Roman" panose="02020603050405020304" pitchFamily="18" charset="0"/>
              </a:rPr>
              <a:t>Hidroelektrarne vplivajo na rastlinski in živalski svet v bližnji okolici. Izgubijo se obdelovalna tla, zniža se vsebnost kisika v vodi, itd. </a:t>
            </a:r>
            <a:br>
              <a:rPr lang="sl-SI" altLang="sl-SI" sz="1200"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sl-SI" altLang="sl-SI" sz="1200">
              <a:latin typeface="Arial" panose="020B0604020202020204" pitchFamily="34" charset="0"/>
            </a:endParaRPr>
          </a:p>
          <a:p>
            <a:pPr eaLnBrk="0" hangingPunct="0"/>
            <a:r>
              <a:rPr lang="sl-SI" altLang="sl-SI" sz="1200">
                <a:latin typeface="Arial" panose="020B0604020202020204" pitchFamily="34" charset="0"/>
                <a:cs typeface="Times New Roman" panose="02020603050405020304" pitchFamily="18" charset="0"/>
              </a:rPr>
              <a:t>Moč hidroelektrarne merimo v kW (kilovatih). Izračunamo jo po formuli: </a:t>
            </a:r>
          </a:p>
          <a:p>
            <a:pPr eaLnBrk="0" hangingPunct="0"/>
            <a:endParaRPr lang="sl-SI" altLang="sl-SI">
              <a:latin typeface="Arial" panose="020B0604020202020204" pitchFamily="34" charset="0"/>
            </a:endParaRPr>
          </a:p>
        </p:txBody>
      </p:sp>
      <p:pic>
        <p:nvPicPr>
          <p:cNvPr id="5124" name="Picture 4" descr="http://www2.pfmb.uni-mb.si/tehnika/vsebina/projekti/energetika/slike/objekti_za_pretvarjanje_merjenje_in_obnovljivi_viri_energije/moc_hidroelektrarne.jpg">
            <a:extLst>
              <a:ext uri="{FF2B5EF4-FFF2-40B4-BE49-F238E27FC236}">
                <a16:creationId xmlns:a16="http://schemas.microsoft.com/office/drawing/2014/main" id="{A8C478B2-8CA5-4FF7-AEBB-685339B9C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149725"/>
            <a:ext cx="4681538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Rectangle 6">
            <a:extLst>
              <a:ext uri="{FF2B5EF4-FFF2-40B4-BE49-F238E27FC236}">
                <a16:creationId xmlns:a16="http://schemas.microsoft.com/office/drawing/2014/main" id="{75CAE5B4-4AF7-4D69-A019-D14AC264E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3238" y="4198938"/>
            <a:ext cx="3022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sl-SI" altLang="sl-SI" sz="1200">
                <a:latin typeface="Arial" panose="020B0604020202020204" pitchFamily="34" charset="0"/>
                <a:cs typeface="Times New Roman" panose="02020603050405020304" pitchFamily="18" charset="0"/>
              </a:rPr>
              <a:t>Količina energije je odvisna od: </a:t>
            </a:r>
            <a:endParaRPr lang="en-US" altLang="sl-SI" sz="900">
              <a:latin typeface="Arial" panose="020B0604020202020204" pitchFamily="34" charset="0"/>
            </a:endParaRPr>
          </a:p>
          <a:p>
            <a:pPr eaLnBrk="0" hangingPunct="0">
              <a:buFont typeface="Symbol" panose="05050102010706020507" pitchFamily="18" charset="2"/>
              <a:buChar char=""/>
            </a:pPr>
            <a:r>
              <a:rPr lang="sl-SI" altLang="sl-SI" sz="1200">
                <a:latin typeface="Arial" panose="020B0604020202020204" pitchFamily="34" charset="0"/>
                <a:cs typeface="Times New Roman" panose="02020603050405020304" pitchFamily="18" charset="0"/>
              </a:rPr>
              <a:t>prostorninskega pretoka, </a:t>
            </a:r>
          </a:p>
          <a:p>
            <a:pPr eaLnBrk="0" hangingPunct="0">
              <a:buFont typeface="Symbol" panose="05050102010706020507" pitchFamily="18" charset="2"/>
              <a:buChar char=""/>
            </a:pPr>
            <a:r>
              <a:rPr lang="sl-SI" altLang="sl-SI" sz="1200">
                <a:latin typeface="Arial" panose="020B0604020202020204" pitchFamily="34" charset="0"/>
                <a:cs typeface="Times New Roman" panose="02020603050405020304" pitchFamily="18" charset="0"/>
              </a:rPr>
              <a:t>višinske razlike. </a:t>
            </a:r>
            <a:endParaRPr lang="en-US" altLang="sl-SI" sz="900">
              <a:latin typeface="Arial" panose="020B0604020202020204" pitchFamily="34" charset="0"/>
            </a:endParaRPr>
          </a:p>
          <a:p>
            <a:pPr eaLnBrk="0" hangingPunct="0"/>
            <a:r>
              <a:rPr lang="sl-SI" altLang="sl-SI" sz="1200">
                <a:latin typeface="Arial" panose="020B0604020202020204" pitchFamily="34" charset="0"/>
                <a:cs typeface="Times New Roman" panose="02020603050405020304" pitchFamily="18" charset="0"/>
              </a:rPr>
              <a:t>Izkoristek hidroelektrarn je od 85 do 95%. </a:t>
            </a:r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E9A624A6-230C-4D90-BB12-58EE61178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5300663"/>
            <a:ext cx="5257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900">
                <a:latin typeface="Arial" panose="020B0604020202020204" pitchFamily="34" charset="0"/>
              </a:rPr>
              <a:t>FORMULA KI JO UPORABLJAMO ZA MERJENJE MOČI  HIDROELEKTRARNE</a:t>
            </a:r>
            <a:endParaRPr lang="en-US" altLang="sl-SI" sz="9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0</TotalTime>
  <Words>248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Symbol</vt:lpstr>
      <vt:lpstr>Tahoma</vt:lpstr>
      <vt:lpstr>Times New Roman</vt:lpstr>
      <vt:lpstr>Wingdings</vt:lpstr>
      <vt:lpstr>Ocean</vt:lpstr>
      <vt:lpstr>Slika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2019-05-30T09:39:51Z</dcterms:created>
  <dcterms:modified xsi:type="dcterms:W3CDTF">2019-05-30T09:39:51Z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