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3" r:id="rId1"/>
  </p:sldMasterIdLst>
  <p:sldIdLst>
    <p:sldId id="256" r:id="rId2"/>
    <p:sldId id="259" r:id="rId3"/>
    <p:sldId id="257" r:id="rId4"/>
    <p:sldId id="269" r:id="rId5"/>
    <p:sldId id="260" r:id="rId6"/>
    <p:sldId id="270" r:id="rId7"/>
    <p:sldId id="261" r:id="rId8"/>
    <p:sldId id="268" r:id="rId9"/>
    <p:sldId id="263" r:id="rId10"/>
    <p:sldId id="264" r:id="rId11"/>
    <p:sldId id="266" r:id="rId12"/>
    <p:sldId id="267" r:id="rId13"/>
    <p:sldId id="262" r:id="rId14"/>
    <p:sldId id="258" r:id="rId15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37" autoAdjust="0"/>
    <p:restoredTop sz="90929"/>
  </p:normalViewPr>
  <p:slideViewPr>
    <p:cSldViewPr>
      <p:cViewPr varScale="1">
        <p:scale>
          <a:sx n="85" d="100"/>
          <a:sy n="85" d="100"/>
        </p:scale>
        <p:origin x="96" y="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descr="Large confetti">
            <a:extLst>
              <a:ext uri="{FF2B5EF4-FFF2-40B4-BE49-F238E27FC236}">
                <a16:creationId xmlns:a16="http://schemas.microsoft.com/office/drawing/2014/main" id="{929B3A63-55F1-4ABE-BB94-A06B02510810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84188" y="1549400"/>
            <a:ext cx="8158162" cy="1689100"/>
          </a:xfrm>
          <a:prstGeom prst="rect">
            <a:avLst/>
          </a:prstGeom>
          <a:pattFill prst="lgConfetti">
            <a:fgClr>
              <a:schemeClr val="accent2">
                <a:alpha val="50000"/>
              </a:schemeClr>
            </a:fgClr>
            <a:bgClr>
              <a:schemeClr val="folHlink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sl-SI" altLang="sl-SI"/>
          </a:p>
        </p:txBody>
      </p:sp>
      <p:sp>
        <p:nvSpPr>
          <p:cNvPr id="8195" name="AutoShape 3">
            <a:extLst>
              <a:ext uri="{FF2B5EF4-FFF2-40B4-BE49-F238E27FC236}">
                <a16:creationId xmlns:a16="http://schemas.microsoft.com/office/drawing/2014/main" id="{2F248F90-5F9E-40BA-AB4F-1A9110C622F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sl-SI" altLang="sl-SI"/>
          </a:p>
        </p:txBody>
      </p:sp>
      <p:sp>
        <p:nvSpPr>
          <p:cNvPr id="8196" name="AutoShape 4">
            <a:extLst>
              <a:ext uri="{FF2B5EF4-FFF2-40B4-BE49-F238E27FC236}">
                <a16:creationId xmlns:a16="http://schemas.microsoft.com/office/drawing/2014/main" id="{B4D41F04-5F06-44B1-AF86-B978573120F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sl-SI" altLang="sl-SI"/>
          </a:p>
        </p:txBody>
      </p:sp>
      <p:sp>
        <p:nvSpPr>
          <p:cNvPr id="8197" name="AutoShape 5">
            <a:extLst>
              <a:ext uri="{FF2B5EF4-FFF2-40B4-BE49-F238E27FC236}">
                <a16:creationId xmlns:a16="http://schemas.microsoft.com/office/drawing/2014/main" id="{6689214F-8EA6-4364-977A-D36A72E53E4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623300" y="124618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sl-SI" altLang="sl-SI"/>
          </a:p>
        </p:txBody>
      </p:sp>
      <p:sp>
        <p:nvSpPr>
          <p:cNvPr id="8198" name="AutoShape 6">
            <a:extLst>
              <a:ext uri="{FF2B5EF4-FFF2-40B4-BE49-F238E27FC236}">
                <a16:creationId xmlns:a16="http://schemas.microsoft.com/office/drawing/2014/main" id="{B4B1F726-C192-4BDC-A180-D6A137D3CB72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sl-SI" altLang="sl-SI"/>
          </a:p>
        </p:txBody>
      </p:sp>
      <p:sp>
        <p:nvSpPr>
          <p:cNvPr id="8199" name="AutoShape 7">
            <a:extLst>
              <a:ext uri="{FF2B5EF4-FFF2-40B4-BE49-F238E27FC236}">
                <a16:creationId xmlns:a16="http://schemas.microsoft.com/office/drawing/2014/main" id="{BE360E05-C24A-475C-9462-455B70A5C9B0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sl-SI" altLang="sl-SI"/>
          </a:p>
        </p:txBody>
      </p:sp>
      <p:sp>
        <p:nvSpPr>
          <p:cNvPr id="8200" name="Rectangle 8" descr="Large confetti">
            <a:extLst>
              <a:ext uri="{FF2B5EF4-FFF2-40B4-BE49-F238E27FC236}">
                <a16:creationId xmlns:a16="http://schemas.microsoft.com/office/drawing/2014/main" id="{64F7E210-423C-427E-9947-67850EDBA372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sl-SI" altLang="sl-SI"/>
          </a:p>
        </p:txBody>
      </p:sp>
      <p:sp>
        <p:nvSpPr>
          <p:cNvPr id="8201" name="Rectangle 9" descr="Large confetti">
            <a:extLst>
              <a:ext uri="{FF2B5EF4-FFF2-40B4-BE49-F238E27FC236}">
                <a16:creationId xmlns:a16="http://schemas.microsoft.com/office/drawing/2014/main" id="{056DBEFD-1D10-41A5-A261-9F6EE35C77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l-SI" altLang="sl-SI" noProof="0"/>
              <a:t>Click to edit Master title style</a:t>
            </a:r>
          </a:p>
        </p:txBody>
      </p:sp>
      <p:sp>
        <p:nvSpPr>
          <p:cNvPr id="8202" name="Rectangle 10">
            <a:extLst>
              <a:ext uri="{FF2B5EF4-FFF2-40B4-BE49-F238E27FC236}">
                <a16:creationId xmlns:a16="http://schemas.microsoft.com/office/drawing/2014/main" id="{B84AC152-CD09-46A1-9F90-E4DDA304E0E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sl-SI" altLang="sl-SI" noProof="0"/>
              <a:t>Click to edit Master subtitle style</a:t>
            </a:r>
          </a:p>
        </p:txBody>
      </p:sp>
      <p:sp>
        <p:nvSpPr>
          <p:cNvPr id="8203" name="Rectangle 11">
            <a:extLst>
              <a:ext uri="{FF2B5EF4-FFF2-40B4-BE49-F238E27FC236}">
                <a16:creationId xmlns:a16="http://schemas.microsoft.com/office/drawing/2014/main" id="{6CA3E77E-B08A-4C09-ADD6-F18C70B31AD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204" name="Rectangle 12">
            <a:extLst>
              <a:ext uri="{FF2B5EF4-FFF2-40B4-BE49-F238E27FC236}">
                <a16:creationId xmlns:a16="http://schemas.microsoft.com/office/drawing/2014/main" id="{BBC128F4-12DD-4831-BA00-B4A888E4BA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205" name="Rectangle 13">
            <a:extLst>
              <a:ext uri="{FF2B5EF4-FFF2-40B4-BE49-F238E27FC236}">
                <a16:creationId xmlns:a16="http://schemas.microsoft.com/office/drawing/2014/main" id="{5B00D01C-C2CA-4554-93AF-D7AF1387FA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F26014-B9B7-4D13-8949-9E26BCCDF480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7A92C-82DD-406B-970F-7A95B7648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2F070-2DCE-4A87-8987-EC4982C7E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C6B0-1AEC-4133-A3DD-23617247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41D5D-35E6-452C-8450-C49A9662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E9EFA-B667-4B9B-B219-80712825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50B3F-A9E4-4F52-B590-2DD747FC6F4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2220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4DD48A-105C-4BDB-B3AF-7AB6D048BC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21488" y="284163"/>
            <a:ext cx="20447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CB068E-3E65-4EBD-9C21-305D1D893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284163"/>
            <a:ext cx="5983288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B3CA7-04D9-4FCE-AD42-256FA2115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91095-A278-4A81-9864-EB9EAFB5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917E2-6C0B-4DF5-9FE6-12BC95D8B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27E45-D3D2-41C9-95A0-F95F1BFEE85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61638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77FE-7F17-42E3-A20A-4B6D65640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29DDF-6435-40C4-9729-476582FA66F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D95E5D0F-9FC2-4892-A06F-8557F60B3614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/>
          <a:p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04B18-EEAD-49AE-AD3B-EEA9244897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EBF9C-420B-4A3E-ADBA-FD3BA28D3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8140F-87BF-47DE-90E6-9F9FE59B0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6900" y="6248400"/>
            <a:ext cx="533400" cy="609600"/>
          </a:xfrm>
        </p:spPr>
        <p:txBody>
          <a:bodyPr/>
          <a:lstStyle>
            <a:lvl1pPr>
              <a:defRPr/>
            </a:lvl1pPr>
          </a:lstStyle>
          <a:p>
            <a:fld id="{59C63817-75F3-4EEF-8F60-0CA17717F67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7986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BE57-4F9B-461D-ACE0-22A60D015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8DDF7-3A65-4786-A3A3-703CF3CCF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17EFD-0263-4B72-95A2-9CE86640E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2EAC9-A247-4770-9DE2-078CDA788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812D0-F5D6-46A4-9727-268CF597D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B787C-E2C4-46D8-B2B3-B53D6EE5F58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8909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A5BE2-CDDC-4CD2-969C-8C939255B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BF81D-D847-4CC7-B64E-D228862FE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F82CB-8218-4C25-A1A3-E2B8CA3B4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6E6D-5A7A-4199-9B9C-E874A212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2F12E-2A35-496C-B09E-ECC94AD69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A285D-3AC0-4CB6-AB2F-DF1313AFB58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3310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307EF-ADBD-4424-AC57-38C9055B5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BC71-F09A-4088-ABBC-344C43AFCB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66128-7444-4585-AC70-7D224410C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A26B4-C8DF-44FF-8787-D6F366A55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6F59C-69A6-4086-A3FC-4E86AA5B4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7AFA1-2B33-4792-893F-D854D1AC5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DC7DD-8E54-4F21-9EE3-4151C91E25F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1154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9BBE7-F3E2-4170-B72B-B9011824E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702A4-7EF1-44DA-991E-49146D36E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CB72A1-565E-4232-AC0F-7BA0F5B49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1639CB-8C12-45A0-B2AA-B1AD5C125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1E65A1-4AFA-46F9-A1EA-1448665E9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E8457-ADFD-42DF-882C-C527FD4BE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A8D57E-4AA9-4546-8718-27AFA58A6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676A94-13B6-456B-BEF4-643B9FAC3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C88D16-B87D-4860-A3CE-80F23C9BD0C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02618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6D03D-1561-4929-955E-3F45E0342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7A395F-84DD-4EF9-A74C-27245FA77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C724C-D6A6-44F7-88CA-1FCE479A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73050-6F08-4BB9-90B7-8D6C6BA2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92A05-B36C-4E82-A0D3-0D5F27FF84D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7697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DD55DC-B504-43B1-967A-D5C3551A6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7A3E15-4A95-4F21-8685-7191AAFCA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B1420-6D21-453A-A040-97EBBCA4E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5FAF1-B1E8-4889-8228-71CE760F4BD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63647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14B-3937-47A0-91BC-12026357B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956FF-C125-469C-9B48-0FE2739C2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FEE9E-5DB1-4F24-A07C-C5CFEC950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1E72D3-0002-4196-9BCC-3D5C1386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3D3E0-9AEE-4220-86DD-FEEC819B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B11D9-83B1-4E86-A9AC-7D7343DEA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DD91E-22A6-4F3C-B5FB-F3D80F11453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43823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6EC7-FF55-4E52-A752-F35510BC4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69CDA8-DEB1-4600-AEDF-18CF35BDD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0431A-6F00-4284-BBFC-D8BCDBA8B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42179-DF81-4351-8FA7-7EE86C35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647E4-CE3B-48ED-96B9-F8DDE1486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686CB-0F7A-449B-8EEC-A269EC337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B1863-E8E5-494B-ABDA-0C00B06E1CB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2745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Large confetti">
            <a:extLst>
              <a:ext uri="{FF2B5EF4-FFF2-40B4-BE49-F238E27FC236}">
                <a16:creationId xmlns:a16="http://schemas.microsoft.com/office/drawing/2014/main" id="{D6CE6A0D-DE8F-418C-A706-9C98AAD26D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28416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lgConfetti">
                  <a:fgClr>
                    <a:schemeClr val="accent2"/>
                  </a:fgClr>
                  <a:bgClr>
                    <a:schemeClr val="folHlink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Click to edit Master title style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F3C1063-D061-41A2-A1E4-5363BE1D2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Click to edit Master text styles</a:t>
            </a:r>
          </a:p>
          <a:p>
            <a:pPr lvl="1"/>
            <a:r>
              <a:rPr lang="sl-SI" altLang="sl-SI"/>
              <a:t>Second level</a:t>
            </a:r>
          </a:p>
          <a:p>
            <a:pPr lvl="2"/>
            <a:r>
              <a:rPr lang="sl-SI" altLang="sl-SI"/>
              <a:t>Third level</a:t>
            </a:r>
          </a:p>
          <a:p>
            <a:pPr lvl="3"/>
            <a:r>
              <a:rPr lang="sl-SI" altLang="sl-SI"/>
              <a:t>Fourth level</a:t>
            </a:r>
          </a:p>
          <a:p>
            <a:pPr lvl="4"/>
            <a:r>
              <a:rPr lang="sl-SI" altLang="sl-SI"/>
              <a:t>Fifth level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F7A5B96-0831-4EE8-AD6C-AD28FC1DBC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l-SI" altLang="sl-SI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22E443CC-A928-4F64-AB35-84FE954708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l-SI" altLang="sl-SI"/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1DC039D3-79D4-4AEF-857E-F7FE1CE55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sl-SI" altLang="sl-SI"/>
          </a:p>
        </p:txBody>
      </p:sp>
      <p:sp>
        <p:nvSpPr>
          <p:cNvPr id="7175" name="Rectangle 7" descr="Large confetti">
            <a:extLst>
              <a:ext uri="{FF2B5EF4-FFF2-40B4-BE49-F238E27FC236}">
                <a16:creationId xmlns:a16="http://schemas.microsoft.com/office/drawing/2014/main" id="{7E259CC1-645E-4153-B4B6-CE7626371532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sl-SI" altLang="sl-SI"/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14047C69-9183-481C-A1AB-B2C453F33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sl-SI" altLang="sl-SI"/>
          </a:p>
        </p:txBody>
      </p:sp>
      <p:sp>
        <p:nvSpPr>
          <p:cNvPr id="7177" name="Rectangle 9" descr="Large confetti">
            <a:extLst>
              <a:ext uri="{FF2B5EF4-FFF2-40B4-BE49-F238E27FC236}">
                <a16:creationId xmlns:a16="http://schemas.microsoft.com/office/drawing/2014/main" id="{4A0E83D1-8A16-4D53-B3A7-937E6318904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6900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2F25CD4-92B3-489F-BAF0-7461168AA077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5000"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varkadabra.net/?/vprasanja/teksti/fon_db.ht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 descr="Large confetti">
            <a:extLst>
              <a:ext uri="{FF2B5EF4-FFF2-40B4-BE49-F238E27FC236}">
                <a16:creationId xmlns:a16="http://schemas.microsoft.com/office/drawing/2014/main" id="{C2672467-BC75-49C2-8E71-44E28911E7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47800" y="1905000"/>
            <a:ext cx="7467600" cy="1905000"/>
          </a:xfrm>
        </p:spPr>
        <p:txBody>
          <a:bodyPr/>
          <a:lstStyle/>
          <a:p>
            <a:r>
              <a:rPr lang="sl-SI" altLang="sl-SI" sz="5400"/>
              <a:t>GLASNOST ZVOKA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6F8C60C-2395-4DCF-BBCE-B0705194C27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09800" y="5181600"/>
            <a:ext cx="4724400" cy="1828800"/>
          </a:xfrm>
        </p:spPr>
        <p:txBody>
          <a:bodyPr/>
          <a:lstStyle/>
          <a:p>
            <a:r>
              <a:rPr lang="sl-SI" altLang="sl-SI" sz="2400" dirty="0"/>
              <a:t> </a:t>
            </a:r>
          </a:p>
          <a:p>
            <a:endParaRPr lang="sl-SI" altLang="sl-SI" sz="2400" dirty="0"/>
          </a:p>
          <a:p>
            <a:r>
              <a:rPr lang="sl-SI" altLang="sl-SI" sz="2400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descr="Large confetti">
            <a:extLst>
              <a:ext uri="{FF2B5EF4-FFF2-40B4-BE49-F238E27FC236}">
                <a16:creationId xmlns:a16="http://schemas.microsoft.com/office/drawing/2014/main" id="{D719BFB6-3CFC-402E-9FF1-F82729FBC7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Primeri virov zvočne glasnosti II.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5A8F122-D362-4B1B-81F7-23776CC0284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676400"/>
            <a:ext cx="3810000" cy="4267200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sl-SI" altLang="sl-SI" sz="1600"/>
              <a:t>	LESTVICA:</a:t>
            </a:r>
          </a:p>
          <a:p>
            <a:pPr algn="just">
              <a:lnSpc>
                <a:spcPct val="90000"/>
              </a:lnSpc>
            </a:pPr>
            <a:r>
              <a:rPr lang="sl-SI" altLang="sl-SI" sz="1400">
                <a:cs typeface="Times New Roman" panose="02020603050405020304" pitchFamily="18" charset="0"/>
              </a:rPr>
              <a:t>Protiletalska sirena (25m)</a:t>
            </a:r>
            <a:r>
              <a:rPr lang="sl-SI" altLang="sl-SI" sz="1400"/>
              <a:t>	</a:t>
            </a:r>
            <a:r>
              <a:rPr lang="sl-SI" altLang="sl-SI" sz="1400">
                <a:cs typeface="Times New Roman" panose="02020603050405020304" pitchFamily="18" charset="0"/>
              </a:rPr>
              <a:t>135 dB</a:t>
            </a:r>
          </a:p>
          <a:p>
            <a:pPr algn="just">
              <a:lnSpc>
                <a:spcPct val="90000"/>
              </a:lnSpc>
            </a:pPr>
            <a:r>
              <a:rPr lang="sl-SI" altLang="sl-SI" sz="1400">
                <a:cs typeface="Times New Roman" panose="02020603050405020304" pitchFamily="18" charset="0"/>
              </a:rPr>
              <a:t>Letalski motor (na 3m)</a:t>
            </a:r>
            <a:r>
              <a:rPr lang="sl-SI" altLang="sl-SI" sz="1400"/>
              <a:t>	</a:t>
            </a:r>
            <a:r>
              <a:rPr lang="sl-SI" altLang="sl-SI" sz="1400">
                <a:cs typeface="Times New Roman" panose="02020603050405020304" pitchFamily="18" charset="0"/>
              </a:rPr>
              <a:t>130 dB</a:t>
            </a:r>
          </a:p>
          <a:p>
            <a:pPr algn="just">
              <a:lnSpc>
                <a:spcPct val="90000"/>
              </a:lnSpc>
            </a:pPr>
            <a:r>
              <a:rPr lang="sl-SI" altLang="sl-SI" sz="1400">
                <a:cs typeface="Times New Roman" panose="02020603050405020304" pitchFamily="18" charset="0"/>
              </a:rPr>
              <a:t>Pnevmatično kladivo</a:t>
            </a:r>
            <a:r>
              <a:rPr lang="sl-SI" altLang="sl-SI" sz="1400"/>
              <a:t>	</a:t>
            </a:r>
            <a:r>
              <a:rPr lang="sl-SI" altLang="sl-SI" sz="1400">
                <a:cs typeface="Times New Roman" panose="02020603050405020304" pitchFamily="18" charset="0"/>
              </a:rPr>
              <a:t>120 dB</a:t>
            </a:r>
          </a:p>
          <a:p>
            <a:pPr algn="just">
              <a:lnSpc>
                <a:spcPct val="90000"/>
              </a:lnSpc>
            </a:pPr>
            <a:r>
              <a:rPr lang="sl-SI" altLang="sl-SI" sz="1400">
                <a:cs typeface="Times New Roman" panose="02020603050405020304" pitchFamily="18" charset="0"/>
              </a:rPr>
              <a:t>Hupa</a:t>
            </a:r>
            <a:r>
              <a:rPr lang="sl-SI" altLang="sl-SI" sz="1400"/>
              <a:t>			</a:t>
            </a:r>
            <a:r>
              <a:rPr lang="sl-SI" altLang="sl-SI" sz="1400">
                <a:cs typeface="Times New Roman" panose="02020603050405020304" pitchFamily="18" charset="0"/>
              </a:rPr>
              <a:t>110 dB</a:t>
            </a:r>
          </a:p>
          <a:p>
            <a:pPr algn="just">
              <a:lnSpc>
                <a:spcPct val="90000"/>
              </a:lnSpc>
            </a:pPr>
            <a:r>
              <a:rPr lang="sl-SI" altLang="sl-SI" sz="1400">
                <a:cs typeface="Times New Roman" panose="02020603050405020304" pitchFamily="18" charset="0"/>
              </a:rPr>
              <a:t>Delavniška dvoran</a:t>
            </a:r>
            <a:r>
              <a:rPr lang="sl-SI" altLang="sl-SI" sz="1400"/>
              <a:t>a		</a:t>
            </a:r>
            <a:r>
              <a:rPr lang="sl-SI" altLang="sl-SI" sz="1400">
                <a:cs typeface="Times New Roman" panose="02020603050405020304" pitchFamily="18" charset="0"/>
              </a:rPr>
              <a:t>100 dB</a:t>
            </a:r>
          </a:p>
          <a:p>
            <a:pPr algn="just">
              <a:lnSpc>
                <a:spcPct val="90000"/>
              </a:lnSpc>
            </a:pPr>
            <a:r>
              <a:rPr lang="sl-SI" altLang="sl-SI" sz="1400">
                <a:cs typeface="Times New Roman" panose="02020603050405020304" pitchFamily="18" charset="0"/>
              </a:rPr>
              <a:t>Tovornjak</a:t>
            </a:r>
            <a:r>
              <a:rPr lang="sl-SI" altLang="sl-SI" sz="1400"/>
              <a:t>		</a:t>
            </a:r>
            <a:r>
              <a:rPr lang="sl-SI" altLang="sl-SI" sz="1400">
                <a:cs typeface="Times New Roman" panose="02020603050405020304" pitchFamily="18" charset="0"/>
              </a:rPr>
              <a:t>95 dB</a:t>
            </a:r>
          </a:p>
          <a:p>
            <a:pPr algn="just">
              <a:lnSpc>
                <a:spcPct val="90000"/>
              </a:lnSpc>
            </a:pPr>
            <a:r>
              <a:rPr lang="sl-SI" altLang="sl-SI" sz="1400">
                <a:cs typeface="Times New Roman" panose="02020603050405020304" pitchFamily="18" charset="0"/>
              </a:rPr>
              <a:t>Orkester v dvorani</a:t>
            </a:r>
            <a:r>
              <a:rPr lang="sl-SI" altLang="sl-SI" sz="1400"/>
              <a:t>		</a:t>
            </a:r>
            <a:r>
              <a:rPr lang="sl-SI" altLang="sl-SI" sz="1400">
                <a:cs typeface="Times New Roman" panose="02020603050405020304" pitchFamily="18" charset="0"/>
              </a:rPr>
              <a:t>90 dB</a:t>
            </a:r>
          </a:p>
          <a:p>
            <a:pPr algn="just">
              <a:lnSpc>
                <a:spcPct val="90000"/>
              </a:lnSpc>
            </a:pPr>
            <a:r>
              <a:rPr lang="sl-SI" altLang="sl-SI" sz="1400">
                <a:cs typeface="Times New Roman" panose="02020603050405020304" pitchFamily="18" charset="0"/>
              </a:rPr>
              <a:t>Motorno kolo</a:t>
            </a:r>
            <a:r>
              <a:rPr lang="sl-SI" altLang="sl-SI" sz="1400"/>
              <a:t>		</a:t>
            </a:r>
            <a:r>
              <a:rPr lang="sl-SI" altLang="sl-SI" sz="1400">
                <a:cs typeface="Times New Roman" panose="02020603050405020304" pitchFamily="18" charset="0"/>
              </a:rPr>
              <a:t>85 dB</a:t>
            </a:r>
          </a:p>
          <a:p>
            <a:pPr algn="just">
              <a:lnSpc>
                <a:spcPct val="90000"/>
              </a:lnSpc>
            </a:pPr>
            <a:r>
              <a:rPr lang="sl-SI" altLang="sl-SI" sz="1400">
                <a:cs typeface="Times New Roman" panose="02020603050405020304" pitchFamily="18" charset="0"/>
              </a:rPr>
              <a:t>Moped</a:t>
            </a:r>
            <a:r>
              <a:rPr lang="sl-SI" altLang="sl-SI" sz="1400"/>
              <a:t>			</a:t>
            </a:r>
            <a:r>
              <a:rPr lang="sl-SI" altLang="sl-SI" sz="1400">
                <a:cs typeface="Times New Roman" panose="02020603050405020304" pitchFamily="18" charset="0"/>
              </a:rPr>
              <a:t>80 dB</a:t>
            </a:r>
          </a:p>
          <a:p>
            <a:pPr algn="just">
              <a:lnSpc>
                <a:spcPct val="90000"/>
              </a:lnSpc>
            </a:pPr>
            <a:r>
              <a:rPr lang="sl-SI" altLang="sl-SI" sz="1400">
                <a:cs typeface="Times New Roman" panose="02020603050405020304" pitchFamily="18" charset="0"/>
              </a:rPr>
              <a:t>Pisarniška dvorana </a:t>
            </a:r>
            <a:r>
              <a:rPr lang="sl-SI" altLang="sl-SI" sz="1400"/>
              <a:t>		</a:t>
            </a:r>
            <a:r>
              <a:rPr lang="sl-SI" altLang="sl-SI" sz="1400">
                <a:cs typeface="Times New Roman" panose="02020603050405020304" pitchFamily="18" charset="0"/>
              </a:rPr>
              <a:t>75 dB</a:t>
            </a:r>
          </a:p>
          <a:p>
            <a:pPr algn="just">
              <a:lnSpc>
                <a:spcPct val="90000"/>
              </a:lnSpc>
            </a:pPr>
            <a:r>
              <a:rPr lang="sl-SI" altLang="sl-SI" sz="1400">
                <a:cs typeface="Times New Roman" panose="02020603050405020304" pitchFamily="18" charset="0"/>
              </a:rPr>
              <a:t>Zelo prometna cesta</a:t>
            </a:r>
            <a:r>
              <a:rPr lang="sl-SI" altLang="sl-SI" sz="1400"/>
              <a:t>		</a:t>
            </a:r>
            <a:r>
              <a:rPr lang="sl-SI" altLang="sl-SI" sz="1400">
                <a:cs typeface="Times New Roman" panose="02020603050405020304" pitchFamily="18" charset="0"/>
              </a:rPr>
              <a:t>70 dB</a:t>
            </a:r>
          </a:p>
          <a:p>
            <a:pPr algn="just">
              <a:lnSpc>
                <a:spcPct val="90000"/>
              </a:lnSpc>
            </a:pPr>
            <a:r>
              <a:rPr lang="sl-SI" altLang="sl-SI" sz="1400">
                <a:cs typeface="Times New Roman" panose="02020603050405020304" pitchFamily="18" charset="0"/>
              </a:rPr>
              <a:t>Običajen pogovor (na 1m)</a:t>
            </a:r>
            <a:r>
              <a:rPr lang="sl-SI" altLang="sl-SI" sz="1400"/>
              <a:t>	</a:t>
            </a:r>
            <a:r>
              <a:rPr lang="sl-SI" altLang="sl-SI" sz="1400">
                <a:cs typeface="Times New Roman" panose="02020603050405020304" pitchFamily="18" charset="0"/>
              </a:rPr>
              <a:t>60 dB</a:t>
            </a:r>
          </a:p>
          <a:p>
            <a:pPr algn="just">
              <a:lnSpc>
                <a:spcPct val="90000"/>
              </a:lnSpc>
            </a:pPr>
            <a:r>
              <a:rPr lang="sl-SI" altLang="sl-SI" sz="1400">
                <a:cs typeface="Times New Roman" panose="02020603050405020304" pitchFamily="18" charset="0"/>
              </a:rPr>
              <a:t>Miren promet na cesti</a:t>
            </a:r>
            <a:r>
              <a:rPr lang="sl-SI" altLang="sl-SI" sz="1400"/>
              <a:t>	</a:t>
            </a:r>
            <a:r>
              <a:rPr lang="sl-SI" altLang="sl-SI" sz="1400">
                <a:cs typeface="Times New Roman" panose="02020603050405020304" pitchFamily="18" charset="0"/>
              </a:rPr>
              <a:t>50 dB</a:t>
            </a:r>
          </a:p>
          <a:p>
            <a:pPr>
              <a:lnSpc>
                <a:spcPct val="90000"/>
              </a:lnSpc>
            </a:pPr>
            <a:r>
              <a:rPr lang="sl-SI" altLang="sl-SI" sz="1400"/>
              <a:t>G</a:t>
            </a:r>
            <a:r>
              <a:rPr lang="sl-SI" altLang="sl-SI" sz="1400">
                <a:cs typeface="Times New Roman" panose="02020603050405020304" pitchFamily="18" charset="0"/>
              </a:rPr>
              <a:t>ovorjenje, tiha glasba</a:t>
            </a:r>
            <a:r>
              <a:rPr lang="sl-SI" altLang="sl-SI" sz="1400"/>
              <a:t>	</a:t>
            </a:r>
            <a:r>
              <a:rPr lang="sl-SI" altLang="sl-SI" sz="1400">
                <a:cs typeface="Times New Roman" panose="02020603050405020304" pitchFamily="18" charset="0"/>
              </a:rPr>
              <a:t>40 dB</a:t>
            </a:r>
          </a:p>
          <a:p>
            <a:pPr algn="just">
              <a:lnSpc>
                <a:spcPct val="90000"/>
              </a:lnSpc>
            </a:pPr>
            <a:r>
              <a:rPr lang="sl-SI" altLang="sl-SI" sz="1400">
                <a:cs typeface="Times New Roman" panose="02020603050405020304" pitchFamily="18" charset="0"/>
              </a:rPr>
              <a:t>Brnenje transformatorja</a:t>
            </a:r>
            <a:r>
              <a:rPr lang="sl-SI" altLang="sl-SI" sz="1400"/>
              <a:t>	</a:t>
            </a:r>
            <a:r>
              <a:rPr lang="sl-SI" altLang="sl-SI" sz="1400">
                <a:cs typeface="Times New Roman" panose="02020603050405020304" pitchFamily="18" charset="0"/>
              </a:rPr>
              <a:t>30 dB</a:t>
            </a:r>
          </a:p>
          <a:p>
            <a:pPr algn="just">
              <a:lnSpc>
                <a:spcPct val="90000"/>
              </a:lnSpc>
            </a:pPr>
            <a:r>
              <a:rPr lang="sl-SI" altLang="sl-SI" sz="1400">
                <a:cs typeface="Times New Roman" panose="02020603050405020304" pitchFamily="18" charset="0"/>
              </a:rPr>
              <a:t>Tiktakanje ure (na 1m)</a:t>
            </a:r>
            <a:r>
              <a:rPr lang="sl-SI" altLang="sl-SI" sz="1400"/>
              <a:t>	</a:t>
            </a:r>
            <a:r>
              <a:rPr lang="sl-SI" altLang="sl-SI" sz="1400">
                <a:cs typeface="Times New Roman" panose="02020603050405020304" pitchFamily="18" charset="0"/>
              </a:rPr>
              <a:t>20 dB</a:t>
            </a:r>
          </a:p>
          <a:p>
            <a:pPr>
              <a:lnSpc>
                <a:spcPct val="90000"/>
              </a:lnSpc>
            </a:pPr>
            <a:r>
              <a:rPr lang="sl-SI" altLang="sl-SI" sz="1400">
                <a:cs typeface="Times New Roman" panose="02020603050405020304" pitchFamily="18" charset="0"/>
              </a:rPr>
              <a:t>Šelestenje listja, </a:t>
            </a:r>
            <a:r>
              <a:rPr lang="sl-SI" altLang="sl-SI" sz="1400"/>
              <a:t>		</a:t>
            </a:r>
            <a:r>
              <a:rPr lang="sl-SI" altLang="sl-SI" sz="1400">
                <a:cs typeface="Times New Roman" panose="02020603050405020304" pitchFamily="18" charset="0"/>
              </a:rPr>
              <a:t>10 dB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l-SI" altLang="sl-SI" sz="1400"/>
              <a:t>	</a:t>
            </a:r>
            <a:r>
              <a:rPr lang="sl-SI" altLang="sl-SI" sz="1400">
                <a:cs typeface="Times New Roman" panose="02020603050405020304" pitchFamily="18" charset="0"/>
              </a:rPr>
              <a:t>spodnja slušna meja, </a:t>
            </a:r>
            <a:r>
              <a:rPr lang="sl-SI" altLang="sl-SI" sz="1400"/>
              <a:t>	</a:t>
            </a:r>
            <a:endParaRPr lang="sl-SI" altLang="sl-SI" sz="140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sl-SI" altLang="sl-SI" sz="1400"/>
              <a:t>P</a:t>
            </a:r>
            <a:r>
              <a:rPr lang="sl-SI" altLang="sl-SI" sz="1400">
                <a:cs typeface="Times New Roman" panose="02020603050405020304" pitchFamily="18" charset="0"/>
              </a:rPr>
              <a:t>ričetek zvočnega</a:t>
            </a:r>
            <a:r>
              <a:rPr lang="sl-SI" altLang="sl-SI" sz="1400"/>
              <a:t> </a:t>
            </a:r>
            <a:r>
              <a:rPr lang="sl-SI" altLang="sl-SI" sz="1400">
                <a:cs typeface="Times New Roman" panose="02020603050405020304" pitchFamily="18" charset="0"/>
              </a:rPr>
              <a:t>občutka</a:t>
            </a:r>
            <a:r>
              <a:rPr lang="sl-SI" altLang="sl-SI" sz="1400"/>
              <a:t>	0 dB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2F13EDAD-412D-4BAC-B834-C204E25C7A7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just">
              <a:buFontTx/>
              <a:buNone/>
            </a:pPr>
            <a:r>
              <a:rPr lang="sl-SI" altLang="sl-SI" sz="1800"/>
              <a:t>Še nekateri primeri:</a:t>
            </a:r>
          </a:p>
          <a:p>
            <a:pPr algn="just"/>
            <a:r>
              <a:rPr lang="sl-SI" altLang="sl-SI" sz="1800">
                <a:cs typeface="Times New Roman" panose="02020603050405020304" pitchFamily="18" charset="0"/>
              </a:rPr>
              <a:t>Glasnost v bivalnih prostorih mora biti manjša od 60 </a:t>
            </a:r>
            <a:r>
              <a:rPr lang="sl-SI" altLang="sl-SI" sz="1800"/>
              <a:t>dB</a:t>
            </a:r>
          </a:p>
          <a:p>
            <a:r>
              <a:rPr lang="sl-SI" altLang="sl-SI" sz="1800">
                <a:cs typeface="Times New Roman" panose="02020603050405020304" pitchFamily="18" charset="0"/>
              </a:rPr>
              <a:t>Avtomobilska hupa</a:t>
            </a:r>
            <a:r>
              <a:rPr lang="sl-SI" altLang="sl-SI" sz="1800"/>
              <a:t> p</a:t>
            </a:r>
            <a:r>
              <a:rPr lang="sl-SI" altLang="sl-SI" sz="1800">
                <a:cs typeface="Times New Roman" panose="02020603050405020304" pitchFamily="18" charset="0"/>
              </a:rPr>
              <a:t>o predpisih  </a:t>
            </a:r>
            <a:r>
              <a:rPr lang="sl-SI" altLang="sl-SI" sz="1800"/>
              <a:t>Z</a:t>
            </a:r>
            <a:r>
              <a:rPr lang="sl-SI" altLang="sl-SI" sz="1800">
                <a:cs typeface="Times New Roman" panose="02020603050405020304" pitchFamily="18" charset="0"/>
              </a:rPr>
              <a:t>CPP na razdalji 7m ne sme prekoračiti 104 </a:t>
            </a:r>
            <a:r>
              <a:rPr lang="sl-SI" altLang="sl-SI" sz="1800"/>
              <a:t>dB</a:t>
            </a:r>
            <a:r>
              <a:rPr lang="sl-SI" altLang="sl-SI" sz="1800">
                <a:cs typeface="Times New Roman" panose="02020603050405020304" pitchFamily="18" charset="0"/>
              </a:rPr>
              <a:t>. </a:t>
            </a:r>
            <a:endParaRPr lang="sl-SI" altLang="sl-SI" sz="1800"/>
          </a:p>
          <a:p>
            <a:r>
              <a:rPr lang="sl-SI" altLang="sl-SI" sz="1800">
                <a:cs typeface="Times New Roman" panose="02020603050405020304" pitchFamily="18" charset="0"/>
              </a:rPr>
              <a:t>Pri glasnosti nad 120 d</a:t>
            </a:r>
            <a:r>
              <a:rPr lang="sl-SI" altLang="sl-SI" sz="1800" b="1">
                <a:cs typeface="Times New Roman" panose="02020603050405020304" pitchFamily="18" charset="0"/>
              </a:rPr>
              <a:t>B</a:t>
            </a:r>
            <a:r>
              <a:rPr lang="sl-SI" altLang="sl-SI" sz="1800">
                <a:cs typeface="Times New Roman" panose="02020603050405020304" pitchFamily="18" charset="0"/>
              </a:rPr>
              <a:t> se pojavi sprva neugodje, potem nastopi bolečina, nastanejo pa tudi trajne poškodbe ušesa. </a:t>
            </a:r>
            <a:endParaRPr lang="sl-SI" altLang="sl-SI" sz="1800"/>
          </a:p>
          <a:p>
            <a:r>
              <a:rPr lang="sl-SI" altLang="sl-SI" sz="1800">
                <a:cs typeface="Times New Roman" panose="02020603050405020304" pitchFamily="18" charset="0"/>
              </a:rPr>
              <a:t>Pri glasnosti 160 dB bobnič poči. </a:t>
            </a:r>
            <a:endParaRPr lang="sl-SI" altLang="sl-SI" sz="1800"/>
          </a:p>
          <a:p>
            <a:r>
              <a:rPr lang="sl-SI" altLang="sl-SI" sz="1800">
                <a:cs typeface="Times New Roman" panose="02020603050405020304" pitchFamily="18" charset="0"/>
              </a:rPr>
              <a:t>Najmočnejši zvok je 210 dB.</a:t>
            </a:r>
            <a:endParaRPr lang="sl-SI" altLang="sl-SI" sz="1800"/>
          </a:p>
          <a:p>
            <a:endParaRPr lang="sl-SI" altLang="sl-SI" sz="180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descr="Large confetti">
            <a:extLst>
              <a:ext uri="{FF2B5EF4-FFF2-40B4-BE49-F238E27FC236}">
                <a16:creationId xmlns:a16="http://schemas.microsoft.com/office/drawing/2014/main" id="{7E50A7C1-EDDC-4633-81F1-8B1F52440C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Merjenje glasnosti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C7C3650-8714-44D4-BDF5-763ABE03A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685800"/>
          </a:xfrm>
        </p:spPr>
        <p:txBody>
          <a:bodyPr/>
          <a:lstStyle/>
          <a:p>
            <a:r>
              <a:rPr lang="sl-SI" altLang="sl-SI" sz="2000">
                <a:cs typeface="Times New Roman" panose="02020603050405020304" pitchFamily="18" charset="0"/>
              </a:rPr>
              <a:t>Glasnost moramo laboratorijsko določiti z Rayleighovo ploščico </a:t>
            </a:r>
          </a:p>
        </p:txBody>
      </p:sp>
      <p:pic>
        <p:nvPicPr>
          <p:cNvPr id="20485" name="Picture 5" descr="C:\WINDOWS\Namizje\fiza5.bmp">
            <a:extLst>
              <a:ext uri="{FF2B5EF4-FFF2-40B4-BE49-F238E27FC236}">
                <a16:creationId xmlns:a16="http://schemas.microsoft.com/office/drawing/2014/main" id="{F5D60401-D500-4E94-B9E6-5EF724CCB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01900"/>
            <a:ext cx="65151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descr="Large confetti">
            <a:extLst>
              <a:ext uri="{FF2B5EF4-FFF2-40B4-BE49-F238E27FC236}">
                <a16:creationId xmlns:a16="http://schemas.microsoft.com/office/drawing/2014/main" id="{8E9A5064-D79F-42C6-9F10-74CE34EC7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cs typeface="Times New Roman" panose="02020603050405020304" pitchFamily="18" charset="0"/>
              </a:rPr>
              <a:t>Zaščita pred zvokom:</a:t>
            </a:r>
            <a:r>
              <a:rPr lang="sl-SI" altLang="sl-SI"/>
              <a:t> 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898C0E4-6AA0-4B71-9EA1-A4150BDFB2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altLang="sl-SI" sz="2000">
                <a:cs typeface="Times New Roman" panose="02020603050405020304" pitchFamily="18" charset="0"/>
              </a:rPr>
              <a:t>Ena izmed pomembnih nalog gradbene tehnike je zaščita človeka pred hrupom in ropotom. </a:t>
            </a:r>
          </a:p>
        </p:txBody>
      </p:sp>
      <p:pic>
        <p:nvPicPr>
          <p:cNvPr id="21508" name="Picture 4" descr="C:\WINDOWS\Namizje\stena.bmp">
            <a:extLst>
              <a:ext uri="{FF2B5EF4-FFF2-40B4-BE49-F238E27FC236}">
                <a16:creationId xmlns:a16="http://schemas.microsoft.com/office/drawing/2014/main" id="{D0BCC497-A510-40F3-B1E8-5CDA2B40C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90800"/>
            <a:ext cx="4876800" cy="401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descr="Large confetti">
            <a:extLst>
              <a:ext uri="{FF2B5EF4-FFF2-40B4-BE49-F238E27FC236}">
                <a16:creationId xmlns:a16="http://schemas.microsoft.com/office/drawing/2014/main" id="{185694D5-B62D-4DE6-BABD-754785C93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POVZETEK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547EA026-4AF8-4D22-ACA6-697920822A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458200" cy="4495800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sl-SI" altLang="sl-SI" sz="2000"/>
              <a:t>Slušni organ – dvoje ušes, ki sta zelo občutljivi in zaznavata zvok v zelo širokem razponu </a:t>
            </a:r>
            <a:r>
              <a:rPr lang="sl-SI" altLang="sl-SI" sz="2000">
                <a:cs typeface="Times New Roman" panose="02020603050405020304" pitchFamily="18" charset="0"/>
              </a:rPr>
              <a:t>od najmanjše vrednosti j* = 10</a:t>
            </a:r>
            <a:r>
              <a:rPr lang="sl-SI" altLang="sl-SI" sz="2000" baseline="30000">
                <a:cs typeface="Times New Roman" panose="02020603050405020304" pitchFamily="18" charset="0"/>
              </a:rPr>
              <a:t>-12 </a:t>
            </a:r>
            <a:r>
              <a:rPr lang="sl-SI" altLang="sl-SI" sz="2000">
                <a:cs typeface="Times New Roman" panose="02020603050405020304" pitchFamily="18" charset="0"/>
              </a:rPr>
              <a:t>W/m</a:t>
            </a:r>
            <a:r>
              <a:rPr lang="sl-SI" altLang="sl-SI" sz="2000" baseline="30000">
                <a:cs typeface="Times New Roman" panose="02020603050405020304" pitchFamily="18" charset="0"/>
              </a:rPr>
              <a:t>2</a:t>
            </a:r>
            <a:r>
              <a:rPr lang="sl-SI" altLang="sl-SI" sz="2000">
                <a:cs typeface="Times New Roman" panose="02020603050405020304" pitchFamily="18" charset="0"/>
              </a:rPr>
              <a:t> do največje </a:t>
            </a:r>
            <a:endParaRPr lang="sl-SI" altLang="sl-SI" sz="200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sl-SI" altLang="sl-SI" sz="2000"/>
              <a:t>	</a:t>
            </a:r>
            <a:r>
              <a:rPr lang="sl-SI" altLang="sl-SI" sz="2000">
                <a:cs typeface="Times New Roman" panose="02020603050405020304" pitchFamily="18" charset="0"/>
              </a:rPr>
              <a:t>1 W/m</a:t>
            </a:r>
            <a:r>
              <a:rPr lang="sl-SI" altLang="sl-SI" sz="2000" baseline="30000">
                <a:cs typeface="Times New Roman" panose="02020603050405020304" pitchFamily="18" charset="0"/>
              </a:rPr>
              <a:t>2</a:t>
            </a:r>
            <a:r>
              <a:rPr lang="sl-SI" altLang="sl-SI" sz="2000">
                <a:cs typeface="Times New Roman" panose="02020603050405020304" pitchFamily="18" charset="0"/>
              </a:rPr>
              <a:t> </a:t>
            </a:r>
            <a:r>
              <a:rPr lang="sl-SI" altLang="sl-SI" sz="2000"/>
              <a:t>; služita za zvočno orientacijo </a:t>
            </a:r>
          </a:p>
          <a:p>
            <a:pPr marL="609600" indent="-609600">
              <a:lnSpc>
                <a:spcPct val="90000"/>
              </a:lnSpc>
            </a:pPr>
            <a:r>
              <a:rPr lang="sl-SI" altLang="sl-SI" sz="2000"/>
              <a:t>Glasnost zvoka: subjektivni občutek zvočne jakosti</a:t>
            </a:r>
          </a:p>
          <a:p>
            <a:pPr marL="609600" indent="-609600">
              <a:lnSpc>
                <a:spcPct val="90000"/>
              </a:lnSpc>
            </a:pPr>
            <a:r>
              <a:rPr lang="sl-SI" altLang="sl-SI" sz="2000"/>
              <a:t>Glasnost zvoka in zvočna jakost sta v logaritemskem razmerju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sl-SI" altLang="sl-SI" sz="2000"/>
              <a:t>		</a:t>
            </a:r>
            <a:r>
              <a:rPr lang="sl-SI" altLang="sl-SI" sz="1800" b="1" i="1">
                <a:cs typeface="Times New Roman" panose="02020603050405020304" pitchFamily="18" charset="0"/>
              </a:rPr>
              <a:t>J = 10 log (j/j*)</a:t>
            </a:r>
            <a:endParaRPr lang="sl-SI" altLang="sl-SI" sz="1800" b="1" i="1"/>
          </a:p>
          <a:p>
            <a:pPr marL="609600" indent="-609600">
              <a:lnSpc>
                <a:spcPct val="90000"/>
              </a:lnSpc>
            </a:pPr>
            <a:r>
              <a:rPr lang="sl-SI" altLang="sl-SI" sz="2000"/>
              <a:t>Enota za glasnost zvoka: -glasnost:decibel (dB)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sl-SI" altLang="sl-SI" sz="2000"/>
              <a:t>				       -jakost zvoka:fon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sl-SI" altLang="sl-SI" sz="2000"/>
              <a:t>		1 dB = 1 fon (pri frekvenci 1 kHz)</a:t>
            </a:r>
          </a:p>
          <a:p>
            <a:pPr marL="609600" indent="-609600">
              <a:lnSpc>
                <a:spcPct val="90000"/>
              </a:lnSpc>
            </a:pPr>
            <a:r>
              <a:rPr lang="sl-SI" altLang="sl-SI" sz="2000"/>
              <a:t>Primeri virov zvočne glasnosti: -od šelestenja listja –10 dB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sl-SI" altLang="sl-SI" sz="2000"/>
              <a:t>					   -do poka bobničev –160 dB</a:t>
            </a:r>
          </a:p>
          <a:p>
            <a:pPr marL="609600" indent="-609600">
              <a:lnSpc>
                <a:spcPct val="90000"/>
              </a:lnSpc>
            </a:pPr>
            <a:r>
              <a:rPr lang="sl-SI" altLang="sl-SI" sz="2000"/>
              <a:t>Merjenje glasnosti z </a:t>
            </a:r>
            <a:r>
              <a:rPr lang="sl-SI" altLang="sl-SI" sz="2000">
                <a:cs typeface="Times New Roman" panose="02020603050405020304" pitchFamily="18" charset="0"/>
              </a:rPr>
              <a:t>Rayleighovo ploščico</a:t>
            </a:r>
            <a:r>
              <a:rPr lang="sl-SI" altLang="sl-SI" sz="2000"/>
              <a:t> na torzijski nitki, ki se </a:t>
            </a:r>
            <a:r>
              <a:rPr lang="sl-SI" altLang="sl-SI" sz="2000">
                <a:cs typeface="Times New Roman" panose="02020603050405020304" pitchFamily="18" charset="0"/>
              </a:rPr>
              <a:t> </a:t>
            </a:r>
            <a:r>
              <a:rPr lang="sl-SI" altLang="sl-SI" sz="2000"/>
              <a:t>ukloni</a:t>
            </a:r>
          </a:p>
          <a:p>
            <a:pPr marL="609600" indent="-609600">
              <a:lnSpc>
                <a:spcPct val="90000"/>
              </a:lnSpc>
            </a:pPr>
            <a:r>
              <a:rPr lang="sl-SI" altLang="sl-SI" sz="2000">
                <a:cs typeface="Times New Roman" panose="02020603050405020304" pitchFamily="18" charset="0"/>
              </a:rPr>
              <a:t>Zaščita pred </a:t>
            </a:r>
            <a:r>
              <a:rPr lang="sl-SI" altLang="sl-SI" sz="2000"/>
              <a:t>hrupom, kot gradbena tehnika, z luknjastim zidom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sl-SI" altLang="sl-SI"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Large confetti">
            <a:extLst>
              <a:ext uri="{FF2B5EF4-FFF2-40B4-BE49-F238E27FC236}">
                <a16:creationId xmlns:a16="http://schemas.microsoft.com/office/drawing/2014/main" id="{B96DBC3B-F26D-4F10-AE5E-5B7CAA1E86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Viri in literatura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A072C44-23D7-43E0-8E7E-C111922D1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altLang="sl-SI" sz="2000"/>
              <a:t>Kako deluje? I, C Bibligrapisches Institut AG, Tehiška založba Slovenije, Ljubljana, 1970</a:t>
            </a:r>
          </a:p>
          <a:p>
            <a:r>
              <a:rPr lang="sl-SI" altLang="sl-SI" sz="2000"/>
              <a:t>Rudolf Kladnik, Fizika za srednješolce 2, Energija, DZS, Ljubljana, 1994</a:t>
            </a:r>
          </a:p>
          <a:p>
            <a:r>
              <a:rPr lang="sl-SI" altLang="sl-SI" sz="2000"/>
              <a:t>Kvadabra, časopis za tolmačenje znanosti,</a:t>
            </a:r>
          </a:p>
          <a:p>
            <a:pPr>
              <a:buFontTx/>
              <a:buNone/>
            </a:pPr>
            <a:r>
              <a:rPr lang="sl-SI" altLang="sl-SI" sz="2000"/>
              <a:t>	</a:t>
            </a:r>
            <a:r>
              <a:rPr lang="sl-SI" altLang="sl-SI" sz="2000">
                <a:hlinkClick r:id="rId2"/>
              </a:rPr>
              <a:t>http://www.kvarkadabra.net</a:t>
            </a:r>
            <a:endParaRPr lang="sl-SI" altLang="sl-SI"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7" descr="Large confetti">
            <a:extLst>
              <a:ext uri="{FF2B5EF4-FFF2-40B4-BE49-F238E27FC236}">
                <a16:creationId xmlns:a16="http://schemas.microsoft.com/office/drawing/2014/main" id="{252D17EE-F62C-40DF-AF15-45C9D97E9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UVOD – Uho I.</a:t>
            </a:r>
          </a:p>
        </p:txBody>
      </p:sp>
      <p:sp>
        <p:nvSpPr>
          <p:cNvPr id="12296" name="Rectangle 8">
            <a:extLst>
              <a:ext uri="{FF2B5EF4-FFF2-40B4-BE49-F238E27FC236}">
                <a16:creationId xmlns:a16="http://schemas.microsoft.com/office/drawing/2014/main" id="{351BC85E-88B7-467D-AEB5-CD7FFCB672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62600" y="1905000"/>
            <a:ext cx="2895600" cy="4191000"/>
          </a:xfrm>
        </p:spPr>
        <p:txBody>
          <a:bodyPr/>
          <a:lstStyle/>
          <a:p>
            <a:r>
              <a:rPr lang="sl-SI" altLang="sl-SI" sz="2000"/>
              <a:t>Dvoje ušes</a:t>
            </a:r>
          </a:p>
          <a:p>
            <a:r>
              <a:rPr lang="sl-SI" altLang="sl-SI" sz="2000"/>
              <a:t>Ugotavljanje smeri izvora zvoka</a:t>
            </a:r>
          </a:p>
          <a:p>
            <a:r>
              <a:rPr lang="sl-SI" altLang="sl-SI" sz="2000"/>
              <a:t>Zvočna orientacija v prostoru</a:t>
            </a:r>
          </a:p>
        </p:txBody>
      </p:sp>
      <p:pic>
        <p:nvPicPr>
          <p:cNvPr id="12292" name="Picture 4" descr="C:\WINDOWS\Namizje\ČELADA.tif">
            <a:extLst>
              <a:ext uri="{FF2B5EF4-FFF2-40B4-BE49-F238E27FC236}">
                <a16:creationId xmlns:a16="http://schemas.microsoft.com/office/drawing/2014/main" id="{923AB7C5-EDFD-4D40-A324-20CD7BA6D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5087938" cy="433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E50A3432-7669-433B-A9F5-CE0244F5C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9050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sl-SI" altLang="sl-SI"/>
          </a:p>
        </p:txBody>
      </p:sp>
      <p:sp>
        <p:nvSpPr>
          <p:cNvPr id="12294" name="Text Box 6">
            <a:extLst>
              <a:ext uri="{FF2B5EF4-FFF2-40B4-BE49-F238E27FC236}">
                <a16:creationId xmlns:a16="http://schemas.microsoft.com/office/drawing/2014/main" id="{73BA1F67-7BDE-4CF4-B7C4-96217FD61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954213"/>
            <a:ext cx="273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endParaRPr lang="sl-SI" altLang="sl-SI"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descr="Large confetti">
            <a:extLst>
              <a:ext uri="{FF2B5EF4-FFF2-40B4-BE49-F238E27FC236}">
                <a16:creationId xmlns:a16="http://schemas.microsoft.com/office/drawing/2014/main" id="{5561A409-17B1-4F26-B138-EE7ECC770D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3788" y="550863"/>
            <a:ext cx="7772400" cy="609600"/>
          </a:xfrm>
        </p:spPr>
        <p:txBody>
          <a:bodyPr/>
          <a:lstStyle/>
          <a:p>
            <a:r>
              <a:rPr lang="sl-SI" altLang="sl-SI"/>
              <a:t>UVOD – Uho II.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D96404B-3099-4F5D-9576-3E78AD4A88A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981200"/>
            <a:ext cx="7467600" cy="144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altLang="sl-SI" sz="2000"/>
              <a:t>Razpon občutljivosti: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l-SI" altLang="sl-SI" sz="2000"/>
              <a:t>		</a:t>
            </a:r>
            <a:r>
              <a:rPr lang="sl-SI" altLang="sl-SI" sz="2000">
                <a:cs typeface="Times New Roman" panose="02020603050405020304" pitchFamily="18" charset="0"/>
              </a:rPr>
              <a:t>Od najmanjše vrednosti  j* = 10</a:t>
            </a:r>
            <a:r>
              <a:rPr lang="sl-SI" altLang="sl-SI" sz="2000" baseline="30000">
                <a:cs typeface="Times New Roman" panose="02020603050405020304" pitchFamily="18" charset="0"/>
              </a:rPr>
              <a:t>-12</a:t>
            </a:r>
            <a:r>
              <a:rPr lang="sl-SI" altLang="sl-SI" sz="2000">
                <a:cs typeface="Times New Roman" panose="02020603050405020304" pitchFamily="18" charset="0"/>
              </a:rPr>
              <a:t> </a:t>
            </a:r>
            <a:r>
              <a:rPr lang="sl-SI" altLang="sl-SI" sz="2000"/>
              <a:t>W</a:t>
            </a:r>
            <a:r>
              <a:rPr lang="sl-SI" altLang="sl-SI" sz="2000">
                <a:cs typeface="Times New Roman" panose="02020603050405020304" pitchFamily="18" charset="0"/>
              </a:rPr>
              <a:t>/m</a:t>
            </a:r>
            <a:r>
              <a:rPr lang="sl-SI" altLang="sl-SI" sz="2000" baseline="30000">
                <a:cs typeface="Times New Roman" panose="02020603050405020304" pitchFamily="18" charset="0"/>
              </a:rPr>
              <a:t>2</a:t>
            </a:r>
            <a:r>
              <a:rPr lang="sl-SI" altLang="sl-SI" sz="2000">
                <a:cs typeface="Times New Roman" panose="02020603050405020304" pitchFamily="18" charset="0"/>
              </a:rPr>
              <a:t> do največje 1 </a:t>
            </a:r>
            <a:r>
              <a:rPr lang="sl-SI" altLang="sl-SI" sz="2000"/>
              <a:t>W</a:t>
            </a:r>
            <a:r>
              <a:rPr lang="sl-SI" altLang="sl-SI" sz="2000">
                <a:cs typeface="Times New Roman" panose="02020603050405020304" pitchFamily="18" charset="0"/>
              </a:rPr>
              <a:t>/m</a:t>
            </a:r>
            <a:r>
              <a:rPr lang="sl-SI" altLang="sl-SI" sz="2000" baseline="30000">
                <a:cs typeface="Times New Roman" panose="02020603050405020304" pitchFamily="18" charset="0"/>
              </a:rPr>
              <a:t>2</a:t>
            </a:r>
            <a:endParaRPr lang="sl-SI" altLang="sl-SI" sz="2000" baseline="30000"/>
          </a:p>
          <a:p>
            <a:pPr>
              <a:lnSpc>
                <a:spcPct val="90000"/>
              </a:lnSpc>
            </a:pPr>
            <a:r>
              <a:rPr lang="sl-SI" altLang="sl-SI" sz="2000"/>
              <a:t>Z</a:t>
            </a:r>
            <a:r>
              <a:rPr lang="sl-SI" altLang="sl-SI" sz="2000">
                <a:cs typeface="Times New Roman" panose="02020603050405020304" pitchFamily="18" charset="0"/>
              </a:rPr>
              <a:t>aznavamo nihanja frekvenc med 16 in 20 </a:t>
            </a:r>
            <a:r>
              <a:rPr lang="sl-SI" altLang="sl-SI" sz="2000"/>
              <a:t>k</a:t>
            </a:r>
            <a:r>
              <a:rPr lang="sl-SI" altLang="sl-SI" sz="2000">
                <a:cs typeface="Times New Roman" panose="02020603050405020304" pitchFamily="18" charset="0"/>
              </a:rPr>
              <a:t>Hz</a:t>
            </a:r>
            <a:r>
              <a:rPr lang="sl-SI" altLang="sl-SI" sz="2000"/>
              <a:t> </a:t>
            </a:r>
          </a:p>
          <a:p>
            <a:pPr>
              <a:lnSpc>
                <a:spcPct val="90000"/>
              </a:lnSpc>
            </a:pPr>
            <a:r>
              <a:rPr lang="sl-SI" altLang="sl-SI" sz="2000"/>
              <a:t>Čim močnejši je vpadli zvočni tok, tem manj je uho nanj občutljivo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 descr="Large confetti">
            <a:extLst>
              <a:ext uri="{FF2B5EF4-FFF2-40B4-BE49-F238E27FC236}">
                <a16:creationId xmlns:a16="http://schemas.microsoft.com/office/drawing/2014/main" id="{B34B288F-E455-4859-89DE-23B64C8DB1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UVOD – Uho III.</a:t>
            </a:r>
          </a:p>
        </p:txBody>
      </p:sp>
      <p:pic>
        <p:nvPicPr>
          <p:cNvPr id="24581" name="Picture 5" descr="C:\WINDOWS\Namizje\sluh1.gif">
            <a:extLst>
              <a:ext uri="{FF2B5EF4-FFF2-40B4-BE49-F238E27FC236}">
                <a16:creationId xmlns:a16="http://schemas.microsoft.com/office/drawing/2014/main" id="{A9F79131-8D05-41FF-8CE1-C387CB955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5191125" cy="366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:\WINDOWS\Namizje\sluh2a.jpg">
            <a:extLst>
              <a:ext uri="{FF2B5EF4-FFF2-40B4-BE49-F238E27FC236}">
                <a16:creationId xmlns:a16="http://schemas.microsoft.com/office/drawing/2014/main" id="{884EA541-210B-47FC-ADD5-EDF2915CD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62200"/>
            <a:ext cx="27813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descr="Large confetti">
            <a:extLst>
              <a:ext uri="{FF2B5EF4-FFF2-40B4-BE49-F238E27FC236}">
                <a16:creationId xmlns:a16="http://schemas.microsoft.com/office/drawing/2014/main" id="{516F3345-CBD8-4597-B646-AF1BCD6F39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4000"/>
              <a:t>GLASNOST in JAKOST ZVOKA I.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7724264-FC74-4C1E-8126-606EEE588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001000" cy="3048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altLang="sl-SI" sz="2800"/>
              <a:t>Glasnost ali jakost zvoka – pove nam kako močno zvok slišimo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l-SI" altLang="sl-SI" sz="2800"/>
              <a:t>	</a:t>
            </a:r>
            <a:r>
              <a:rPr lang="sl-SI" altLang="sl-SI" sz="2800">
                <a:cs typeface="Times New Roman" panose="02020603050405020304" pitchFamily="18" charset="0"/>
              </a:rPr>
              <a:t>Subjektivni občutek zvočne jakosti označujemo z </a:t>
            </a:r>
            <a:r>
              <a:rPr lang="sl-SI" altLang="sl-SI" sz="2800"/>
              <a:t>izrazom </a:t>
            </a:r>
            <a:r>
              <a:rPr lang="sl-SI" altLang="sl-SI" sz="2800">
                <a:cs typeface="Times New Roman" panose="02020603050405020304" pitchFamily="18" charset="0"/>
              </a:rPr>
              <a:t>glasnost</a:t>
            </a:r>
            <a:r>
              <a:rPr lang="sl-SI" altLang="sl-SI" sz="2800"/>
              <a:t> </a:t>
            </a:r>
            <a:r>
              <a:rPr lang="sl-SI" altLang="sl-SI" sz="2800">
                <a:cs typeface="Times New Roman" panose="02020603050405020304" pitchFamily="18" charset="0"/>
              </a:rPr>
              <a:t>zvoka</a:t>
            </a:r>
            <a:r>
              <a:rPr lang="sl-SI" altLang="sl-SI" sz="2800"/>
              <a:t> </a:t>
            </a:r>
          </a:p>
          <a:p>
            <a:pPr>
              <a:lnSpc>
                <a:spcPct val="90000"/>
              </a:lnSpc>
            </a:pPr>
            <a:r>
              <a:rPr lang="sl-SI" altLang="sl-SI" sz="2800"/>
              <a:t>Glasnost zvoka in gostota vpadnega zvočnega toka </a:t>
            </a:r>
            <a:r>
              <a:rPr lang="sl-SI" altLang="sl-SI" sz="2800" i="1"/>
              <a:t>j</a:t>
            </a:r>
            <a:r>
              <a:rPr lang="sl-SI" altLang="sl-SI" sz="2800"/>
              <a:t> nista premo sorazmerna ampak sta med seboj logaritemsko odvisna.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descr="Large confetti">
            <a:extLst>
              <a:ext uri="{FF2B5EF4-FFF2-40B4-BE49-F238E27FC236}">
                <a16:creationId xmlns:a16="http://schemas.microsoft.com/office/drawing/2014/main" id="{48963DD3-2694-4226-9FB2-530DDB5B22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3788" y="284163"/>
            <a:ext cx="7821612" cy="1143000"/>
          </a:xfrm>
        </p:spPr>
        <p:txBody>
          <a:bodyPr/>
          <a:lstStyle/>
          <a:p>
            <a:r>
              <a:rPr lang="sl-SI" altLang="sl-SI" sz="4000"/>
              <a:t>GLASNOST </a:t>
            </a:r>
            <a:r>
              <a:rPr lang="sl-SI" altLang="sl-SI" sz="3200"/>
              <a:t>in</a:t>
            </a:r>
            <a:r>
              <a:rPr lang="sl-SI" altLang="sl-SI" sz="4000"/>
              <a:t> JAKOST ZVOKA: enačba</a:t>
            </a:r>
          </a:p>
        </p:txBody>
      </p:sp>
      <p:pic>
        <p:nvPicPr>
          <p:cNvPr id="25604" name="Picture 4" descr="C:\WINDOWS\Namizje\Glasnost zvoka J-gostota zvočnega toka j.tif">
            <a:extLst>
              <a:ext uri="{FF2B5EF4-FFF2-40B4-BE49-F238E27FC236}">
                <a16:creationId xmlns:a16="http://schemas.microsoft.com/office/drawing/2014/main" id="{259853B4-F775-4D4D-A5CA-552970AFB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3810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WINDOWS\Namizje\Glasnost zvoka J-gostota zvočnega toka j(log).tif">
            <a:extLst>
              <a:ext uri="{FF2B5EF4-FFF2-40B4-BE49-F238E27FC236}">
                <a16:creationId xmlns:a16="http://schemas.microsoft.com/office/drawing/2014/main" id="{23B6BF04-6F3B-4360-82E5-DAA285EA2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285273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Text Box 7">
            <a:extLst>
              <a:ext uri="{FF2B5EF4-FFF2-40B4-BE49-F238E27FC236}">
                <a16:creationId xmlns:a16="http://schemas.microsoft.com/office/drawing/2014/main" id="{0AAFA11F-1612-4ACF-BA92-49AD4828F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225" y="1831975"/>
            <a:ext cx="303053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SzPct val="85000"/>
            </a:pPr>
            <a:r>
              <a:rPr lang="sl-SI" altLang="sl-SI" sz="1600" b="1" i="1"/>
              <a:t>	</a:t>
            </a:r>
            <a:r>
              <a:rPr lang="sl-SI" altLang="sl-SI" b="1" i="1">
                <a:cs typeface="Times New Roman" panose="02020603050405020304" pitchFamily="18" charset="0"/>
              </a:rPr>
              <a:t>J = 10 log (j/j*)</a:t>
            </a:r>
          </a:p>
          <a:p>
            <a:pPr>
              <a:spcBef>
                <a:spcPct val="20000"/>
              </a:spcBef>
              <a:buSzPct val="85000"/>
            </a:pPr>
            <a:r>
              <a:rPr lang="sl-SI" altLang="sl-SI" sz="2000">
                <a:cs typeface="Times New Roman" panose="02020603050405020304" pitchFamily="18" charset="0"/>
              </a:rPr>
              <a:t>	</a:t>
            </a:r>
            <a:r>
              <a:rPr lang="sl-SI" altLang="sl-SI" sz="1400">
                <a:cs typeface="Times New Roman" panose="02020603050405020304" pitchFamily="18" charset="0"/>
              </a:rPr>
              <a:t>J-</a:t>
            </a:r>
            <a:r>
              <a:rPr lang="sl-SI" altLang="sl-SI" sz="1400"/>
              <a:t> </a:t>
            </a:r>
            <a:r>
              <a:rPr lang="sl-SI" altLang="sl-SI" sz="1400">
                <a:cs typeface="Times New Roman" panose="02020603050405020304" pitchFamily="18" charset="0"/>
              </a:rPr>
              <a:t>jakost zvoka</a:t>
            </a:r>
          </a:p>
          <a:p>
            <a:pPr>
              <a:spcBef>
                <a:spcPct val="20000"/>
              </a:spcBef>
              <a:buSzPct val="85000"/>
            </a:pPr>
            <a:r>
              <a:rPr lang="sl-SI" altLang="sl-SI" sz="1400"/>
              <a:t>	</a:t>
            </a:r>
            <a:r>
              <a:rPr lang="sl-SI" altLang="sl-SI" sz="1400">
                <a:cs typeface="Times New Roman" panose="02020603050405020304" pitchFamily="18" charset="0"/>
              </a:rPr>
              <a:t>j-</a:t>
            </a:r>
            <a:r>
              <a:rPr lang="sl-SI" altLang="sl-SI" sz="1400"/>
              <a:t> </a:t>
            </a:r>
            <a:r>
              <a:rPr lang="sl-SI" altLang="sl-SI" sz="1400">
                <a:cs typeface="Times New Roman" panose="02020603050405020304" pitchFamily="18" charset="0"/>
              </a:rPr>
              <a:t>gostota zvočnega toka</a:t>
            </a:r>
          </a:p>
          <a:p>
            <a:pPr>
              <a:spcBef>
                <a:spcPct val="20000"/>
              </a:spcBef>
              <a:buSzPct val="85000"/>
            </a:pPr>
            <a:r>
              <a:rPr lang="sl-SI" altLang="sl-SI" sz="1400"/>
              <a:t>	</a:t>
            </a:r>
            <a:r>
              <a:rPr lang="sl-SI" altLang="sl-SI" sz="1400">
                <a:cs typeface="Times New Roman" panose="02020603050405020304" pitchFamily="18" charset="0"/>
              </a:rPr>
              <a:t>j*-najmanjša gostota zvoč</a:t>
            </a:r>
            <a:r>
              <a:rPr lang="sl-SI" altLang="sl-SI" sz="1400"/>
              <a:t>.</a:t>
            </a:r>
          </a:p>
          <a:p>
            <a:pPr>
              <a:spcBef>
                <a:spcPct val="20000"/>
              </a:spcBef>
              <a:buSzPct val="85000"/>
            </a:pPr>
            <a:r>
              <a:rPr lang="sl-SI" altLang="sl-SI" sz="1400"/>
              <a:t>	   </a:t>
            </a:r>
            <a:r>
              <a:rPr lang="sl-SI" altLang="sl-SI" sz="1400">
                <a:cs typeface="Times New Roman" panose="02020603050405020304" pitchFamily="18" charset="0"/>
              </a:rPr>
              <a:t> toka, ki jo uho še</a:t>
            </a:r>
            <a:r>
              <a:rPr lang="sl-SI" altLang="sl-SI" sz="1400"/>
              <a:t> </a:t>
            </a:r>
            <a:r>
              <a:rPr lang="sl-SI" altLang="sl-SI" sz="1400">
                <a:cs typeface="Times New Roman" panose="02020603050405020304" pitchFamily="18" charset="0"/>
              </a:rPr>
              <a:t>zazna </a:t>
            </a:r>
            <a:endParaRPr lang="sl-SI" altLang="sl-SI" sz="1400"/>
          </a:p>
          <a:p>
            <a:pPr>
              <a:spcBef>
                <a:spcPct val="20000"/>
              </a:spcBef>
              <a:buSzPct val="85000"/>
            </a:pPr>
            <a:r>
              <a:rPr lang="sl-SI" altLang="sl-SI" sz="1400"/>
              <a:t>	    </a:t>
            </a:r>
            <a:r>
              <a:rPr lang="sl-SI" altLang="sl-SI" sz="1400">
                <a:cs typeface="Times New Roman" panose="02020603050405020304" pitchFamily="18" charset="0"/>
              </a:rPr>
              <a:t>in </a:t>
            </a:r>
            <a:r>
              <a:rPr lang="sl-SI" altLang="sl-SI" sz="1400"/>
              <a:t>se </a:t>
            </a:r>
            <a:r>
              <a:rPr lang="sl-SI" altLang="sl-SI" sz="1400">
                <a:cs typeface="Times New Roman" panose="02020603050405020304" pitchFamily="18" charset="0"/>
              </a:rPr>
              <a:t>loči od tišine</a:t>
            </a:r>
          </a:p>
          <a:p>
            <a:endParaRPr lang="sl-SI" altLang="sl-SI"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descr="Large confetti">
            <a:extLst>
              <a:ext uri="{FF2B5EF4-FFF2-40B4-BE49-F238E27FC236}">
                <a16:creationId xmlns:a16="http://schemas.microsoft.com/office/drawing/2014/main" id="{5E84921B-F93C-4A10-B1E1-8A9E2F6D6D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cs typeface="Times New Roman" panose="02020603050405020304" pitchFamily="18" charset="0"/>
              </a:rPr>
              <a:t>Mersk</a:t>
            </a:r>
            <a:r>
              <a:rPr lang="sl-SI" altLang="sl-SI"/>
              <a:t>i</a:t>
            </a:r>
            <a:r>
              <a:rPr lang="sl-SI" altLang="sl-SI">
                <a:cs typeface="Times New Roman" panose="02020603050405020304" pitchFamily="18" charset="0"/>
              </a:rPr>
              <a:t> enot</a:t>
            </a:r>
            <a:r>
              <a:rPr lang="sl-SI" altLang="sl-SI"/>
              <a:t>i</a:t>
            </a:r>
            <a:r>
              <a:rPr lang="sl-SI" altLang="sl-SI">
                <a:cs typeface="Times New Roman" panose="02020603050405020304" pitchFamily="18" charset="0"/>
              </a:rPr>
              <a:t> (decibel (dB), fon)</a:t>
            </a:r>
            <a:r>
              <a:rPr lang="sl-SI" altLang="sl-SI"/>
              <a:t> 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D1A14BA-FDB0-477D-924A-4FF7F4EB3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altLang="sl-SI" sz="2000">
                <a:cs typeface="Times New Roman" panose="02020603050405020304" pitchFamily="18" charset="0"/>
              </a:rPr>
              <a:t>Glasnost zvoka je kot količina brez merske enote</a:t>
            </a:r>
            <a:r>
              <a:rPr lang="sl-SI" altLang="sl-SI" sz="2000"/>
              <a:t>.</a:t>
            </a:r>
          </a:p>
          <a:p>
            <a:r>
              <a:rPr lang="sl-SI" altLang="sl-SI" sz="2000"/>
              <a:t>Enote: -glasnost: decibel (dB)</a:t>
            </a:r>
          </a:p>
          <a:p>
            <a:pPr>
              <a:buFontTx/>
              <a:buNone/>
            </a:pPr>
            <a:r>
              <a:rPr lang="sl-SI" altLang="sl-SI" sz="2000"/>
              <a:t>		   -jakost zvoka: fon</a:t>
            </a:r>
          </a:p>
          <a:p>
            <a:r>
              <a:rPr lang="sl-SI" altLang="sl-SI" sz="2000"/>
              <a:t>F</a:t>
            </a:r>
            <a:r>
              <a:rPr lang="sl-SI" altLang="sl-SI" sz="2000">
                <a:cs typeface="Times New Roman" panose="02020603050405020304" pitchFamily="18" charset="0"/>
              </a:rPr>
              <a:t>on in decibel </a:t>
            </a:r>
            <a:r>
              <a:rPr lang="sl-SI" altLang="sl-SI" sz="2000"/>
              <a:t>se </a:t>
            </a:r>
            <a:r>
              <a:rPr lang="sl-SI" altLang="sl-SI" sz="2000">
                <a:cs typeface="Times New Roman" panose="02020603050405020304" pitchFamily="18" charset="0"/>
              </a:rPr>
              <a:t>ujemata le pri frekvenci 1kHz. </a:t>
            </a:r>
            <a:endParaRPr lang="sl-SI" altLang="sl-SI" sz="2000"/>
          </a:p>
          <a:p>
            <a:pPr>
              <a:buFontTx/>
              <a:buNone/>
            </a:pPr>
            <a:r>
              <a:rPr lang="sl-SI" altLang="sl-SI" sz="2000"/>
              <a:t>	P</a:t>
            </a:r>
            <a:r>
              <a:rPr lang="sl-SI" altLang="sl-SI" sz="2000">
                <a:cs typeface="Times New Roman" panose="02020603050405020304" pitchFamily="18" charset="0"/>
              </a:rPr>
              <a:t>ogosto ljudje uporabljajo fon in decibel kot sinonima za eno in isto enoto. </a:t>
            </a:r>
            <a:endParaRPr lang="sl-SI" altLang="sl-SI" sz="2000"/>
          </a:p>
          <a:p>
            <a:r>
              <a:rPr lang="sl-SI" altLang="sl-SI" sz="2000"/>
              <a:t>V razmislek:</a:t>
            </a:r>
          </a:p>
          <a:p>
            <a:pPr>
              <a:buFontTx/>
              <a:buNone/>
            </a:pPr>
            <a:r>
              <a:rPr lang="sl-SI" altLang="sl-SI" sz="2000"/>
              <a:t>	</a:t>
            </a:r>
            <a:r>
              <a:rPr lang="sl-SI" altLang="sl-SI" sz="2000">
                <a:cs typeface="Times New Roman" panose="02020603050405020304" pitchFamily="18" charset="0"/>
              </a:rPr>
              <a:t>Če imata tona z različnima frekvencama </a:t>
            </a:r>
            <a:r>
              <a:rPr lang="sl-SI" altLang="sl-SI" sz="2000" i="1">
                <a:solidFill>
                  <a:srgbClr val="FF0000"/>
                </a:solidFill>
                <a:cs typeface="Times New Roman" panose="02020603050405020304" pitchFamily="18" charset="0"/>
              </a:rPr>
              <a:t>enako glasnost</a:t>
            </a:r>
            <a:r>
              <a:rPr lang="sl-SI" altLang="sl-SI" sz="2000">
                <a:cs typeface="Times New Roman" panose="02020603050405020304" pitchFamily="18" charset="0"/>
              </a:rPr>
              <a:t>, </a:t>
            </a:r>
            <a:endParaRPr lang="sl-SI" altLang="sl-SI" sz="2000"/>
          </a:p>
          <a:p>
            <a:pPr>
              <a:buFontTx/>
              <a:buNone/>
            </a:pPr>
            <a:r>
              <a:rPr lang="sl-SI" altLang="sl-SI" sz="2000"/>
              <a:t>	</a:t>
            </a:r>
            <a:r>
              <a:rPr lang="sl-SI" altLang="sl-SI" sz="2000">
                <a:cs typeface="Times New Roman" panose="02020603050405020304" pitchFamily="18" charset="0"/>
              </a:rPr>
              <a:t>vzbudita </a:t>
            </a:r>
            <a:r>
              <a:rPr lang="sl-SI" altLang="sl-SI" sz="2000" i="1">
                <a:solidFill>
                  <a:srgbClr val="FF0000"/>
                </a:solidFill>
                <a:cs typeface="Times New Roman" panose="02020603050405020304" pitchFamily="18" charset="0"/>
              </a:rPr>
              <a:t>enak občutek</a:t>
            </a:r>
            <a:r>
              <a:rPr lang="sl-SI" altLang="sl-SI" sz="2000">
                <a:cs typeface="Times New Roman" panose="02020603050405020304" pitchFamily="18" charset="0"/>
              </a:rPr>
              <a:t> v ušesu. </a:t>
            </a:r>
            <a:endParaRPr lang="sl-SI" altLang="sl-SI" sz="2000"/>
          </a:p>
          <a:p>
            <a:pPr>
              <a:buFontTx/>
              <a:buNone/>
            </a:pPr>
            <a:r>
              <a:rPr lang="sl-SI" altLang="sl-SI" sz="2000"/>
              <a:t>	</a:t>
            </a:r>
            <a:r>
              <a:rPr lang="sl-SI" altLang="sl-SI" sz="2000">
                <a:cs typeface="Times New Roman" panose="02020603050405020304" pitchFamily="18" charset="0"/>
              </a:rPr>
              <a:t>Vendar, pozor, tona različnih frekvenc z enakima glasnostima imata lahko zelo različne jakosti!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 descr="Large confetti">
            <a:extLst>
              <a:ext uri="{FF2B5EF4-FFF2-40B4-BE49-F238E27FC236}">
                <a16:creationId xmlns:a16="http://schemas.microsoft.com/office/drawing/2014/main" id="{14142AE9-73F7-440A-A81E-FDBAAE19C8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Hrup</a:t>
            </a:r>
          </a:p>
        </p:txBody>
      </p:sp>
      <p:sp>
        <p:nvSpPr>
          <p:cNvPr id="22531" name="Rectangle 1027">
            <a:extLst>
              <a:ext uri="{FF2B5EF4-FFF2-40B4-BE49-F238E27FC236}">
                <a16:creationId xmlns:a16="http://schemas.microsoft.com/office/drawing/2014/main" id="{A01E34BA-C12A-442B-AEBD-FFE4841CA3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077200" cy="990600"/>
          </a:xfrm>
        </p:spPr>
        <p:txBody>
          <a:bodyPr/>
          <a:lstStyle/>
          <a:p>
            <a:r>
              <a:rPr lang="sl-SI" altLang="sl-SI" sz="2000">
                <a:cs typeface="Times New Roman" panose="02020603050405020304" pitchFamily="18" charset="0"/>
              </a:rPr>
              <a:t>Hrup  je raznovrstno zvočno nihanje, sestavljeno in neskončne množice  tesno sledečih tonov, različnih po frekvenci</a:t>
            </a:r>
            <a:r>
              <a:rPr lang="sl-SI" altLang="sl-SI" sz="2000"/>
              <a:t> in </a:t>
            </a:r>
            <a:r>
              <a:rPr lang="sl-SI" altLang="sl-SI" sz="2000">
                <a:cs typeface="Times New Roman" panose="02020603050405020304" pitchFamily="18" charset="0"/>
              </a:rPr>
              <a:t>jakosti</a:t>
            </a:r>
            <a:endParaRPr lang="sl-SI" altLang="sl-SI"/>
          </a:p>
        </p:txBody>
      </p:sp>
      <p:pic>
        <p:nvPicPr>
          <p:cNvPr id="22533" name="Picture 1029" descr="C:\WINDOWS\Namizje\fiza3.bmp">
            <a:extLst>
              <a:ext uri="{FF2B5EF4-FFF2-40B4-BE49-F238E27FC236}">
                <a16:creationId xmlns:a16="http://schemas.microsoft.com/office/drawing/2014/main" id="{9BFCE15F-8B64-4509-A28D-B50234683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7620000" cy="374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descr="Large confetti">
            <a:extLst>
              <a:ext uri="{FF2B5EF4-FFF2-40B4-BE49-F238E27FC236}">
                <a16:creationId xmlns:a16="http://schemas.microsoft.com/office/drawing/2014/main" id="{D4586D98-AA71-4C3B-B7A1-26B2D15A2B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Primeri virov zvočne glasnosti I.: audiogram</a:t>
            </a:r>
          </a:p>
        </p:txBody>
      </p:sp>
      <p:pic>
        <p:nvPicPr>
          <p:cNvPr id="16388" name="Picture 4" descr="C:\WINDOWS\Namizje\fon_dB.gif">
            <a:extLst>
              <a:ext uri="{FF2B5EF4-FFF2-40B4-BE49-F238E27FC236}">
                <a16:creationId xmlns:a16="http://schemas.microsoft.com/office/drawing/2014/main" id="{40053890-DBFE-4B40-975D-CEBA2642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47700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>
            <a:extLst>
              <a:ext uri="{FF2B5EF4-FFF2-40B4-BE49-F238E27FC236}">
                <a16:creationId xmlns:a16="http://schemas.microsoft.com/office/drawing/2014/main" id="{6971506C-88AB-499B-AA8C-BEF70F587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851525"/>
            <a:ext cx="7435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l-SI" altLang="sl-SI" sz="2000"/>
              <a:t>Audiogram: prikaz frekvenčne odvisnosti mejne jakosti slišnega zvoka </a:t>
            </a:r>
          </a:p>
          <a:p>
            <a:r>
              <a:rPr lang="sl-SI" altLang="sl-SI" sz="2000"/>
              <a:t>(na sliki označeno z debelo črto).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icepaper">
  <a:themeElements>
    <a:clrScheme name="Ricepaper 2">
      <a:dk1>
        <a:srgbClr val="00264C"/>
      </a:dk1>
      <a:lt1>
        <a:srgbClr val="FFFFE9"/>
      </a:lt1>
      <a:dk2>
        <a:srgbClr val="333333"/>
      </a:dk2>
      <a:lt2>
        <a:srgbClr val="333333"/>
      </a:lt2>
      <a:accent1>
        <a:srgbClr val="78C0B2"/>
      </a:accent1>
      <a:accent2>
        <a:srgbClr val="262D4C"/>
      </a:accent2>
      <a:accent3>
        <a:srgbClr val="FFFFF2"/>
      </a:accent3>
      <a:accent4>
        <a:srgbClr val="001F40"/>
      </a:accent4>
      <a:accent5>
        <a:srgbClr val="BEDCD5"/>
      </a:accent5>
      <a:accent6>
        <a:srgbClr val="212844"/>
      </a:accent6>
      <a:hlink>
        <a:srgbClr val="598BBD"/>
      </a:hlink>
      <a:folHlink>
        <a:srgbClr val="4D4D4D"/>
      </a:folHlink>
    </a:clrScheme>
    <a:fontScheme name="Ricepape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altLang="sl-S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altLang="sl-S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Designs\Ricepaper.pot</Template>
  <TotalTime>0</TotalTime>
  <Words>293</Words>
  <Application>Microsoft Office PowerPoint</Application>
  <PresentationFormat>On-screen Show (4:3)</PresentationFormat>
  <Paragraphs>89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Times New Roman</vt:lpstr>
      <vt:lpstr>Wingdings</vt:lpstr>
      <vt:lpstr>Ricepaper</vt:lpstr>
      <vt:lpstr>GLASNOST ZVOKA</vt:lpstr>
      <vt:lpstr>UVOD – Uho I.</vt:lpstr>
      <vt:lpstr>UVOD – Uho II.</vt:lpstr>
      <vt:lpstr>UVOD – Uho III.</vt:lpstr>
      <vt:lpstr>GLASNOST in JAKOST ZVOKA I.</vt:lpstr>
      <vt:lpstr>GLASNOST in JAKOST ZVOKA: enačba</vt:lpstr>
      <vt:lpstr>Merski enoti (decibel (dB), fon) </vt:lpstr>
      <vt:lpstr>Hrup</vt:lpstr>
      <vt:lpstr>Primeri virov zvočne glasnosti I.: audiogram</vt:lpstr>
      <vt:lpstr>Primeri virov zvočne glasnosti II.</vt:lpstr>
      <vt:lpstr>Merjenje glasnosti</vt:lpstr>
      <vt:lpstr>Zaščita pred zvokom: </vt:lpstr>
      <vt:lpstr>POVZETEK</vt:lpstr>
      <vt:lpstr>Viri in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2019-05-30T09:40:11Z</dcterms:created>
  <dcterms:modified xsi:type="dcterms:W3CDTF">2019-05-30T09:40:12Z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