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6" r:id="rId2"/>
    <p:sldId id="258" r:id="rId3"/>
    <p:sldId id="261" r:id="rId4"/>
    <p:sldId id="269" r:id="rId5"/>
    <p:sldId id="267" r:id="rId6"/>
    <p:sldId id="262" r:id="rId7"/>
    <p:sldId id="263" r:id="rId8"/>
    <p:sldId id="264" r:id="rId9"/>
    <p:sldId id="259" r:id="rId10"/>
    <p:sldId id="268" r:id="rId11"/>
    <p:sldId id="266" r:id="rId12"/>
    <p:sldId id="270" r:id="rId13"/>
    <p:sldId id="271"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BAA1BD-DADF-4709-8CA9-C93D03476D6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296A2F2C-7390-4CC7-A333-E735FE5D176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E6C9695-999A-46F4-8FE5-266D38705EBC}" type="datetimeFigureOut">
              <a:rPr lang="sl-SI"/>
              <a:pPr>
                <a:defRPr/>
              </a:pPr>
              <a:t>30. 05. 2019</a:t>
            </a:fld>
            <a:endParaRPr lang="sl-SI"/>
          </a:p>
        </p:txBody>
      </p:sp>
      <p:sp>
        <p:nvSpPr>
          <p:cNvPr id="4" name="Slide Image Placeholder 3">
            <a:extLst>
              <a:ext uri="{FF2B5EF4-FFF2-40B4-BE49-F238E27FC236}">
                <a16:creationId xmlns:a16="http://schemas.microsoft.com/office/drawing/2014/main" id="{1D35FAB1-75C3-4DC1-8A90-EF7C414B8C8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F893A6F9-29A6-47B7-8DDA-3C4A8483477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BCA29ADD-B2A7-4D6A-B9EA-9332B989D26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8682A061-40B6-4B32-8315-545263211E0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77A84DF-82D6-48D1-8202-E904125F1345}"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B897E538-7432-4073-8C5D-F9C566DCA1B8}"/>
              </a:ext>
            </a:extLst>
          </p:cNvPr>
          <p:cNvSpPr>
            <a:spLocks noGrp="1"/>
          </p:cNvSpPr>
          <p:nvPr>
            <p:ph type="dt" sz="half" idx="10"/>
          </p:nvPr>
        </p:nvSpPr>
        <p:spPr/>
        <p:txBody>
          <a:bodyPr/>
          <a:lstStyle>
            <a:lvl1pPr>
              <a:defRPr/>
            </a:lvl1pPr>
          </a:lstStyle>
          <a:p>
            <a:pPr>
              <a:defRPr/>
            </a:pPr>
            <a:fld id="{4DD60A5A-99B5-48B3-A79D-CAD1A2B0A3B3}" type="datetimeFigureOut">
              <a:rPr lang="sl-SI"/>
              <a:pPr>
                <a:defRPr/>
              </a:pPr>
              <a:t>30. 05. 2019</a:t>
            </a:fld>
            <a:endParaRPr lang="sl-SI"/>
          </a:p>
        </p:txBody>
      </p:sp>
      <p:sp>
        <p:nvSpPr>
          <p:cNvPr id="5" name="Footer Placeholder 4">
            <a:extLst>
              <a:ext uri="{FF2B5EF4-FFF2-40B4-BE49-F238E27FC236}">
                <a16:creationId xmlns:a16="http://schemas.microsoft.com/office/drawing/2014/main" id="{1A1EFD87-524E-4CE7-BCA2-C84E651D23D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6C417678-6550-4839-B42E-D6FB65DA539D}"/>
              </a:ext>
            </a:extLst>
          </p:cNvPr>
          <p:cNvSpPr>
            <a:spLocks noGrp="1"/>
          </p:cNvSpPr>
          <p:nvPr>
            <p:ph type="sldNum" sz="quarter" idx="12"/>
          </p:nvPr>
        </p:nvSpPr>
        <p:spPr/>
        <p:txBody>
          <a:bodyPr/>
          <a:lstStyle>
            <a:lvl1pPr>
              <a:defRPr/>
            </a:lvl1pPr>
          </a:lstStyle>
          <a:p>
            <a:fld id="{11F14A8F-CD6D-4AAA-AE46-7EAD74F934B9}" type="slidenum">
              <a:rPr lang="sl-SI" altLang="sl-SI"/>
              <a:pPr/>
              <a:t>‹#›</a:t>
            </a:fld>
            <a:endParaRPr lang="sl-SI" altLang="sl-SI"/>
          </a:p>
        </p:txBody>
      </p:sp>
    </p:spTree>
    <p:extLst>
      <p:ext uri="{BB962C8B-B14F-4D97-AF65-F5344CB8AC3E}">
        <p14:creationId xmlns:p14="http://schemas.microsoft.com/office/powerpoint/2010/main" val="4130495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F6E65AD-1ABB-4799-82DB-7A5DE9A4413A}"/>
              </a:ext>
            </a:extLst>
          </p:cNvPr>
          <p:cNvSpPr>
            <a:spLocks noGrp="1"/>
          </p:cNvSpPr>
          <p:nvPr>
            <p:ph type="dt" sz="half" idx="10"/>
          </p:nvPr>
        </p:nvSpPr>
        <p:spPr/>
        <p:txBody>
          <a:bodyPr/>
          <a:lstStyle>
            <a:lvl1pPr>
              <a:defRPr/>
            </a:lvl1pPr>
          </a:lstStyle>
          <a:p>
            <a:pPr>
              <a:defRPr/>
            </a:pPr>
            <a:fld id="{A770D072-E034-4DEB-A85C-8D9B781DB954}" type="datetimeFigureOut">
              <a:rPr lang="sl-SI"/>
              <a:pPr>
                <a:defRPr/>
              </a:pPr>
              <a:t>30. 05. 2019</a:t>
            </a:fld>
            <a:endParaRPr lang="sl-SI"/>
          </a:p>
        </p:txBody>
      </p:sp>
      <p:sp>
        <p:nvSpPr>
          <p:cNvPr id="5" name="Footer Placeholder 4">
            <a:extLst>
              <a:ext uri="{FF2B5EF4-FFF2-40B4-BE49-F238E27FC236}">
                <a16:creationId xmlns:a16="http://schemas.microsoft.com/office/drawing/2014/main" id="{28CF2209-519C-4732-9DFB-DEEF1376FEF4}"/>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12BBB185-E88F-4C7E-B925-8D85D4ABEF88}"/>
              </a:ext>
            </a:extLst>
          </p:cNvPr>
          <p:cNvSpPr>
            <a:spLocks noGrp="1"/>
          </p:cNvSpPr>
          <p:nvPr>
            <p:ph type="sldNum" sz="quarter" idx="12"/>
          </p:nvPr>
        </p:nvSpPr>
        <p:spPr/>
        <p:txBody>
          <a:bodyPr/>
          <a:lstStyle>
            <a:lvl1pPr>
              <a:defRPr/>
            </a:lvl1pPr>
          </a:lstStyle>
          <a:p>
            <a:fld id="{03305FB7-2842-432D-B3A6-F1D33494479E}" type="slidenum">
              <a:rPr lang="sl-SI" altLang="sl-SI"/>
              <a:pPr/>
              <a:t>‹#›</a:t>
            </a:fld>
            <a:endParaRPr lang="sl-SI" altLang="sl-SI"/>
          </a:p>
        </p:txBody>
      </p:sp>
    </p:spTree>
    <p:extLst>
      <p:ext uri="{BB962C8B-B14F-4D97-AF65-F5344CB8AC3E}">
        <p14:creationId xmlns:p14="http://schemas.microsoft.com/office/powerpoint/2010/main" val="309680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62DAE24-2AD3-4375-B18D-0056336233E2}"/>
              </a:ext>
            </a:extLst>
          </p:cNvPr>
          <p:cNvSpPr>
            <a:spLocks noGrp="1"/>
          </p:cNvSpPr>
          <p:nvPr>
            <p:ph type="dt" sz="half" idx="10"/>
          </p:nvPr>
        </p:nvSpPr>
        <p:spPr/>
        <p:txBody>
          <a:bodyPr/>
          <a:lstStyle>
            <a:lvl1pPr>
              <a:defRPr/>
            </a:lvl1pPr>
          </a:lstStyle>
          <a:p>
            <a:pPr>
              <a:defRPr/>
            </a:pPr>
            <a:fld id="{478352F8-30D9-4ED6-B4F6-505B5C206F76}" type="datetimeFigureOut">
              <a:rPr lang="sl-SI"/>
              <a:pPr>
                <a:defRPr/>
              </a:pPr>
              <a:t>30. 05. 2019</a:t>
            </a:fld>
            <a:endParaRPr lang="sl-SI"/>
          </a:p>
        </p:txBody>
      </p:sp>
      <p:sp>
        <p:nvSpPr>
          <p:cNvPr id="5" name="Footer Placeholder 4">
            <a:extLst>
              <a:ext uri="{FF2B5EF4-FFF2-40B4-BE49-F238E27FC236}">
                <a16:creationId xmlns:a16="http://schemas.microsoft.com/office/drawing/2014/main" id="{D0CF9022-FD90-4464-AC9B-B3DB16E77739}"/>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5C9C9D1E-5EA6-489A-802B-E18601738C8A}"/>
              </a:ext>
            </a:extLst>
          </p:cNvPr>
          <p:cNvSpPr>
            <a:spLocks noGrp="1"/>
          </p:cNvSpPr>
          <p:nvPr>
            <p:ph type="sldNum" sz="quarter" idx="12"/>
          </p:nvPr>
        </p:nvSpPr>
        <p:spPr/>
        <p:txBody>
          <a:bodyPr/>
          <a:lstStyle>
            <a:lvl1pPr>
              <a:defRPr/>
            </a:lvl1pPr>
          </a:lstStyle>
          <a:p>
            <a:fld id="{2200D0E9-29CC-4EC6-959E-E03C534FADE8}" type="slidenum">
              <a:rPr lang="sl-SI" altLang="sl-SI"/>
              <a:pPr/>
              <a:t>‹#›</a:t>
            </a:fld>
            <a:endParaRPr lang="sl-SI" altLang="sl-SI"/>
          </a:p>
        </p:txBody>
      </p:sp>
    </p:spTree>
    <p:extLst>
      <p:ext uri="{BB962C8B-B14F-4D97-AF65-F5344CB8AC3E}">
        <p14:creationId xmlns:p14="http://schemas.microsoft.com/office/powerpoint/2010/main" val="420252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198FF99-6FB3-4833-8B73-B1ACCAA4A3D3}"/>
              </a:ext>
            </a:extLst>
          </p:cNvPr>
          <p:cNvSpPr>
            <a:spLocks noGrp="1"/>
          </p:cNvSpPr>
          <p:nvPr>
            <p:ph type="dt" sz="half" idx="10"/>
          </p:nvPr>
        </p:nvSpPr>
        <p:spPr/>
        <p:txBody>
          <a:bodyPr/>
          <a:lstStyle>
            <a:lvl1pPr>
              <a:defRPr/>
            </a:lvl1pPr>
          </a:lstStyle>
          <a:p>
            <a:pPr>
              <a:defRPr/>
            </a:pPr>
            <a:fld id="{43559180-83D5-4BDC-87AF-A1DB70560543}" type="datetimeFigureOut">
              <a:rPr lang="sl-SI"/>
              <a:pPr>
                <a:defRPr/>
              </a:pPr>
              <a:t>30. 05. 2019</a:t>
            </a:fld>
            <a:endParaRPr lang="sl-SI"/>
          </a:p>
        </p:txBody>
      </p:sp>
      <p:sp>
        <p:nvSpPr>
          <p:cNvPr id="5" name="Footer Placeholder 4">
            <a:extLst>
              <a:ext uri="{FF2B5EF4-FFF2-40B4-BE49-F238E27FC236}">
                <a16:creationId xmlns:a16="http://schemas.microsoft.com/office/drawing/2014/main" id="{E54FC54F-0D8D-42A5-A709-C0D3FCE1E154}"/>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2D16A48E-26E8-4288-A34F-7BD6C806E67D}"/>
              </a:ext>
            </a:extLst>
          </p:cNvPr>
          <p:cNvSpPr>
            <a:spLocks noGrp="1"/>
          </p:cNvSpPr>
          <p:nvPr>
            <p:ph type="sldNum" sz="quarter" idx="12"/>
          </p:nvPr>
        </p:nvSpPr>
        <p:spPr/>
        <p:txBody>
          <a:bodyPr/>
          <a:lstStyle>
            <a:lvl1pPr>
              <a:defRPr/>
            </a:lvl1pPr>
          </a:lstStyle>
          <a:p>
            <a:fld id="{04E357A6-2EC7-4166-BF86-3EB10392C92A}" type="slidenum">
              <a:rPr lang="sl-SI" altLang="sl-SI"/>
              <a:pPr/>
              <a:t>‹#›</a:t>
            </a:fld>
            <a:endParaRPr lang="sl-SI" altLang="sl-SI"/>
          </a:p>
        </p:txBody>
      </p:sp>
    </p:spTree>
    <p:extLst>
      <p:ext uri="{BB962C8B-B14F-4D97-AF65-F5344CB8AC3E}">
        <p14:creationId xmlns:p14="http://schemas.microsoft.com/office/powerpoint/2010/main" val="48441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7E0789-3DA8-4470-9CD4-37EA7EC9936D}"/>
              </a:ext>
            </a:extLst>
          </p:cNvPr>
          <p:cNvSpPr>
            <a:spLocks noGrp="1"/>
          </p:cNvSpPr>
          <p:nvPr>
            <p:ph type="dt" sz="half" idx="10"/>
          </p:nvPr>
        </p:nvSpPr>
        <p:spPr/>
        <p:txBody>
          <a:bodyPr/>
          <a:lstStyle>
            <a:lvl1pPr>
              <a:defRPr/>
            </a:lvl1pPr>
          </a:lstStyle>
          <a:p>
            <a:pPr>
              <a:defRPr/>
            </a:pPr>
            <a:fld id="{0E7F47AB-9003-4703-8672-90452DF5DAAD}" type="datetimeFigureOut">
              <a:rPr lang="sl-SI"/>
              <a:pPr>
                <a:defRPr/>
              </a:pPr>
              <a:t>30. 05. 2019</a:t>
            </a:fld>
            <a:endParaRPr lang="sl-SI"/>
          </a:p>
        </p:txBody>
      </p:sp>
      <p:sp>
        <p:nvSpPr>
          <p:cNvPr id="5" name="Footer Placeholder 4">
            <a:extLst>
              <a:ext uri="{FF2B5EF4-FFF2-40B4-BE49-F238E27FC236}">
                <a16:creationId xmlns:a16="http://schemas.microsoft.com/office/drawing/2014/main" id="{4E1F55D4-1598-4E89-9A6C-AEF41D112CD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66F2AD1C-8F8B-4D1B-AA96-455406392604}"/>
              </a:ext>
            </a:extLst>
          </p:cNvPr>
          <p:cNvSpPr>
            <a:spLocks noGrp="1"/>
          </p:cNvSpPr>
          <p:nvPr>
            <p:ph type="sldNum" sz="quarter" idx="12"/>
          </p:nvPr>
        </p:nvSpPr>
        <p:spPr/>
        <p:txBody>
          <a:bodyPr/>
          <a:lstStyle>
            <a:lvl1pPr>
              <a:defRPr/>
            </a:lvl1pPr>
          </a:lstStyle>
          <a:p>
            <a:fld id="{E3AD8413-13C3-43AE-BB07-0C7383BEAC5B}" type="slidenum">
              <a:rPr lang="sl-SI" altLang="sl-SI"/>
              <a:pPr/>
              <a:t>‹#›</a:t>
            </a:fld>
            <a:endParaRPr lang="sl-SI" altLang="sl-SI"/>
          </a:p>
        </p:txBody>
      </p:sp>
    </p:spTree>
    <p:extLst>
      <p:ext uri="{BB962C8B-B14F-4D97-AF65-F5344CB8AC3E}">
        <p14:creationId xmlns:p14="http://schemas.microsoft.com/office/powerpoint/2010/main" val="314204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3">
            <a:extLst>
              <a:ext uri="{FF2B5EF4-FFF2-40B4-BE49-F238E27FC236}">
                <a16:creationId xmlns:a16="http://schemas.microsoft.com/office/drawing/2014/main" id="{58D50EBB-6B7E-4EE7-B8A6-EE2BABD3DB15}"/>
              </a:ext>
            </a:extLst>
          </p:cNvPr>
          <p:cNvSpPr>
            <a:spLocks noGrp="1"/>
          </p:cNvSpPr>
          <p:nvPr>
            <p:ph type="dt" sz="half" idx="10"/>
          </p:nvPr>
        </p:nvSpPr>
        <p:spPr/>
        <p:txBody>
          <a:bodyPr/>
          <a:lstStyle>
            <a:lvl1pPr>
              <a:defRPr/>
            </a:lvl1pPr>
          </a:lstStyle>
          <a:p>
            <a:pPr>
              <a:defRPr/>
            </a:pPr>
            <a:fld id="{97D674B9-C0BC-434F-8472-505AB9D78DE4}" type="datetimeFigureOut">
              <a:rPr lang="sl-SI"/>
              <a:pPr>
                <a:defRPr/>
              </a:pPr>
              <a:t>30. 05. 2019</a:t>
            </a:fld>
            <a:endParaRPr lang="sl-SI"/>
          </a:p>
        </p:txBody>
      </p:sp>
      <p:sp>
        <p:nvSpPr>
          <p:cNvPr id="6" name="Footer Placeholder 4">
            <a:extLst>
              <a:ext uri="{FF2B5EF4-FFF2-40B4-BE49-F238E27FC236}">
                <a16:creationId xmlns:a16="http://schemas.microsoft.com/office/drawing/2014/main" id="{D399790E-B2D1-4B9F-934B-ADE4A2B18562}"/>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6B112D67-B6A3-47A5-B718-204B286CA74C}"/>
              </a:ext>
            </a:extLst>
          </p:cNvPr>
          <p:cNvSpPr>
            <a:spLocks noGrp="1"/>
          </p:cNvSpPr>
          <p:nvPr>
            <p:ph type="sldNum" sz="quarter" idx="12"/>
          </p:nvPr>
        </p:nvSpPr>
        <p:spPr/>
        <p:txBody>
          <a:bodyPr/>
          <a:lstStyle>
            <a:lvl1pPr>
              <a:defRPr/>
            </a:lvl1pPr>
          </a:lstStyle>
          <a:p>
            <a:fld id="{DB35774C-60EB-4D6F-BBE0-CE708D3D4318}" type="slidenum">
              <a:rPr lang="sl-SI" altLang="sl-SI"/>
              <a:pPr/>
              <a:t>‹#›</a:t>
            </a:fld>
            <a:endParaRPr lang="sl-SI" altLang="sl-SI"/>
          </a:p>
        </p:txBody>
      </p:sp>
    </p:spTree>
    <p:extLst>
      <p:ext uri="{BB962C8B-B14F-4D97-AF65-F5344CB8AC3E}">
        <p14:creationId xmlns:p14="http://schemas.microsoft.com/office/powerpoint/2010/main" val="154625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3">
            <a:extLst>
              <a:ext uri="{FF2B5EF4-FFF2-40B4-BE49-F238E27FC236}">
                <a16:creationId xmlns:a16="http://schemas.microsoft.com/office/drawing/2014/main" id="{EE693116-4CEA-455C-92A1-E98AD882703C}"/>
              </a:ext>
            </a:extLst>
          </p:cNvPr>
          <p:cNvSpPr>
            <a:spLocks noGrp="1"/>
          </p:cNvSpPr>
          <p:nvPr>
            <p:ph type="dt" sz="half" idx="10"/>
          </p:nvPr>
        </p:nvSpPr>
        <p:spPr/>
        <p:txBody>
          <a:bodyPr/>
          <a:lstStyle>
            <a:lvl1pPr>
              <a:defRPr/>
            </a:lvl1pPr>
          </a:lstStyle>
          <a:p>
            <a:pPr>
              <a:defRPr/>
            </a:pPr>
            <a:fld id="{F78D9C4B-05CD-41F3-A7C9-8AC6FC294C15}" type="datetimeFigureOut">
              <a:rPr lang="sl-SI"/>
              <a:pPr>
                <a:defRPr/>
              </a:pPr>
              <a:t>30. 05. 2019</a:t>
            </a:fld>
            <a:endParaRPr lang="sl-SI"/>
          </a:p>
        </p:txBody>
      </p:sp>
      <p:sp>
        <p:nvSpPr>
          <p:cNvPr id="8" name="Footer Placeholder 4">
            <a:extLst>
              <a:ext uri="{FF2B5EF4-FFF2-40B4-BE49-F238E27FC236}">
                <a16:creationId xmlns:a16="http://schemas.microsoft.com/office/drawing/2014/main" id="{0E967811-DC2C-4519-A1F9-0062252E5908}"/>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AFA6EC48-FEF4-4CE3-9F8E-B9F7A220D9D2}"/>
              </a:ext>
            </a:extLst>
          </p:cNvPr>
          <p:cNvSpPr>
            <a:spLocks noGrp="1"/>
          </p:cNvSpPr>
          <p:nvPr>
            <p:ph type="sldNum" sz="quarter" idx="12"/>
          </p:nvPr>
        </p:nvSpPr>
        <p:spPr/>
        <p:txBody>
          <a:bodyPr/>
          <a:lstStyle>
            <a:lvl1pPr>
              <a:defRPr/>
            </a:lvl1pPr>
          </a:lstStyle>
          <a:p>
            <a:fld id="{0BBA4B9D-84C5-4C42-A4F2-09F659CB1070}" type="slidenum">
              <a:rPr lang="sl-SI" altLang="sl-SI"/>
              <a:pPr/>
              <a:t>‹#›</a:t>
            </a:fld>
            <a:endParaRPr lang="sl-SI" altLang="sl-SI"/>
          </a:p>
        </p:txBody>
      </p:sp>
    </p:spTree>
    <p:extLst>
      <p:ext uri="{BB962C8B-B14F-4D97-AF65-F5344CB8AC3E}">
        <p14:creationId xmlns:p14="http://schemas.microsoft.com/office/powerpoint/2010/main" val="38338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3">
            <a:extLst>
              <a:ext uri="{FF2B5EF4-FFF2-40B4-BE49-F238E27FC236}">
                <a16:creationId xmlns:a16="http://schemas.microsoft.com/office/drawing/2014/main" id="{85A83675-9C71-4EA1-90CC-2F05952AD27F}"/>
              </a:ext>
            </a:extLst>
          </p:cNvPr>
          <p:cNvSpPr>
            <a:spLocks noGrp="1"/>
          </p:cNvSpPr>
          <p:nvPr>
            <p:ph type="dt" sz="half" idx="10"/>
          </p:nvPr>
        </p:nvSpPr>
        <p:spPr/>
        <p:txBody>
          <a:bodyPr/>
          <a:lstStyle>
            <a:lvl1pPr>
              <a:defRPr/>
            </a:lvl1pPr>
          </a:lstStyle>
          <a:p>
            <a:pPr>
              <a:defRPr/>
            </a:pPr>
            <a:fld id="{9B95C670-A94F-49BD-874A-261734A06E50}" type="datetimeFigureOut">
              <a:rPr lang="sl-SI"/>
              <a:pPr>
                <a:defRPr/>
              </a:pPr>
              <a:t>30. 05. 2019</a:t>
            </a:fld>
            <a:endParaRPr lang="sl-SI"/>
          </a:p>
        </p:txBody>
      </p:sp>
      <p:sp>
        <p:nvSpPr>
          <p:cNvPr id="4" name="Footer Placeholder 4">
            <a:extLst>
              <a:ext uri="{FF2B5EF4-FFF2-40B4-BE49-F238E27FC236}">
                <a16:creationId xmlns:a16="http://schemas.microsoft.com/office/drawing/2014/main" id="{0A924B11-549E-4224-944E-2131CEB0F43C}"/>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D5BACD54-A7B2-4445-9866-05B54F3CD472}"/>
              </a:ext>
            </a:extLst>
          </p:cNvPr>
          <p:cNvSpPr>
            <a:spLocks noGrp="1"/>
          </p:cNvSpPr>
          <p:nvPr>
            <p:ph type="sldNum" sz="quarter" idx="12"/>
          </p:nvPr>
        </p:nvSpPr>
        <p:spPr/>
        <p:txBody>
          <a:bodyPr/>
          <a:lstStyle>
            <a:lvl1pPr>
              <a:defRPr/>
            </a:lvl1pPr>
          </a:lstStyle>
          <a:p>
            <a:fld id="{239BA467-CAED-4086-906F-9A8327F0A6EF}" type="slidenum">
              <a:rPr lang="sl-SI" altLang="sl-SI"/>
              <a:pPr/>
              <a:t>‹#›</a:t>
            </a:fld>
            <a:endParaRPr lang="sl-SI" altLang="sl-SI"/>
          </a:p>
        </p:txBody>
      </p:sp>
    </p:spTree>
    <p:extLst>
      <p:ext uri="{BB962C8B-B14F-4D97-AF65-F5344CB8AC3E}">
        <p14:creationId xmlns:p14="http://schemas.microsoft.com/office/powerpoint/2010/main" val="155183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D886B41-85D2-4396-B49C-31BCFD8D3A75}"/>
              </a:ext>
            </a:extLst>
          </p:cNvPr>
          <p:cNvSpPr>
            <a:spLocks noGrp="1"/>
          </p:cNvSpPr>
          <p:nvPr>
            <p:ph type="dt" sz="half" idx="10"/>
          </p:nvPr>
        </p:nvSpPr>
        <p:spPr/>
        <p:txBody>
          <a:bodyPr/>
          <a:lstStyle>
            <a:lvl1pPr>
              <a:defRPr/>
            </a:lvl1pPr>
          </a:lstStyle>
          <a:p>
            <a:pPr>
              <a:defRPr/>
            </a:pPr>
            <a:fld id="{94955118-8D72-4105-A973-210666059CC4}" type="datetimeFigureOut">
              <a:rPr lang="sl-SI"/>
              <a:pPr>
                <a:defRPr/>
              </a:pPr>
              <a:t>30. 05. 2019</a:t>
            </a:fld>
            <a:endParaRPr lang="sl-SI"/>
          </a:p>
        </p:txBody>
      </p:sp>
      <p:sp>
        <p:nvSpPr>
          <p:cNvPr id="3" name="Footer Placeholder 4">
            <a:extLst>
              <a:ext uri="{FF2B5EF4-FFF2-40B4-BE49-F238E27FC236}">
                <a16:creationId xmlns:a16="http://schemas.microsoft.com/office/drawing/2014/main" id="{4C745383-8EFA-4D01-BC79-2ED6662311DF}"/>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AAF287F0-6100-4E2B-86F5-381310B5E670}"/>
              </a:ext>
            </a:extLst>
          </p:cNvPr>
          <p:cNvSpPr>
            <a:spLocks noGrp="1"/>
          </p:cNvSpPr>
          <p:nvPr>
            <p:ph type="sldNum" sz="quarter" idx="12"/>
          </p:nvPr>
        </p:nvSpPr>
        <p:spPr/>
        <p:txBody>
          <a:bodyPr/>
          <a:lstStyle>
            <a:lvl1pPr>
              <a:defRPr/>
            </a:lvl1pPr>
          </a:lstStyle>
          <a:p>
            <a:fld id="{CC2202F5-9385-4045-98EC-673AC783DF25}" type="slidenum">
              <a:rPr lang="sl-SI" altLang="sl-SI"/>
              <a:pPr/>
              <a:t>‹#›</a:t>
            </a:fld>
            <a:endParaRPr lang="sl-SI" altLang="sl-SI"/>
          </a:p>
        </p:txBody>
      </p:sp>
    </p:spTree>
    <p:extLst>
      <p:ext uri="{BB962C8B-B14F-4D97-AF65-F5344CB8AC3E}">
        <p14:creationId xmlns:p14="http://schemas.microsoft.com/office/powerpoint/2010/main" val="324817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B4636FA-2DD4-4241-BCFD-0910591AECF0}"/>
              </a:ext>
            </a:extLst>
          </p:cNvPr>
          <p:cNvSpPr>
            <a:spLocks noGrp="1"/>
          </p:cNvSpPr>
          <p:nvPr>
            <p:ph type="dt" sz="half" idx="10"/>
          </p:nvPr>
        </p:nvSpPr>
        <p:spPr/>
        <p:txBody>
          <a:bodyPr/>
          <a:lstStyle>
            <a:lvl1pPr>
              <a:defRPr/>
            </a:lvl1pPr>
          </a:lstStyle>
          <a:p>
            <a:pPr>
              <a:defRPr/>
            </a:pPr>
            <a:fld id="{77EBA98F-6697-4411-9A2E-3CA6F8CA70BB}" type="datetimeFigureOut">
              <a:rPr lang="sl-SI"/>
              <a:pPr>
                <a:defRPr/>
              </a:pPr>
              <a:t>30. 05. 2019</a:t>
            </a:fld>
            <a:endParaRPr lang="sl-SI"/>
          </a:p>
        </p:txBody>
      </p:sp>
      <p:sp>
        <p:nvSpPr>
          <p:cNvPr id="6" name="Footer Placeholder 4">
            <a:extLst>
              <a:ext uri="{FF2B5EF4-FFF2-40B4-BE49-F238E27FC236}">
                <a16:creationId xmlns:a16="http://schemas.microsoft.com/office/drawing/2014/main" id="{AB15D3E4-8547-4C15-8856-2962DE4295B6}"/>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6BEDAAE3-E9C6-47FD-8E60-B814F4D7BE6F}"/>
              </a:ext>
            </a:extLst>
          </p:cNvPr>
          <p:cNvSpPr>
            <a:spLocks noGrp="1"/>
          </p:cNvSpPr>
          <p:nvPr>
            <p:ph type="sldNum" sz="quarter" idx="12"/>
          </p:nvPr>
        </p:nvSpPr>
        <p:spPr/>
        <p:txBody>
          <a:bodyPr/>
          <a:lstStyle>
            <a:lvl1pPr>
              <a:defRPr/>
            </a:lvl1pPr>
          </a:lstStyle>
          <a:p>
            <a:fld id="{1CC53865-31C0-4790-BF5A-8BCA5067591A}" type="slidenum">
              <a:rPr lang="sl-SI" altLang="sl-SI"/>
              <a:pPr/>
              <a:t>‹#›</a:t>
            </a:fld>
            <a:endParaRPr lang="sl-SI" altLang="sl-SI"/>
          </a:p>
        </p:txBody>
      </p:sp>
    </p:spTree>
    <p:extLst>
      <p:ext uri="{BB962C8B-B14F-4D97-AF65-F5344CB8AC3E}">
        <p14:creationId xmlns:p14="http://schemas.microsoft.com/office/powerpoint/2010/main" val="74763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6935123-A41E-422C-B39D-76BD2BB4DA0A}"/>
              </a:ext>
            </a:extLst>
          </p:cNvPr>
          <p:cNvSpPr>
            <a:spLocks noGrp="1"/>
          </p:cNvSpPr>
          <p:nvPr>
            <p:ph type="dt" sz="half" idx="10"/>
          </p:nvPr>
        </p:nvSpPr>
        <p:spPr/>
        <p:txBody>
          <a:bodyPr/>
          <a:lstStyle>
            <a:lvl1pPr>
              <a:defRPr/>
            </a:lvl1pPr>
          </a:lstStyle>
          <a:p>
            <a:pPr>
              <a:defRPr/>
            </a:pPr>
            <a:fld id="{A801084A-250C-4371-8BF1-808D5BD12120}" type="datetimeFigureOut">
              <a:rPr lang="sl-SI"/>
              <a:pPr>
                <a:defRPr/>
              </a:pPr>
              <a:t>30. 05. 2019</a:t>
            </a:fld>
            <a:endParaRPr lang="sl-SI"/>
          </a:p>
        </p:txBody>
      </p:sp>
      <p:sp>
        <p:nvSpPr>
          <p:cNvPr id="6" name="Footer Placeholder 4">
            <a:extLst>
              <a:ext uri="{FF2B5EF4-FFF2-40B4-BE49-F238E27FC236}">
                <a16:creationId xmlns:a16="http://schemas.microsoft.com/office/drawing/2014/main" id="{AD7924E1-3262-40F1-BA97-AA9C7A794ACF}"/>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9FA9D892-2BBB-4C6C-9FC6-769F6A923DCB}"/>
              </a:ext>
            </a:extLst>
          </p:cNvPr>
          <p:cNvSpPr>
            <a:spLocks noGrp="1"/>
          </p:cNvSpPr>
          <p:nvPr>
            <p:ph type="sldNum" sz="quarter" idx="12"/>
          </p:nvPr>
        </p:nvSpPr>
        <p:spPr/>
        <p:txBody>
          <a:bodyPr/>
          <a:lstStyle>
            <a:lvl1pPr>
              <a:defRPr/>
            </a:lvl1pPr>
          </a:lstStyle>
          <a:p>
            <a:fld id="{0CAFED62-4665-46F7-8CF1-D02B88C1CBEE}" type="slidenum">
              <a:rPr lang="sl-SI" altLang="sl-SI"/>
              <a:pPr/>
              <a:t>‹#›</a:t>
            </a:fld>
            <a:endParaRPr lang="sl-SI" altLang="sl-SI"/>
          </a:p>
        </p:txBody>
      </p:sp>
    </p:spTree>
    <p:extLst>
      <p:ext uri="{BB962C8B-B14F-4D97-AF65-F5344CB8AC3E}">
        <p14:creationId xmlns:p14="http://schemas.microsoft.com/office/powerpoint/2010/main" val="292485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9662B3E-8767-4A3A-BD63-5FA74487081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endParaRPr lang="sl-SI" altLang="sl-SI"/>
          </a:p>
        </p:txBody>
      </p:sp>
      <p:sp>
        <p:nvSpPr>
          <p:cNvPr id="1027" name="Text Placeholder 2">
            <a:extLst>
              <a:ext uri="{FF2B5EF4-FFF2-40B4-BE49-F238E27FC236}">
                <a16:creationId xmlns:a16="http://schemas.microsoft.com/office/drawing/2014/main" id="{52316734-CB22-4CDD-BE5C-51CC52789A4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endParaRPr lang="sl-SI" altLang="sl-SI"/>
          </a:p>
        </p:txBody>
      </p:sp>
      <p:sp>
        <p:nvSpPr>
          <p:cNvPr id="4" name="Date Placeholder 3">
            <a:extLst>
              <a:ext uri="{FF2B5EF4-FFF2-40B4-BE49-F238E27FC236}">
                <a16:creationId xmlns:a16="http://schemas.microsoft.com/office/drawing/2014/main" id="{848C8620-E94F-4CD3-AAEC-ACA499B8BAB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19B9B24-B692-4163-B507-9C66C654298E}" type="datetimeFigureOut">
              <a:rPr lang="sl-SI"/>
              <a:pPr>
                <a:defRPr/>
              </a:pPr>
              <a:t>30. 05. 2019</a:t>
            </a:fld>
            <a:endParaRPr lang="sl-SI"/>
          </a:p>
        </p:txBody>
      </p:sp>
      <p:sp>
        <p:nvSpPr>
          <p:cNvPr id="5" name="Footer Placeholder 4">
            <a:extLst>
              <a:ext uri="{FF2B5EF4-FFF2-40B4-BE49-F238E27FC236}">
                <a16:creationId xmlns:a16="http://schemas.microsoft.com/office/drawing/2014/main" id="{B9F57DAB-B236-4F53-B915-162660DC775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A39BE47B-F781-42C7-B855-3BA594F3BC8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2AADEC8-C284-4386-A8B2-0AC3B917FCE2}"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wikipedia.org/wiki/Newtonovi_zakoni_gibanja" TargetMode="External"/><Relationship Id="rId2" Type="http://schemas.openxmlformats.org/officeDocument/2006/relationships/hyperlink" Target="http://sl.wikipedia.org/wiki/Isaac_Newton" TargetMode="External"/><Relationship Id="rId1" Type="http://schemas.openxmlformats.org/officeDocument/2006/relationships/slideLayout" Target="../slideLayouts/slideLayout2.xml"/><Relationship Id="rId4" Type="http://schemas.openxmlformats.org/officeDocument/2006/relationships/hyperlink" Target="https://www.google.si/search?safe=off&amp;q=gravitacija&amp;bav=on.2,or.r_cp.r_qf.&amp;bvm=bv.45960087,d.ZWU&amp;biw=1440&amp;bih=767&amp;um=1&amp;ie=UTF-8&amp;hl=sl&amp;tbm=isch&amp;source=og&amp;sa=N&amp;tab=wi&amp;ei=PAWIUbCACtTX4QS9oYA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433D5-E479-4952-AEA3-DB9992DA9CDF}"/>
              </a:ext>
            </a:extLst>
          </p:cNvPr>
          <p:cNvSpPr>
            <a:spLocks noGrp="1"/>
          </p:cNvSpPr>
          <p:nvPr>
            <p:ph type="ctrTitle"/>
          </p:nvPr>
        </p:nvSpPr>
        <p:spPr/>
        <p:txBody>
          <a:bodyPr rtlCol="0">
            <a:prstTxWarp prst="textWave2">
              <a:avLst/>
            </a:prstTxWarp>
            <a:noAutofit/>
          </a:bodyPr>
          <a:lstStyle/>
          <a:p>
            <a:pPr fontAlgn="auto">
              <a:spcAft>
                <a:spcPts val="0"/>
              </a:spcAft>
              <a:defRPr/>
            </a:pPr>
            <a:r>
              <a:rPr lang="sl-SI" sz="9600" b="1" dirty="0">
                <a:ln w="18000">
                  <a:solidFill>
                    <a:schemeClr val="accent2">
                      <a:satMod val="140000"/>
                    </a:schemeClr>
                  </a:solidFill>
                  <a:prstDash val="solid"/>
                  <a:miter lim="800000"/>
                </a:ln>
                <a:solidFill>
                  <a:srgbClr val="FF0000"/>
                </a:solidFill>
                <a:effectLst>
                  <a:innerShdw blurRad="63500" dist="50800" dir="18900000">
                    <a:prstClr val="black">
                      <a:alpha val="50000"/>
                    </a:prstClr>
                  </a:innerShdw>
                </a:effectLst>
              </a:rPr>
              <a:t>GRAVITACIJA</a:t>
            </a:r>
            <a:endParaRPr lang="sl-SI" sz="9600" dirty="0">
              <a:solidFill>
                <a:srgbClr val="FF0000"/>
              </a:solidFill>
              <a:effectLst>
                <a:innerShdw blurRad="63500" dist="50800" dir="18900000">
                  <a:prstClr val="black">
                    <a:alpha val="50000"/>
                  </a:prstClr>
                </a:innerShdw>
              </a:effectLst>
            </a:endParaRPr>
          </a:p>
        </p:txBody>
      </p:sp>
      <p:sp>
        <p:nvSpPr>
          <p:cNvPr id="3" name="Subtitle 2">
            <a:extLst>
              <a:ext uri="{FF2B5EF4-FFF2-40B4-BE49-F238E27FC236}">
                <a16:creationId xmlns:a16="http://schemas.microsoft.com/office/drawing/2014/main" id="{02BE8404-2693-4AB4-8155-E341A01ADB2B}"/>
              </a:ext>
            </a:extLst>
          </p:cNvPr>
          <p:cNvSpPr>
            <a:spLocks noGrp="1"/>
          </p:cNvSpPr>
          <p:nvPr>
            <p:ph type="subTitle" idx="1"/>
          </p:nvPr>
        </p:nvSpPr>
        <p:spPr>
          <a:xfrm>
            <a:off x="1331913" y="3933825"/>
            <a:ext cx="6400800" cy="1752600"/>
          </a:xfrm>
        </p:spPr>
        <p:txBody>
          <a:bodyPr rtlCol="0">
            <a:prstTxWarp prst="textWave1">
              <a:avLst/>
            </a:prstTxWarp>
            <a:normAutofit/>
          </a:bodyPr>
          <a:lstStyle/>
          <a:p>
            <a:pPr fontAlgn="auto">
              <a:spcAft>
                <a:spcPts val="0"/>
              </a:spcAft>
              <a:defRPr/>
            </a:pPr>
            <a:endParaRPr lang="sl-SI" dirty="0"/>
          </a:p>
        </p:txBody>
      </p:sp>
    </p:spTree>
  </p:cSld>
  <p:clrMapOvr>
    <a:masterClrMapping/>
  </p:clrMapOvr>
  <p:transition spd="slow">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4437-F6B7-451C-9F3E-536259E6AC6C}"/>
              </a:ext>
            </a:extLst>
          </p:cNvPr>
          <p:cNvSpPr>
            <a:spLocks noGrp="1"/>
          </p:cNvSpPr>
          <p:nvPr>
            <p:ph type="title"/>
          </p:nvPr>
        </p:nvSpPr>
        <p:spPr>
          <a:xfrm>
            <a:off x="539552" y="-99392"/>
            <a:ext cx="8229600" cy="1143000"/>
          </a:xfrm>
        </p:spPr>
        <p:txBody>
          <a:bodyPr spcFirstLastPara="1" rtlCol="0">
            <a:prstTxWarp prst="textArchDown">
              <a:avLst/>
            </a:prstTxWarp>
            <a:noAutofit/>
          </a:bodyPr>
          <a:lstStyle/>
          <a:p>
            <a:pPr fontAlgn="auto">
              <a:spcAft>
                <a:spcPts val="0"/>
              </a:spcAft>
              <a:defRPr/>
            </a:pPr>
            <a:r>
              <a:rPr lang="sl-SI" sz="8800" dirty="0">
                <a:solidFill>
                  <a:srgbClr val="FF0000"/>
                </a:solidFill>
              </a:rPr>
              <a:t>Težnost v vesolju</a:t>
            </a:r>
          </a:p>
        </p:txBody>
      </p:sp>
      <p:sp>
        <p:nvSpPr>
          <p:cNvPr id="11267" name="Content Placeholder 2">
            <a:extLst>
              <a:ext uri="{FF2B5EF4-FFF2-40B4-BE49-F238E27FC236}">
                <a16:creationId xmlns:a16="http://schemas.microsoft.com/office/drawing/2014/main" id="{E9D2D0EF-7FAC-434E-8F59-5A0EE9C634EC}"/>
              </a:ext>
            </a:extLst>
          </p:cNvPr>
          <p:cNvSpPr>
            <a:spLocks noGrp="1"/>
          </p:cNvSpPr>
          <p:nvPr>
            <p:ph idx="1"/>
          </p:nvPr>
        </p:nvSpPr>
        <p:spPr/>
        <p:txBody>
          <a:bodyPr/>
          <a:lstStyle/>
          <a:p>
            <a:r>
              <a:rPr lang="sl-SI" altLang="sl-SI"/>
              <a:t>Gravitacijska sila je v vesolju manjša, saj tam telesa lebdijo. </a:t>
            </a:r>
          </a:p>
          <a:p>
            <a:r>
              <a:rPr lang="sl-SI" altLang="sl-SI"/>
              <a:t>Zemlja privlači Luno s silo  2 x 10 na dvajseto, kar je 10000000000000000000000000000000000000000 N</a:t>
            </a:r>
          </a:p>
          <a:p>
            <a:endParaRPr lang="sl-SI" altLang="sl-SI"/>
          </a:p>
          <a:p>
            <a:endParaRPr lang="sl-SI" altLang="sl-SI"/>
          </a:p>
        </p:txBody>
      </p:sp>
      <p:pic>
        <p:nvPicPr>
          <p:cNvPr id="4" name="Picture 3">
            <a:extLst>
              <a:ext uri="{FF2B5EF4-FFF2-40B4-BE49-F238E27FC236}">
                <a16:creationId xmlns:a16="http://schemas.microsoft.com/office/drawing/2014/main" id="{4D02A577-58CD-412C-A9B2-D92D385C98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2149" y="4193704"/>
            <a:ext cx="3881851" cy="2664296"/>
          </a:xfrm>
          <a:prstGeom prst="rect">
            <a:avLst/>
          </a:prstGeom>
          <a:ln>
            <a:noFill/>
          </a:ln>
          <a:effectLst>
            <a:softEdge rad="112500"/>
          </a:effectLst>
        </p:spPr>
      </p:pic>
      <p:pic>
        <p:nvPicPr>
          <p:cNvPr id="11269" name="Picture 2">
            <a:extLst>
              <a:ext uri="{FF2B5EF4-FFF2-40B4-BE49-F238E27FC236}">
                <a16:creationId xmlns:a16="http://schemas.microsoft.com/office/drawing/2014/main" id="{F036BF3A-5FEE-4170-A670-534C954B3A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15608">
            <a:off x="1873250" y="4446588"/>
            <a:ext cx="2451100" cy="245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77AC643-987E-4E58-AD2A-6288E512A99A}"/>
              </a:ext>
            </a:extLst>
          </p:cNvPr>
          <p:cNvSpPr>
            <a:spLocks noGrp="1"/>
          </p:cNvSpPr>
          <p:nvPr>
            <p:ph type="title"/>
          </p:nvPr>
        </p:nvSpPr>
        <p:spPr/>
        <p:txBody>
          <a:bodyPr/>
          <a:lstStyle/>
          <a:p>
            <a:endParaRPr lang="sl-SI" altLang="sl-SI" sz="5400">
              <a:solidFill>
                <a:srgbClr val="FF0000"/>
              </a:solidFill>
            </a:endParaRPr>
          </a:p>
        </p:txBody>
      </p:sp>
      <p:pic>
        <p:nvPicPr>
          <p:cNvPr id="3" name="Feather &amp; Hammer Drop on Moon.mp4">
            <a:hlinkClick r:id="" action="ppaction://media"/>
            <a:extLst>
              <a:ext uri="{FF2B5EF4-FFF2-40B4-BE49-F238E27FC236}">
                <a16:creationId xmlns:a16="http://schemas.microsoft.com/office/drawing/2014/main" id="{9C040DE2-E31B-47F0-B2C9-44BC3145146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593F-A603-47F2-80BA-CA2F5D0731EA}"/>
              </a:ext>
            </a:extLst>
          </p:cNvPr>
          <p:cNvSpPr>
            <a:spLocks noGrp="1"/>
          </p:cNvSpPr>
          <p:nvPr>
            <p:ph type="title"/>
          </p:nvPr>
        </p:nvSpPr>
        <p:spPr>
          <a:xfrm>
            <a:off x="3275856" y="404664"/>
            <a:ext cx="2520280" cy="864096"/>
          </a:xfrm>
        </p:spPr>
        <p:txBody>
          <a:bodyPr rtlCol="0">
            <a:prstTxWarp prst="textChevronInverted">
              <a:avLst/>
            </a:prstTxWarp>
            <a:normAutofit/>
          </a:bodyPr>
          <a:lstStyle/>
          <a:p>
            <a:pPr fontAlgn="auto">
              <a:spcAft>
                <a:spcPts val="0"/>
              </a:spcAft>
              <a:defRPr/>
            </a:pPr>
            <a:r>
              <a:rPr lang="sl-SI" dirty="0">
                <a:solidFill>
                  <a:srgbClr val="FF0000"/>
                </a:solidFill>
              </a:rPr>
              <a:t>Viri</a:t>
            </a:r>
          </a:p>
        </p:txBody>
      </p:sp>
      <p:sp>
        <p:nvSpPr>
          <p:cNvPr id="3" name="Content Placeholder 2">
            <a:extLst>
              <a:ext uri="{FF2B5EF4-FFF2-40B4-BE49-F238E27FC236}">
                <a16:creationId xmlns:a16="http://schemas.microsoft.com/office/drawing/2014/main" id="{FDDF9E7D-A7BA-4A86-9249-38CE79F13F3F}"/>
              </a:ext>
            </a:extLst>
          </p:cNvPr>
          <p:cNvSpPr>
            <a:spLocks noGrp="1"/>
          </p:cNvSpPr>
          <p:nvPr>
            <p:ph idx="1"/>
          </p:nvPr>
        </p:nvSpPr>
        <p:spPr/>
        <p:txBody>
          <a:bodyPr rtlCol="0">
            <a:normAutofit lnSpcReduction="10000"/>
          </a:bodyPr>
          <a:lstStyle/>
          <a:p>
            <a:pPr fontAlgn="auto">
              <a:spcAft>
                <a:spcPts val="0"/>
              </a:spcAft>
              <a:defRPr/>
            </a:pPr>
            <a:r>
              <a:rPr lang="sl-SI" dirty="0">
                <a:hlinkClick r:id="rId2"/>
              </a:rPr>
              <a:t>http://sl.wikipedia.org/wiki/Isaac_Newton</a:t>
            </a:r>
            <a:endParaRPr lang="sl-SI" dirty="0"/>
          </a:p>
          <a:p>
            <a:pPr fontAlgn="auto">
              <a:spcAft>
                <a:spcPts val="0"/>
              </a:spcAft>
              <a:defRPr/>
            </a:pPr>
            <a:r>
              <a:rPr lang="sl-SI" dirty="0">
                <a:hlinkClick r:id="rId3"/>
              </a:rPr>
              <a:t>http://sl.wikipedia.org/wiki/Newtonovi_zakoni_gibanja</a:t>
            </a:r>
            <a:endParaRPr lang="sl-SI" dirty="0"/>
          </a:p>
          <a:p>
            <a:pPr fontAlgn="auto">
              <a:spcAft>
                <a:spcPts val="0"/>
              </a:spcAft>
              <a:defRPr/>
            </a:pPr>
            <a:r>
              <a:rPr lang="sl-SI" dirty="0">
                <a:hlinkClick r:id="rId4"/>
              </a:rPr>
              <a:t>https://www.google.si/search?safe=off&amp;q=gravitacija&amp;bav=on.2,or.r_cp.r_qf.&amp;bvm=bv.45960087,d.ZWU&amp;biw=1440&amp;bih=767&amp;um=1&amp;ie=UTF-8&amp;hl=sl&amp;tbm=isch&amp;source=og&amp;sa=N&amp;tab=wi&amp;ei=PAWIUbCACtTX4QS9oYAg</a:t>
            </a:r>
            <a:endParaRPr lang="sl-SI" dirty="0"/>
          </a:p>
          <a:p>
            <a:pPr fontAlgn="auto">
              <a:spcAft>
                <a:spcPts val="0"/>
              </a:spcAft>
              <a:defRPr/>
            </a:pPr>
            <a:endParaRPr lang="sl-SI" dirty="0"/>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D988DEC-9AE1-4870-845F-4EE27CD3BC45}"/>
              </a:ext>
            </a:extLst>
          </p:cNvPr>
          <p:cNvSpPr>
            <a:spLocks noGrp="1"/>
          </p:cNvSpPr>
          <p:nvPr>
            <p:ph type="title"/>
          </p:nvPr>
        </p:nvSpPr>
        <p:spPr/>
        <p:txBody>
          <a:bodyPr/>
          <a:lstStyle/>
          <a:p>
            <a:endParaRPr lang="sl-SI" altLang="sl-SI"/>
          </a:p>
        </p:txBody>
      </p:sp>
      <p:sp>
        <p:nvSpPr>
          <p:cNvPr id="3" name="Content Placeholder 2">
            <a:extLst>
              <a:ext uri="{FF2B5EF4-FFF2-40B4-BE49-F238E27FC236}">
                <a16:creationId xmlns:a16="http://schemas.microsoft.com/office/drawing/2014/main" id="{0D330C7D-A0A1-496A-9233-7B9939071FC0}"/>
              </a:ext>
            </a:extLst>
          </p:cNvPr>
          <p:cNvSpPr>
            <a:spLocks noGrp="1"/>
          </p:cNvSpPr>
          <p:nvPr>
            <p:ph idx="1"/>
          </p:nvPr>
        </p:nvSpPr>
        <p:spPr>
          <a:xfrm>
            <a:off x="0" y="1600200"/>
            <a:ext cx="9144000" cy="4525963"/>
          </a:xfrm>
        </p:spPr>
        <p:txBody>
          <a:bodyPr rtlCol="0">
            <a:prstTxWarp prst="textWave1">
              <a:avLst/>
            </a:prstTxWarp>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fontAlgn="auto">
              <a:spcAft>
                <a:spcPts val="0"/>
              </a:spcAft>
              <a:buFont typeface="Arial" panose="020B0604020202020204" pitchFamily="34" charset="0"/>
              <a:buNone/>
              <a:defRPr/>
            </a:pPr>
            <a:r>
              <a:rPr lang="sl-SI"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Hvala za vašo pozornost </a:t>
            </a:r>
            <a:r>
              <a:rPr lang="sl-SI"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rPr>
              <a:t></a:t>
            </a:r>
            <a:endParaRPr lang="sl-SI"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1EA70-F0C9-47C9-8E4D-A8EF5806B577}"/>
              </a:ext>
            </a:extLst>
          </p:cNvPr>
          <p:cNvSpPr>
            <a:spLocks noGrp="1"/>
          </p:cNvSpPr>
          <p:nvPr>
            <p:ph type="title"/>
          </p:nvPr>
        </p:nvSpPr>
        <p:spPr/>
        <p:txBody>
          <a:bodyPr rtlCol="0">
            <a:prstTxWarp prst="textWave1">
              <a:avLst/>
            </a:prstTxWarp>
            <a:normAutofit/>
          </a:bodyPr>
          <a:lstStyle/>
          <a:p>
            <a:pPr fontAlgn="auto">
              <a:spcAft>
                <a:spcPts val="0"/>
              </a:spcAft>
              <a:defRPr/>
            </a:pPr>
            <a:r>
              <a:rPr lang="sl-SI" dirty="0">
                <a:solidFill>
                  <a:srgbClr val="FF0000"/>
                </a:solidFill>
              </a:rPr>
              <a:t>Kaj je gravitacija?</a:t>
            </a:r>
          </a:p>
        </p:txBody>
      </p:sp>
      <p:sp>
        <p:nvSpPr>
          <p:cNvPr id="3075" name="Content Placeholder 3">
            <a:extLst>
              <a:ext uri="{FF2B5EF4-FFF2-40B4-BE49-F238E27FC236}">
                <a16:creationId xmlns:a16="http://schemas.microsoft.com/office/drawing/2014/main" id="{4D09067B-55AE-4CDE-A695-6D2E94D36720}"/>
              </a:ext>
            </a:extLst>
          </p:cNvPr>
          <p:cNvSpPr>
            <a:spLocks noGrp="1"/>
          </p:cNvSpPr>
          <p:nvPr>
            <p:ph idx="1"/>
          </p:nvPr>
        </p:nvSpPr>
        <p:spPr/>
        <p:txBody>
          <a:bodyPr/>
          <a:lstStyle/>
          <a:p>
            <a:r>
              <a:rPr lang="sl-SI" altLang="sl-SI"/>
              <a:t>Je ena od štirih osnovnih interakcij v naravi.</a:t>
            </a:r>
          </a:p>
          <a:p>
            <a:r>
              <a:rPr lang="sl-SI" altLang="sl-SI"/>
              <a:t>Je sila, ki povzroča, da objekti oz. telesa z maso privlačijo drug drugega.</a:t>
            </a:r>
          </a:p>
          <a:p>
            <a:r>
              <a:rPr lang="sl-SI" altLang="sl-SI"/>
              <a:t>Izračunamo jo z enim od Newtnovih zakonov o gravitaciji.</a:t>
            </a:r>
          </a:p>
          <a:p>
            <a:r>
              <a:rPr lang="pl-PL" altLang="sl-SI"/>
              <a:t>Gravitacijska sila je vedno privlačna (torej nikoli odbojna).</a:t>
            </a:r>
          </a:p>
          <a:p>
            <a:endParaRPr lang="sl-SI" altLang="sl-SI"/>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BFCE0-7EEF-4D17-B7A7-D55142A573C3}"/>
              </a:ext>
            </a:extLst>
          </p:cNvPr>
          <p:cNvSpPr>
            <a:spLocks noGrp="1"/>
          </p:cNvSpPr>
          <p:nvPr>
            <p:ph type="title"/>
          </p:nvPr>
        </p:nvSpPr>
        <p:spPr>
          <a:xfrm>
            <a:off x="467544" y="260648"/>
            <a:ext cx="8229600" cy="1143000"/>
          </a:xfrm>
        </p:spPr>
        <p:txBody>
          <a:bodyPr rtlCol="0">
            <a:prstTxWarp prst="textSlantUp">
              <a:avLst/>
            </a:prstTxWarp>
            <a:noAutofit/>
          </a:bodyPr>
          <a:lstStyle/>
          <a:p>
            <a:pPr fontAlgn="auto">
              <a:spcAft>
                <a:spcPts val="0"/>
              </a:spcAft>
              <a:defRPr/>
            </a:pPr>
            <a:r>
              <a:rPr lang="sl-SI" sz="8000" dirty="0">
                <a:solidFill>
                  <a:srgbClr val="FF0000"/>
                </a:solidFill>
              </a:rPr>
              <a:t>Isaac Newton</a:t>
            </a:r>
          </a:p>
        </p:txBody>
      </p:sp>
      <p:sp>
        <p:nvSpPr>
          <p:cNvPr id="4099" name="Content Placeholder 2">
            <a:extLst>
              <a:ext uri="{FF2B5EF4-FFF2-40B4-BE49-F238E27FC236}">
                <a16:creationId xmlns:a16="http://schemas.microsoft.com/office/drawing/2014/main" id="{25708F06-A83F-422F-9EC0-D28E3F0145D4}"/>
              </a:ext>
            </a:extLst>
          </p:cNvPr>
          <p:cNvSpPr>
            <a:spLocks noGrp="1"/>
          </p:cNvSpPr>
          <p:nvPr>
            <p:ph idx="1"/>
          </p:nvPr>
        </p:nvSpPr>
        <p:spPr/>
        <p:txBody>
          <a:bodyPr/>
          <a:lstStyle/>
          <a:p>
            <a:r>
              <a:rPr lang="sl-SI" altLang="sl-SI"/>
              <a:t>Rodil se je 4. Januarja 1643, v Angliji.</a:t>
            </a:r>
          </a:p>
          <a:p>
            <a:r>
              <a:rPr lang="sl-SI" altLang="sl-SI"/>
              <a:t>Umrl pa 31. Marca 1728</a:t>
            </a:r>
          </a:p>
          <a:p>
            <a:r>
              <a:rPr lang="sl-SI" altLang="sl-SI"/>
              <a:t>Bil je: Fizik, matematik, astronom, filozof, teolog, ezoterik in alkimist</a:t>
            </a:r>
          </a:p>
          <a:p>
            <a:r>
              <a:rPr lang="sl-SI" altLang="sl-SI"/>
              <a:t>Po njem v fiziki imenujemo 3. Newtnove zakone.</a:t>
            </a:r>
          </a:p>
        </p:txBody>
      </p:sp>
      <p:pic>
        <p:nvPicPr>
          <p:cNvPr id="4100" name="Picture 3">
            <a:extLst>
              <a:ext uri="{FF2B5EF4-FFF2-40B4-BE49-F238E27FC236}">
                <a16:creationId xmlns:a16="http://schemas.microsoft.com/office/drawing/2014/main" id="{EF521BF9-9159-41FF-B948-2A9E6F1F08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324722">
            <a:off x="7085013" y="1128713"/>
            <a:ext cx="191452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a:extLst>
              <a:ext uri="{FF2B5EF4-FFF2-40B4-BE49-F238E27FC236}">
                <a16:creationId xmlns:a16="http://schemas.microsoft.com/office/drawing/2014/main" id="{D77B5FA8-5813-4A26-B72A-35D48BACF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47837">
            <a:off x="2408238" y="4562475"/>
            <a:ext cx="20764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3">
            <a:extLst>
              <a:ext uri="{FF2B5EF4-FFF2-40B4-BE49-F238E27FC236}">
                <a16:creationId xmlns:a16="http://schemas.microsoft.com/office/drawing/2014/main" id="{172800B7-DC2E-437C-9942-ADF24DD275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44853">
            <a:off x="5975350" y="461645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14412-3543-460A-8DDC-E7BCEDC52F4E}"/>
              </a:ext>
            </a:extLst>
          </p:cNvPr>
          <p:cNvSpPr>
            <a:spLocks noGrp="1"/>
          </p:cNvSpPr>
          <p:nvPr>
            <p:ph type="title"/>
          </p:nvPr>
        </p:nvSpPr>
        <p:spPr/>
        <p:txBody>
          <a:bodyPr rtlCol="0">
            <a:prstTxWarp prst="textCascadeDown">
              <a:avLst/>
            </a:prstTxWarp>
            <a:normAutofit/>
          </a:bodyPr>
          <a:lstStyle/>
          <a:p>
            <a:pPr fontAlgn="auto">
              <a:spcAft>
                <a:spcPts val="0"/>
              </a:spcAft>
              <a:defRPr/>
            </a:pPr>
            <a:r>
              <a:rPr lang="sl-SI" dirty="0">
                <a:solidFill>
                  <a:srgbClr val="FF0000"/>
                </a:solidFill>
              </a:rPr>
              <a:t>Legenda o jabolku</a:t>
            </a:r>
          </a:p>
        </p:txBody>
      </p:sp>
      <p:sp>
        <p:nvSpPr>
          <p:cNvPr id="8" name="Content Placeholder 7">
            <a:extLst>
              <a:ext uri="{FF2B5EF4-FFF2-40B4-BE49-F238E27FC236}">
                <a16:creationId xmlns:a16="http://schemas.microsoft.com/office/drawing/2014/main" id="{589351E4-3549-499E-A15F-3D360909F376}"/>
              </a:ext>
            </a:extLst>
          </p:cNvPr>
          <p:cNvSpPr>
            <a:spLocks noGrp="1"/>
          </p:cNvSpPr>
          <p:nvPr>
            <p:ph sz="half" idx="1"/>
          </p:nvPr>
        </p:nvSpPr>
        <p:spPr>
          <a:xfrm>
            <a:off x="457200" y="1600200"/>
            <a:ext cx="4038600" cy="5068888"/>
          </a:xfrm>
        </p:spPr>
        <p:txBody>
          <a:bodyPr rtlCol="0">
            <a:normAutofit fontScale="85000" lnSpcReduction="10000"/>
          </a:bodyPr>
          <a:lstStyle/>
          <a:p>
            <a:pPr fontAlgn="auto">
              <a:spcAft>
                <a:spcPts val="0"/>
              </a:spcAft>
              <a:defRPr/>
            </a:pPr>
            <a:r>
              <a:rPr lang="sl-SI" dirty="0"/>
              <a:t>Isaac Newton je nekega dne okrog leta 1666 pil čaj na svojem vrtu pod jablano. Kar naenkrat je zapihal veter in jabolko je padlo z drevesa. Isaac je začel razmišljati o tem, kako lahko jabolko pade, Luna pa ne. To je odkrival še naprej in prišel do zaključka, da Luna pada kot jabolko proti tlom in nanju deluje neka privlačna sila, ki jo je Newton poimenoval gravitacijska sila. </a:t>
            </a:r>
          </a:p>
          <a:p>
            <a:pPr fontAlgn="auto">
              <a:spcAft>
                <a:spcPts val="0"/>
              </a:spcAft>
              <a:defRPr/>
            </a:pPr>
            <a:endParaRPr lang="sl-SI" dirty="0"/>
          </a:p>
        </p:txBody>
      </p:sp>
      <p:sp>
        <p:nvSpPr>
          <p:cNvPr id="9" name="Content Placeholder 8">
            <a:extLst>
              <a:ext uri="{FF2B5EF4-FFF2-40B4-BE49-F238E27FC236}">
                <a16:creationId xmlns:a16="http://schemas.microsoft.com/office/drawing/2014/main" id="{DA8DE83D-C55D-4F3F-AF57-EEC332C1E288}"/>
              </a:ext>
            </a:extLst>
          </p:cNvPr>
          <p:cNvSpPr>
            <a:spLocks noGrp="1"/>
          </p:cNvSpPr>
          <p:nvPr>
            <p:ph sz="half" idx="2"/>
          </p:nvPr>
        </p:nvSpPr>
        <p:spPr/>
        <p:txBody>
          <a:bodyPr rtlCol="0">
            <a:normAutofit fontScale="85000" lnSpcReduction="10000"/>
          </a:bodyPr>
          <a:lstStyle/>
          <a:p>
            <a:pPr fontAlgn="auto">
              <a:spcAft>
                <a:spcPts val="0"/>
              </a:spcAft>
              <a:defRPr/>
            </a:pPr>
            <a:endParaRPr lang="sl-SI" dirty="0"/>
          </a:p>
        </p:txBody>
      </p:sp>
      <p:pic>
        <p:nvPicPr>
          <p:cNvPr id="5125" name="Picture 2">
            <a:extLst>
              <a:ext uri="{FF2B5EF4-FFF2-40B4-BE49-F238E27FC236}">
                <a16:creationId xmlns:a16="http://schemas.microsoft.com/office/drawing/2014/main" id="{CE1F3F2C-08C1-4BF9-8D02-6D9F525518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1268413"/>
            <a:ext cx="4500562" cy="538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2A9E-02BC-405C-9960-9825AD675DA2}"/>
              </a:ext>
            </a:extLst>
          </p:cNvPr>
          <p:cNvSpPr>
            <a:spLocks noGrp="1"/>
          </p:cNvSpPr>
          <p:nvPr>
            <p:ph type="title"/>
          </p:nvPr>
        </p:nvSpPr>
        <p:spPr>
          <a:xfrm>
            <a:off x="467544" y="692696"/>
            <a:ext cx="8229600" cy="1143000"/>
          </a:xfrm>
        </p:spPr>
        <p:txBody>
          <a:bodyPr spcFirstLastPara="1" rtlCol="0">
            <a:prstTxWarp prst="textArchUp">
              <a:avLst/>
            </a:prstTxWarp>
            <a:noAutofit/>
          </a:bodyPr>
          <a:lstStyle/>
          <a:p>
            <a:pPr fontAlgn="auto">
              <a:spcAft>
                <a:spcPts val="0"/>
              </a:spcAft>
              <a:defRPr/>
            </a:pPr>
            <a:r>
              <a:rPr lang="sl-SI" sz="8800" dirty="0">
                <a:solidFill>
                  <a:srgbClr val="FF0000"/>
                </a:solidFill>
              </a:rPr>
              <a:t>Newtonovi zakoni</a:t>
            </a:r>
          </a:p>
        </p:txBody>
      </p:sp>
      <p:sp>
        <p:nvSpPr>
          <p:cNvPr id="6147" name="Content Placeholder 2">
            <a:extLst>
              <a:ext uri="{FF2B5EF4-FFF2-40B4-BE49-F238E27FC236}">
                <a16:creationId xmlns:a16="http://schemas.microsoft.com/office/drawing/2014/main" id="{0A8F5F4A-0668-428A-8C32-D78C35BFA6B6}"/>
              </a:ext>
            </a:extLst>
          </p:cNvPr>
          <p:cNvSpPr>
            <a:spLocks noGrp="1"/>
          </p:cNvSpPr>
          <p:nvPr>
            <p:ph idx="1"/>
          </p:nvPr>
        </p:nvSpPr>
        <p:spPr/>
        <p:txBody>
          <a:bodyPr/>
          <a:lstStyle/>
          <a:p>
            <a:r>
              <a:rPr lang="sl-SI" altLang="sl-SI"/>
              <a:t>So trije fizikalni zakoni</a:t>
            </a:r>
          </a:p>
          <a:p>
            <a:r>
              <a:rPr lang="sl-SI" altLang="sl-SI"/>
              <a:t>Predstavljajo temelj dinamike in klasične mehanike</a:t>
            </a:r>
          </a:p>
          <a:p>
            <a:r>
              <a:rPr lang="sl-SI" altLang="sl-SI"/>
              <a:t>Z orodji matematične analize, ki jih je razvil, ter z zakonom težnosti je Newton pojasnil Keplerjeve zakone gibanja planetov.</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538A5-90F9-480B-9A6B-4F47FD6CA054}"/>
              </a:ext>
            </a:extLst>
          </p:cNvPr>
          <p:cNvSpPr>
            <a:spLocks noGrp="1"/>
          </p:cNvSpPr>
          <p:nvPr>
            <p:ph type="title"/>
          </p:nvPr>
        </p:nvSpPr>
        <p:spPr/>
        <p:txBody>
          <a:bodyPr rtlCol="0">
            <a:prstTxWarp prst="textChevron">
              <a:avLst/>
            </a:prstTxWarp>
            <a:noAutofit/>
          </a:bodyPr>
          <a:lstStyle/>
          <a:p>
            <a:pPr fontAlgn="auto">
              <a:spcAft>
                <a:spcPts val="0"/>
              </a:spcAft>
              <a:defRPr/>
            </a:pPr>
            <a:r>
              <a:rPr lang="sl-SI" sz="8000" dirty="0">
                <a:solidFill>
                  <a:srgbClr val="FF0000"/>
                </a:solidFill>
              </a:rPr>
              <a:t>1. Newtonov zakon</a:t>
            </a:r>
          </a:p>
        </p:txBody>
      </p:sp>
      <p:sp>
        <p:nvSpPr>
          <p:cNvPr id="3" name="Content Placeholder 2">
            <a:extLst>
              <a:ext uri="{FF2B5EF4-FFF2-40B4-BE49-F238E27FC236}">
                <a16:creationId xmlns:a16="http://schemas.microsoft.com/office/drawing/2014/main" id="{82598B97-3880-4816-A608-F7519DAE8D35}"/>
              </a:ext>
            </a:extLst>
          </p:cNvPr>
          <p:cNvSpPr>
            <a:spLocks noGrp="1"/>
          </p:cNvSpPr>
          <p:nvPr>
            <p:ph idx="1"/>
          </p:nvPr>
        </p:nvSpPr>
        <p:spPr/>
        <p:txBody>
          <a:bodyPr rtlCol="0">
            <a:normAutofit/>
          </a:bodyPr>
          <a:lstStyle/>
          <a:p>
            <a:pPr fontAlgn="auto">
              <a:spcAft>
                <a:spcPts val="0"/>
              </a:spcAft>
              <a:defRPr/>
            </a:pPr>
            <a:r>
              <a:rPr lang="sl-SI" dirty="0"/>
              <a:t>Imenujemo ga tudi zakon o vztrajnosti, ki ga je prvič zapisal Galileo Galilei.</a:t>
            </a:r>
          </a:p>
          <a:p>
            <a:pPr fontAlgn="auto">
              <a:spcAft>
                <a:spcPts val="0"/>
              </a:spcAft>
              <a:defRPr/>
            </a:pPr>
            <a:r>
              <a:rPr lang="sl-SI" dirty="0"/>
              <a:t>Prvi Newtonov zakon se glasi: '' Telo miruje ali se giblje s konstantno hitrostjo takrat ko je vsota sil na telo enaka nič.'‚</a:t>
            </a:r>
          </a:p>
          <a:p>
            <a:pPr marL="0" indent="0" fontAlgn="auto">
              <a:spcAft>
                <a:spcPts val="0"/>
              </a:spcAft>
              <a:buFont typeface="Arial" panose="020B0604020202020204" pitchFamily="34" charset="0"/>
              <a:buNone/>
              <a:defRPr/>
            </a:pPr>
            <a:r>
              <a:rPr lang="sl-SI" dirty="0"/>
              <a:t> </a:t>
            </a:r>
          </a:p>
          <a:p>
            <a:pPr fontAlgn="auto">
              <a:spcAft>
                <a:spcPts val="0"/>
              </a:spcAft>
              <a:defRPr/>
            </a:pPr>
            <a:endParaRPr lang="sl-SI" dirty="0"/>
          </a:p>
          <a:p>
            <a:pPr fontAlgn="auto">
              <a:spcAft>
                <a:spcPts val="0"/>
              </a:spcAft>
              <a:defRPr/>
            </a:pPr>
            <a:endParaRPr lang="sl-SI" dirty="0"/>
          </a:p>
          <a:p>
            <a:pPr fontAlgn="auto">
              <a:spcAft>
                <a:spcPts val="0"/>
              </a:spcAft>
              <a:defRPr/>
            </a:pPr>
            <a:endParaRPr lang="sl-SI" dirty="0"/>
          </a:p>
        </p:txBody>
      </p:sp>
      <p:pic>
        <p:nvPicPr>
          <p:cNvPr id="7172" name="Picture 2">
            <a:extLst>
              <a:ext uri="{FF2B5EF4-FFF2-40B4-BE49-F238E27FC236}">
                <a16:creationId xmlns:a16="http://schemas.microsoft.com/office/drawing/2014/main" id="{F8577A73-FBE0-49BB-B9CB-44E22EF439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3860800"/>
            <a:ext cx="237172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0C019-7EC5-4F76-A5B0-4030A88EE9B1}"/>
              </a:ext>
            </a:extLst>
          </p:cNvPr>
          <p:cNvSpPr>
            <a:spLocks noGrp="1"/>
          </p:cNvSpPr>
          <p:nvPr>
            <p:ph type="title"/>
          </p:nvPr>
        </p:nvSpPr>
        <p:spPr/>
        <p:txBody>
          <a:bodyPr rtlCol="0">
            <a:prstTxWarp prst="textChevronInverted">
              <a:avLst/>
            </a:prstTxWarp>
            <a:noAutofit/>
          </a:bodyPr>
          <a:lstStyle/>
          <a:p>
            <a:pPr fontAlgn="auto">
              <a:spcAft>
                <a:spcPts val="0"/>
              </a:spcAft>
              <a:defRPr/>
            </a:pPr>
            <a:r>
              <a:rPr lang="sl-SI" sz="8000" dirty="0">
                <a:solidFill>
                  <a:srgbClr val="FF0000"/>
                </a:solidFill>
              </a:rPr>
              <a:t>2. Newotnov zakon</a:t>
            </a:r>
          </a:p>
        </p:txBody>
      </p:sp>
      <p:sp>
        <p:nvSpPr>
          <p:cNvPr id="3" name="Content Placeholder 2">
            <a:extLst>
              <a:ext uri="{FF2B5EF4-FFF2-40B4-BE49-F238E27FC236}">
                <a16:creationId xmlns:a16="http://schemas.microsoft.com/office/drawing/2014/main" id="{57E5AB94-49F9-42C8-9931-05115D4F04F9}"/>
              </a:ext>
            </a:extLst>
          </p:cNvPr>
          <p:cNvSpPr>
            <a:spLocks noGrp="1"/>
          </p:cNvSpPr>
          <p:nvPr>
            <p:ph idx="1"/>
          </p:nvPr>
        </p:nvSpPr>
        <p:spPr/>
        <p:txBody>
          <a:bodyPr rtlCol="0">
            <a:normAutofit/>
          </a:bodyPr>
          <a:lstStyle/>
          <a:p>
            <a:pPr fontAlgn="auto">
              <a:spcAft>
                <a:spcPts val="0"/>
              </a:spcAft>
              <a:defRPr/>
            </a:pPr>
            <a:r>
              <a:rPr lang="sl-SI" dirty="0"/>
              <a:t>Je najpomembnejši od vseh treh zakonov</a:t>
            </a:r>
          </a:p>
          <a:p>
            <a:pPr fontAlgn="auto">
              <a:spcAft>
                <a:spcPts val="0"/>
              </a:spcAft>
              <a:defRPr/>
            </a:pPr>
            <a:r>
              <a:rPr lang="sl-SI" dirty="0"/>
              <a:t>Glasi se:Pospešek telesa je premo sorazmeren z rezultanto sil na telo in obratno sorazmeren z maso telesa.</a:t>
            </a:r>
          </a:p>
          <a:p>
            <a:pPr marL="0" indent="0" fontAlgn="auto">
              <a:spcAft>
                <a:spcPts val="0"/>
              </a:spcAft>
              <a:buFont typeface="Arial" panose="020B0604020202020204" pitchFamily="34" charset="0"/>
              <a:buNone/>
              <a:defRPr/>
            </a:pPr>
            <a:br>
              <a:rPr lang="sl-SI" dirty="0"/>
            </a:br>
            <a:endParaRPr lang="sl-SI" dirty="0"/>
          </a:p>
        </p:txBody>
      </p:sp>
      <p:pic>
        <p:nvPicPr>
          <p:cNvPr id="8196" name="Picture 2">
            <a:extLst>
              <a:ext uri="{FF2B5EF4-FFF2-40B4-BE49-F238E27FC236}">
                <a16:creationId xmlns:a16="http://schemas.microsoft.com/office/drawing/2014/main" id="{2F0453D2-6BE0-48B0-A17A-5A6E630005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3429000"/>
            <a:ext cx="2933700" cy="81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D7BD5-3861-44F0-B920-4DBBDE5F254C}"/>
              </a:ext>
            </a:extLst>
          </p:cNvPr>
          <p:cNvSpPr>
            <a:spLocks noGrp="1"/>
          </p:cNvSpPr>
          <p:nvPr>
            <p:ph type="title"/>
          </p:nvPr>
        </p:nvSpPr>
        <p:spPr/>
        <p:txBody>
          <a:bodyPr rtlCol="0">
            <a:prstTxWarp prst="textCurveUp">
              <a:avLst/>
            </a:prstTxWarp>
            <a:noAutofit/>
          </a:bodyPr>
          <a:lstStyle/>
          <a:p>
            <a:pPr fontAlgn="auto">
              <a:spcAft>
                <a:spcPts val="0"/>
              </a:spcAft>
              <a:defRPr/>
            </a:pPr>
            <a:r>
              <a:rPr lang="sl-SI" sz="8000" dirty="0">
                <a:solidFill>
                  <a:srgbClr val="FF0000"/>
                </a:solidFill>
              </a:rPr>
              <a:t>3. Newtonov zakon</a:t>
            </a:r>
          </a:p>
        </p:txBody>
      </p:sp>
      <p:sp>
        <p:nvSpPr>
          <p:cNvPr id="9219" name="Content Placeholder 2">
            <a:extLst>
              <a:ext uri="{FF2B5EF4-FFF2-40B4-BE49-F238E27FC236}">
                <a16:creationId xmlns:a16="http://schemas.microsoft.com/office/drawing/2014/main" id="{B6247242-93FF-4420-A249-18666CA4ACE9}"/>
              </a:ext>
            </a:extLst>
          </p:cNvPr>
          <p:cNvSpPr>
            <a:spLocks noGrp="1"/>
          </p:cNvSpPr>
          <p:nvPr>
            <p:ph idx="1"/>
          </p:nvPr>
        </p:nvSpPr>
        <p:spPr/>
        <p:txBody>
          <a:bodyPr/>
          <a:lstStyle/>
          <a:p>
            <a:r>
              <a:rPr lang="pl-PL" altLang="sl-SI"/>
              <a:t>Znan je tudi kot zakon o vzajemnem učinku ali zakon o akciji in reakciji.</a:t>
            </a:r>
          </a:p>
          <a:p>
            <a:r>
              <a:rPr lang="pl-PL" altLang="sl-SI"/>
              <a:t>Če prvo telo deluje na drugo z neko silo, potem tudi drugo telo deluje na prvo z nasprotno enako silo</a:t>
            </a:r>
            <a:endParaRPr lang="sl-SI" altLang="sl-SI"/>
          </a:p>
        </p:txBody>
      </p:sp>
      <p:pic>
        <p:nvPicPr>
          <p:cNvPr id="9220" name="Picture 2">
            <a:extLst>
              <a:ext uri="{FF2B5EF4-FFF2-40B4-BE49-F238E27FC236}">
                <a16:creationId xmlns:a16="http://schemas.microsoft.com/office/drawing/2014/main" id="{DB4395C2-46F0-4DDE-91F7-30E9F4EBF1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66239">
            <a:off x="6084888" y="3976688"/>
            <a:ext cx="2286000" cy="188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ED84-9624-4BE2-841B-3341FFA13FF2}"/>
              </a:ext>
            </a:extLst>
          </p:cNvPr>
          <p:cNvSpPr>
            <a:spLocks noGrp="1"/>
          </p:cNvSpPr>
          <p:nvPr>
            <p:ph type="title"/>
          </p:nvPr>
        </p:nvSpPr>
        <p:spPr/>
        <p:txBody>
          <a:bodyPr rtlCol="0">
            <a:prstTxWarp prst="textWave2">
              <a:avLst/>
            </a:prstTxWarp>
            <a:normAutofit/>
          </a:bodyPr>
          <a:lstStyle/>
          <a:p>
            <a:pPr fontAlgn="auto">
              <a:spcAft>
                <a:spcPts val="0"/>
              </a:spcAft>
              <a:defRPr/>
            </a:pPr>
            <a:r>
              <a:rPr lang="sl-SI" dirty="0">
                <a:solidFill>
                  <a:srgbClr val="FF0000"/>
                </a:solidFill>
              </a:rPr>
              <a:t>Težnost na zemlji</a:t>
            </a:r>
          </a:p>
        </p:txBody>
      </p:sp>
      <p:sp>
        <p:nvSpPr>
          <p:cNvPr id="10243" name="Content Placeholder 2">
            <a:extLst>
              <a:ext uri="{FF2B5EF4-FFF2-40B4-BE49-F238E27FC236}">
                <a16:creationId xmlns:a16="http://schemas.microsoft.com/office/drawing/2014/main" id="{10D32039-B6CA-4FB8-B3A9-9B730E0267BD}"/>
              </a:ext>
            </a:extLst>
          </p:cNvPr>
          <p:cNvSpPr>
            <a:spLocks noGrp="1"/>
          </p:cNvSpPr>
          <p:nvPr>
            <p:ph idx="1"/>
          </p:nvPr>
        </p:nvSpPr>
        <p:spPr/>
        <p:txBody>
          <a:bodyPr/>
          <a:lstStyle/>
          <a:p>
            <a:r>
              <a:rPr lang="sl-SI" altLang="sl-SI"/>
              <a:t>Gravitacijski pospešek zemlje je                g=9,80 m/s2.</a:t>
            </a:r>
          </a:p>
          <a:p>
            <a:r>
              <a:rPr lang="sl-SI" altLang="sl-SI"/>
              <a:t>Sila gravitacije na zemlji pa je 980N</a:t>
            </a:r>
          </a:p>
          <a:p>
            <a:endParaRPr lang="sl-SI" altLang="sl-SI"/>
          </a:p>
        </p:txBody>
      </p:sp>
      <p:pic>
        <p:nvPicPr>
          <p:cNvPr id="10244" name="Picture 2">
            <a:extLst>
              <a:ext uri="{FF2B5EF4-FFF2-40B4-BE49-F238E27FC236}">
                <a16:creationId xmlns:a16="http://schemas.microsoft.com/office/drawing/2014/main" id="{F116ADFB-991D-4AB8-8E67-033A60FA1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575" y="1341438"/>
            <a:ext cx="2662238"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5" name="Picture 3">
            <a:extLst>
              <a:ext uri="{FF2B5EF4-FFF2-40B4-BE49-F238E27FC236}">
                <a16:creationId xmlns:a16="http://schemas.microsoft.com/office/drawing/2014/main" id="{BA258578-D606-4442-A2F5-7B20300A0C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3357563"/>
            <a:ext cx="3309938" cy="3309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6" name="Picture 4">
            <a:extLst>
              <a:ext uri="{FF2B5EF4-FFF2-40B4-BE49-F238E27FC236}">
                <a16:creationId xmlns:a16="http://schemas.microsoft.com/office/drawing/2014/main" id="{B2BE1704-628A-4A95-8B2C-64CE32FC44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35326">
            <a:off x="5394325" y="3627438"/>
            <a:ext cx="2952750" cy="276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492</Words>
  <Application>Microsoft Office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GRAVITACIJA</vt:lpstr>
      <vt:lpstr>Kaj je gravitacija?</vt:lpstr>
      <vt:lpstr>Isaac Newton</vt:lpstr>
      <vt:lpstr>Legenda o jabolku</vt:lpstr>
      <vt:lpstr>Newtonovi zakoni</vt:lpstr>
      <vt:lpstr>1. Newtonov zakon</vt:lpstr>
      <vt:lpstr>2. Newotnov zakon</vt:lpstr>
      <vt:lpstr>3. Newtonov zakon</vt:lpstr>
      <vt:lpstr>Težnost na zemlji</vt:lpstr>
      <vt:lpstr>Težnost v vesolju</vt:lpstr>
      <vt:lpstr>PowerPoint Presentation</vt:lpstr>
      <vt:lpstr>Viri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2019-05-30T09:40:14Z</dcterms:created>
  <dcterms:modified xsi:type="dcterms:W3CDTF">2019-05-30T09:40:14Z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