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70" r:id="rId4"/>
    <p:sldId id="258" r:id="rId5"/>
    <p:sldId id="259" r:id="rId6"/>
    <p:sldId id="262" r:id="rId7"/>
    <p:sldId id="267" r:id="rId8"/>
    <p:sldId id="261" r:id="rId9"/>
    <p:sldId id="264" r:id="rId10"/>
    <p:sldId id="268" r:id="rId11"/>
    <p:sldId id="263" r:id="rId12"/>
    <p:sldId id="260" r:id="rId13"/>
    <p:sldId id="269" r:id="rId14"/>
    <p:sldId id="265" r:id="rId15"/>
    <p:sldId id="266" r:id="rId16"/>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77" autoAdjust="0"/>
  </p:normalViewPr>
  <p:slideViewPr>
    <p:cSldViewPr>
      <p:cViewPr varScale="1">
        <p:scale>
          <a:sx n="106" d="100"/>
          <a:sy n="106" d="100"/>
        </p:scale>
        <p:origin x="1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7837EBEB-9145-46ED-8E77-348A7168584C}"/>
              </a:ext>
            </a:extLst>
          </p:cNvPr>
          <p:cNvSpPr>
            <a:spLocks noGrp="1"/>
          </p:cNvSpPr>
          <p:nvPr>
            <p:ph type="dt" sz="half" idx="10"/>
          </p:nvPr>
        </p:nvSpPr>
        <p:spPr/>
        <p:txBody>
          <a:bodyPr/>
          <a:lstStyle>
            <a:lvl1pPr>
              <a:defRPr/>
            </a:lvl1pPr>
          </a:lstStyle>
          <a:p>
            <a:pPr>
              <a:defRPr/>
            </a:pPr>
            <a:fld id="{5EC91E41-C985-463D-A0BD-9FBA3521D74F}" type="datetimeFigureOut">
              <a:rPr lang="sl-SI"/>
              <a:pPr>
                <a:defRPr/>
              </a:pPr>
              <a:t>30. 05. 2019</a:t>
            </a:fld>
            <a:endParaRPr lang="sl-SI"/>
          </a:p>
        </p:txBody>
      </p:sp>
      <p:sp>
        <p:nvSpPr>
          <p:cNvPr id="5" name="Footer Placeholder 18">
            <a:extLst>
              <a:ext uri="{FF2B5EF4-FFF2-40B4-BE49-F238E27FC236}">
                <a16:creationId xmlns:a16="http://schemas.microsoft.com/office/drawing/2014/main" id="{C16796E2-E355-462D-873F-37A19B570F79}"/>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6">
            <a:extLst>
              <a:ext uri="{FF2B5EF4-FFF2-40B4-BE49-F238E27FC236}">
                <a16:creationId xmlns:a16="http://schemas.microsoft.com/office/drawing/2014/main" id="{76C43280-5B0C-4E54-978A-552DEAFBD8ED}"/>
              </a:ext>
            </a:extLst>
          </p:cNvPr>
          <p:cNvSpPr>
            <a:spLocks noGrp="1"/>
          </p:cNvSpPr>
          <p:nvPr>
            <p:ph type="sldNum" sz="quarter" idx="12"/>
          </p:nvPr>
        </p:nvSpPr>
        <p:spPr/>
        <p:txBody>
          <a:bodyPr/>
          <a:lstStyle>
            <a:lvl1pPr>
              <a:defRPr>
                <a:solidFill>
                  <a:srgbClr val="D1EAEE"/>
                </a:solidFill>
              </a:defRPr>
            </a:lvl1pPr>
          </a:lstStyle>
          <a:p>
            <a:fld id="{AEE03E18-88AA-4AAD-BA77-FDDAA3F58449}" type="slidenum">
              <a:rPr lang="sl-SI" altLang="sl-SI"/>
              <a:pPr/>
              <a:t>‹#›</a:t>
            </a:fld>
            <a:endParaRPr lang="sl-SI" altLang="sl-SI"/>
          </a:p>
        </p:txBody>
      </p:sp>
    </p:spTree>
    <p:extLst>
      <p:ext uri="{BB962C8B-B14F-4D97-AF65-F5344CB8AC3E}">
        <p14:creationId xmlns:p14="http://schemas.microsoft.com/office/powerpoint/2010/main" val="6488459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66CA380-C6CE-41F8-8354-6259468DB5C8}"/>
              </a:ext>
            </a:extLst>
          </p:cNvPr>
          <p:cNvSpPr>
            <a:spLocks noGrp="1"/>
          </p:cNvSpPr>
          <p:nvPr>
            <p:ph type="dt" sz="half" idx="10"/>
          </p:nvPr>
        </p:nvSpPr>
        <p:spPr/>
        <p:txBody>
          <a:bodyPr/>
          <a:lstStyle>
            <a:lvl1pPr>
              <a:defRPr/>
            </a:lvl1pPr>
          </a:lstStyle>
          <a:p>
            <a:pPr>
              <a:defRPr/>
            </a:pPr>
            <a:fld id="{D8A4C016-728C-4190-82E6-F90699A633DD}" type="datetimeFigureOut">
              <a:rPr lang="sl-SI"/>
              <a:pPr>
                <a:defRPr/>
              </a:pPr>
              <a:t>30. 05. 2019</a:t>
            </a:fld>
            <a:endParaRPr lang="sl-SI"/>
          </a:p>
        </p:txBody>
      </p:sp>
      <p:sp>
        <p:nvSpPr>
          <p:cNvPr id="5" name="Footer Placeholder 21">
            <a:extLst>
              <a:ext uri="{FF2B5EF4-FFF2-40B4-BE49-F238E27FC236}">
                <a16:creationId xmlns:a16="http://schemas.microsoft.com/office/drawing/2014/main" id="{E0C26384-C3EF-4216-841B-C08D9866D31F}"/>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5E41D83F-1E40-439C-9BB8-AC83D799CE88}"/>
              </a:ext>
            </a:extLst>
          </p:cNvPr>
          <p:cNvSpPr>
            <a:spLocks noGrp="1"/>
          </p:cNvSpPr>
          <p:nvPr>
            <p:ph type="sldNum" sz="quarter" idx="12"/>
          </p:nvPr>
        </p:nvSpPr>
        <p:spPr/>
        <p:txBody>
          <a:bodyPr/>
          <a:lstStyle>
            <a:lvl1pPr>
              <a:defRPr/>
            </a:lvl1pPr>
          </a:lstStyle>
          <a:p>
            <a:fld id="{D088C0D3-9158-4B0C-BC18-EEDBA2D18C65}" type="slidenum">
              <a:rPr lang="sl-SI" altLang="sl-SI"/>
              <a:pPr/>
              <a:t>‹#›</a:t>
            </a:fld>
            <a:endParaRPr lang="sl-SI" altLang="sl-SI"/>
          </a:p>
        </p:txBody>
      </p:sp>
    </p:spTree>
    <p:extLst>
      <p:ext uri="{BB962C8B-B14F-4D97-AF65-F5344CB8AC3E}">
        <p14:creationId xmlns:p14="http://schemas.microsoft.com/office/powerpoint/2010/main" val="245720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3AC488E-6489-43FC-9035-3D356D8B7CC8}"/>
              </a:ext>
            </a:extLst>
          </p:cNvPr>
          <p:cNvSpPr>
            <a:spLocks noGrp="1"/>
          </p:cNvSpPr>
          <p:nvPr>
            <p:ph type="dt" sz="half" idx="10"/>
          </p:nvPr>
        </p:nvSpPr>
        <p:spPr/>
        <p:txBody>
          <a:bodyPr/>
          <a:lstStyle>
            <a:lvl1pPr>
              <a:defRPr/>
            </a:lvl1pPr>
          </a:lstStyle>
          <a:p>
            <a:pPr>
              <a:defRPr/>
            </a:pPr>
            <a:fld id="{B4AB5317-2567-49BD-8624-F32D42BB0AB4}" type="datetimeFigureOut">
              <a:rPr lang="sl-SI"/>
              <a:pPr>
                <a:defRPr/>
              </a:pPr>
              <a:t>30. 05. 2019</a:t>
            </a:fld>
            <a:endParaRPr lang="sl-SI"/>
          </a:p>
        </p:txBody>
      </p:sp>
      <p:sp>
        <p:nvSpPr>
          <p:cNvPr id="5" name="Footer Placeholder 21">
            <a:extLst>
              <a:ext uri="{FF2B5EF4-FFF2-40B4-BE49-F238E27FC236}">
                <a16:creationId xmlns:a16="http://schemas.microsoft.com/office/drawing/2014/main" id="{09620196-5333-4FCE-B600-B48ADE350E5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E1E99AEB-4E3F-4D5A-A11B-C1B89B10944A}"/>
              </a:ext>
            </a:extLst>
          </p:cNvPr>
          <p:cNvSpPr>
            <a:spLocks noGrp="1"/>
          </p:cNvSpPr>
          <p:nvPr>
            <p:ph type="sldNum" sz="quarter" idx="12"/>
          </p:nvPr>
        </p:nvSpPr>
        <p:spPr/>
        <p:txBody>
          <a:bodyPr/>
          <a:lstStyle>
            <a:lvl1pPr>
              <a:defRPr/>
            </a:lvl1pPr>
          </a:lstStyle>
          <a:p>
            <a:fld id="{FE00D4FD-D410-4FFE-9BB9-C87772CCBFEC}" type="slidenum">
              <a:rPr lang="sl-SI" altLang="sl-SI"/>
              <a:pPr/>
              <a:t>‹#›</a:t>
            </a:fld>
            <a:endParaRPr lang="sl-SI" altLang="sl-SI"/>
          </a:p>
        </p:txBody>
      </p:sp>
    </p:spTree>
    <p:extLst>
      <p:ext uri="{BB962C8B-B14F-4D97-AF65-F5344CB8AC3E}">
        <p14:creationId xmlns:p14="http://schemas.microsoft.com/office/powerpoint/2010/main" val="25044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6D3F0B4-B4D7-44B1-97ED-9D2397413170}"/>
              </a:ext>
            </a:extLst>
          </p:cNvPr>
          <p:cNvSpPr>
            <a:spLocks noGrp="1"/>
          </p:cNvSpPr>
          <p:nvPr>
            <p:ph type="dt" sz="half" idx="10"/>
          </p:nvPr>
        </p:nvSpPr>
        <p:spPr/>
        <p:txBody>
          <a:bodyPr/>
          <a:lstStyle>
            <a:lvl1pPr>
              <a:defRPr/>
            </a:lvl1pPr>
          </a:lstStyle>
          <a:p>
            <a:pPr>
              <a:defRPr/>
            </a:pPr>
            <a:fld id="{FE540D03-985A-4F43-92B0-A7EACB5C05C9}" type="datetimeFigureOut">
              <a:rPr lang="sl-SI"/>
              <a:pPr>
                <a:defRPr/>
              </a:pPr>
              <a:t>30. 05. 2019</a:t>
            </a:fld>
            <a:endParaRPr lang="sl-SI"/>
          </a:p>
        </p:txBody>
      </p:sp>
      <p:sp>
        <p:nvSpPr>
          <p:cNvPr id="5" name="Footer Placeholder 21">
            <a:extLst>
              <a:ext uri="{FF2B5EF4-FFF2-40B4-BE49-F238E27FC236}">
                <a16:creationId xmlns:a16="http://schemas.microsoft.com/office/drawing/2014/main" id="{83070AD5-4D96-4F3C-A294-CCEE6341CC48}"/>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BD95A750-211F-4F90-95C4-7043827FFF0F}"/>
              </a:ext>
            </a:extLst>
          </p:cNvPr>
          <p:cNvSpPr>
            <a:spLocks noGrp="1"/>
          </p:cNvSpPr>
          <p:nvPr>
            <p:ph type="sldNum" sz="quarter" idx="12"/>
          </p:nvPr>
        </p:nvSpPr>
        <p:spPr/>
        <p:txBody>
          <a:bodyPr/>
          <a:lstStyle>
            <a:lvl1pPr>
              <a:defRPr/>
            </a:lvl1pPr>
          </a:lstStyle>
          <a:p>
            <a:fld id="{92C35E5D-BF02-40B3-8C0E-30D0A46EAAF1}" type="slidenum">
              <a:rPr lang="sl-SI" altLang="sl-SI"/>
              <a:pPr/>
              <a:t>‹#›</a:t>
            </a:fld>
            <a:endParaRPr lang="sl-SI" altLang="sl-SI"/>
          </a:p>
        </p:txBody>
      </p:sp>
    </p:spTree>
    <p:extLst>
      <p:ext uri="{BB962C8B-B14F-4D97-AF65-F5344CB8AC3E}">
        <p14:creationId xmlns:p14="http://schemas.microsoft.com/office/powerpoint/2010/main" val="148883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89504349-9B00-409B-8352-5C210CD939BA}"/>
              </a:ext>
            </a:extLst>
          </p:cNvPr>
          <p:cNvSpPr>
            <a:spLocks noGrp="1"/>
          </p:cNvSpPr>
          <p:nvPr>
            <p:ph type="dt" sz="half" idx="10"/>
          </p:nvPr>
        </p:nvSpPr>
        <p:spPr/>
        <p:txBody>
          <a:bodyPr/>
          <a:lstStyle>
            <a:lvl1pPr>
              <a:defRPr/>
            </a:lvl1pPr>
          </a:lstStyle>
          <a:p>
            <a:pPr>
              <a:defRPr/>
            </a:pPr>
            <a:fld id="{069BB90A-88A1-4905-B682-CED9F479A264}" type="datetimeFigureOut">
              <a:rPr lang="sl-SI"/>
              <a:pPr>
                <a:defRPr/>
              </a:pPr>
              <a:t>30. 05. 2019</a:t>
            </a:fld>
            <a:endParaRPr lang="sl-SI"/>
          </a:p>
        </p:txBody>
      </p:sp>
      <p:sp>
        <p:nvSpPr>
          <p:cNvPr id="5" name="Footer Placeholder 4">
            <a:extLst>
              <a:ext uri="{FF2B5EF4-FFF2-40B4-BE49-F238E27FC236}">
                <a16:creationId xmlns:a16="http://schemas.microsoft.com/office/drawing/2014/main" id="{489979D9-82D7-48AE-B289-F8CA7730024E}"/>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6CF40C0B-D945-4C9C-BB6B-D226B23ABB56}"/>
              </a:ext>
            </a:extLst>
          </p:cNvPr>
          <p:cNvSpPr>
            <a:spLocks noGrp="1"/>
          </p:cNvSpPr>
          <p:nvPr>
            <p:ph type="sldNum" sz="quarter" idx="12"/>
          </p:nvPr>
        </p:nvSpPr>
        <p:spPr/>
        <p:txBody>
          <a:bodyPr/>
          <a:lstStyle>
            <a:lvl1pPr>
              <a:defRPr>
                <a:solidFill>
                  <a:srgbClr val="D1EAEE"/>
                </a:solidFill>
              </a:defRPr>
            </a:lvl1pPr>
          </a:lstStyle>
          <a:p>
            <a:fld id="{426617B9-BABF-4B32-854D-591533CAD2FC}" type="slidenum">
              <a:rPr lang="sl-SI" altLang="sl-SI"/>
              <a:pPr/>
              <a:t>‹#›</a:t>
            </a:fld>
            <a:endParaRPr lang="sl-SI" altLang="sl-SI"/>
          </a:p>
        </p:txBody>
      </p:sp>
    </p:spTree>
    <p:extLst>
      <p:ext uri="{BB962C8B-B14F-4D97-AF65-F5344CB8AC3E}">
        <p14:creationId xmlns:p14="http://schemas.microsoft.com/office/powerpoint/2010/main" val="4976479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6673A322-2187-4233-B2C3-7808EF9C7A14}"/>
              </a:ext>
            </a:extLst>
          </p:cNvPr>
          <p:cNvSpPr>
            <a:spLocks noGrp="1"/>
          </p:cNvSpPr>
          <p:nvPr>
            <p:ph type="dt" sz="half" idx="10"/>
          </p:nvPr>
        </p:nvSpPr>
        <p:spPr/>
        <p:txBody>
          <a:bodyPr/>
          <a:lstStyle>
            <a:lvl1pPr>
              <a:defRPr/>
            </a:lvl1pPr>
          </a:lstStyle>
          <a:p>
            <a:pPr>
              <a:defRPr/>
            </a:pPr>
            <a:fld id="{AB968B79-0051-4D46-A640-CB33AEEA10A0}" type="datetimeFigureOut">
              <a:rPr lang="sl-SI"/>
              <a:pPr>
                <a:defRPr/>
              </a:pPr>
              <a:t>30. 05. 2019</a:t>
            </a:fld>
            <a:endParaRPr lang="sl-SI"/>
          </a:p>
        </p:txBody>
      </p:sp>
      <p:sp>
        <p:nvSpPr>
          <p:cNvPr id="6" name="Footer Placeholder 21">
            <a:extLst>
              <a:ext uri="{FF2B5EF4-FFF2-40B4-BE49-F238E27FC236}">
                <a16:creationId xmlns:a16="http://schemas.microsoft.com/office/drawing/2014/main" id="{43220474-B844-4A0D-A0BD-6ED99970217E}"/>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96BA514A-DE3B-47D7-B3ED-595A6F8761A9}"/>
              </a:ext>
            </a:extLst>
          </p:cNvPr>
          <p:cNvSpPr>
            <a:spLocks noGrp="1"/>
          </p:cNvSpPr>
          <p:nvPr>
            <p:ph type="sldNum" sz="quarter" idx="12"/>
          </p:nvPr>
        </p:nvSpPr>
        <p:spPr/>
        <p:txBody>
          <a:bodyPr/>
          <a:lstStyle>
            <a:lvl1pPr>
              <a:defRPr/>
            </a:lvl1pPr>
          </a:lstStyle>
          <a:p>
            <a:fld id="{45137D38-3100-4E0C-80A8-D13A59ADCA73}" type="slidenum">
              <a:rPr lang="sl-SI" altLang="sl-SI"/>
              <a:pPr/>
              <a:t>‹#›</a:t>
            </a:fld>
            <a:endParaRPr lang="sl-SI" altLang="sl-SI"/>
          </a:p>
        </p:txBody>
      </p:sp>
    </p:spTree>
    <p:extLst>
      <p:ext uri="{BB962C8B-B14F-4D97-AF65-F5344CB8AC3E}">
        <p14:creationId xmlns:p14="http://schemas.microsoft.com/office/powerpoint/2010/main" val="296978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D14050F5-0942-46A5-BE23-D4AA4EF44110}"/>
              </a:ext>
            </a:extLst>
          </p:cNvPr>
          <p:cNvSpPr>
            <a:spLocks noGrp="1"/>
          </p:cNvSpPr>
          <p:nvPr>
            <p:ph type="dt" sz="half" idx="10"/>
          </p:nvPr>
        </p:nvSpPr>
        <p:spPr/>
        <p:txBody>
          <a:bodyPr/>
          <a:lstStyle>
            <a:lvl1pPr>
              <a:defRPr/>
            </a:lvl1pPr>
          </a:lstStyle>
          <a:p>
            <a:pPr>
              <a:defRPr/>
            </a:pPr>
            <a:fld id="{8E4448BD-280B-45D1-BFDC-1A0576B2B79A}" type="datetimeFigureOut">
              <a:rPr lang="sl-SI"/>
              <a:pPr>
                <a:defRPr/>
              </a:pPr>
              <a:t>30. 05. 2019</a:t>
            </a:fld>
            <a:endParaRPr lang="sl-SI"/>
          </a:p>
        </p:txBody>
      </p:sp>
      <p:sp>
        <p:nvSpPr>
          <p:cNvPr id="8" name="Footer Placeholder 21">
            <a:extLst>
              <a:ext uri="{FF2B5EF4-FFF2-40B4-BE49-F238E27FC236}">
                <a16:creationId xmlns:a16="http://schemas.microsoft.com/office/drawing/2014/main" id="{43942B49-3934-4C13-AB99-0BF310476D98}"/>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17">
            <a:extLst>
              <a:ext uri="{FF2B5EF4-FFF2-40B4-BE49-F238E27FC236}">
                <a16:creationId xmlns:a16="http://schemas.microsoft.com/office/drawing/2014/main" id="{9DECC5BF-80BE-4EC4-9C43-03D8D7E1BEB0}"/>
              </a:ext>
            </a:extLst>
          </p:cNvPr>
          <p:cNvSpPr>
            <a:spLocks noGrp="1"/>
          </p:cNvSpPr>
          <p:nvPr>
            <p:ph type="sldNum" sz="quarter" idx="12"/>
          </p:nvPr>
        </p:nvSpPr>
        <p:spPr/>
        <p:txBody>
          <a:bodyPr/>
          <a:lstStyle>
            <a:lvl1pPr>
              <a:defRPr/>
            </a:lvl1pPr>
          </a:lstStyle>
          <a:p>
            <a:fld id="{97284148-6EF6-48DF-A1D5-B4D3E5263AF1}" type="slidenum">
              <a:rPr lang="sl-SI" altLang="sl-SI"/>
              <a:pPr/>
              <a:t>‹#›</a:t>
            </a:fld>
            <a:endParaRPr lang="sl-SI" altLang="sl-SI"/>
          </a:p>
        </p:txBody>
      </p:sp>
    </p:spTree>
    <p:extLst>
      <p:ext uri="{BB962C8B-B14F-4D97-AF65-F5344CB8AC3E}">
        <p14:creationId xmlns:p14="http://schemas.microsoft.com/office/powerpoint/2010/main" val="397443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0922EDD5-8715-4999-8FFD-57327ED8D3F3}"/>
              </a:ext>
            </a:extLst>
          </p:cNvPr>
          <p:cNvSpPr>
            <a:spLocks noGrp="1"/>
          </p:cNvSpPr>
          <p:nvPr>
            <p:ph type="dt" sz="half" idx="10"/>
          </p:nvPr>
        </p:nvSpPr>
        <p:spPr/>
        <p:txBody>
          <a:bodyPr/>
          <a:lstStyle>
            <a:lvl1pPr>
              <a:defRPr/>
            </a:lvl1pPr>
          </a:lstStyle>
          <a:p>
            <a:pPr>
              <a:defRPr/>
            </a:pPr>
            <a:fld id="{E1F0377B-0EF8-4B9B-80FC-A6211F714A55}" type="datetimeFigureOut">
              <a:rPr lang="sl-SI"/>
              <a:pPr>
                <a:defRPr/>
              </a:pPr>
              <a:t>30. 05. 2019</a:t>
            </a:fld>
            <a:endParaRPr lang="sl-SI"/>
          </a:p>
        </p:txBody>
      </p:sp>
      <p:sp>
        <p:nvSpPr>
          <p:cNvPr id="4" name="Footer Placeholder 21">
            <a:extLst>
              <a:ext uri="{FF2B5EF4-FFF2-40B4-BE49-F238E27FC236}">
                <a16:creationId xmlns:a16="http://schemas.microsoft.com/office/drawing/2014/main" id="{45A43362-A605-426E-AD9A-85DDE571CD8D}"/>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69AFCA35-772D-4A72-A7CB-1AF311C0C6C4}"/>
              </a:ext>
            </a:extLst>
          </p:cNvPr>
          <p:cNvSpPr>
            <a:spLocks noGrp="1"/>
          </p:cNvSpPr>
          <p:nvPr>
            <p:ph type="sldNum" sz="quarter" idx="12"/>
          </p:nvPr>
        </p:nvSpPr>
        <p:spPr/>
        <p:txBody>
          <a:bodyPr/>
          <a:lstStyle>
            <a:lvl1pPr>
              <a:defRPr/>
            </a:lvl1pPr>
          </a:lstStyle>
          <a:p>
            <a:fld id="{65E69552-4F94-4A78-9D91-B79062BFB8E9}" type="slidenum">
              <a:rPr lang="sl-SI" altLang="sl-SI"/>
              <a:pPr/>
              <a:t>‹#›</a:t>
            </a:fld>
            <a:endParaRPr lang="sl-SI" altLang="sl-SI"/>
          </a:p>
        </p:txBody>
      </p:sp>
    </p:spTree>
    <p:extLst>
      <p:ext uri="{BB962C8B-B14F-4D97-AF65-F5344CB8AC3E}">
        <p14:creationId xmlns:p14="http://schemas.microsoft.com/office/powerpoint/2010/main" val="142328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741B40C-5E4E-4810-B440-7E5E2E433475}"/>
              </a:ext>
            </a:extLst>
          </p:cNvPr>
          <p:cNvSpPr>
            <a:spLocks noGrp="1"/>
          </p:cNvSpPr>
          <p:nvPr>
            <p:ph type="dt" sz="half" idx="10"/>
          </p:nvPr>
        </p:nvSpPr>
        <p:spPr/>
        <p:txBody>
          <a:bodyPr/>
          <a:lstStyle>
            <a:lvl1pPr>
              <a:defRPr/>
            </a:lvl1pPr>
          </a:lstStyle>
          <a:p>
            <a:pPr>
              <a:defRPr/>
            </a:pPr>
            <a:fld id="{0A0657BB-8C9A-4F84-8E4E-6EF6301A7976}" type="datetimeFigureOut">
              <a:rPr lang="sl-SI"/>
              <a:pPr>
                <a:defRPr/>
              </a:pPr>
              <a:t>30. 05. 2019</a:t>
            </a:fld>
            <a:endParaRPr lang="sl-SI"/>
          </a:p>
        </p:txBody>
      </p:sp>
      <p:sp>
        <p:nvSpPr>
          <p:cNvPr id="3" name="Footer Placeholder 21">
            <a:extLst>
              <a:ext uri="{FF2B5EF4-FFF2-40B4-BE49-F238E27FC236}">
                <a16:creationId xmlns:a16="http://schemas.microsoft.com/office/drawing/2014/main" id="{E3821CEE-139D-4FF2-AB49-B7E6C79F7631}"/>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606E70FE-A008-4D06-8988-28E3BCED2CB7}"/>
              </a:ext>
            </a:extLst>
          </p:cNvPr>
          <p:cNvSpPr>
            <a:spLocks noGrp="1"/>
          </p:cNvSpPr>
          <p:nvPr>
            <p:ph type="sldNum" sz="quarter" idx="12"/>
          </p:nvPr>
        </p:nvSpPr>
        <p:spPr/>
        <p:txBody>
          <a:bodyPr/>
          <a:lstStyle>
            <a:lvl1pPr>
              <a:defRPr/>
            </a:lvl1pPr>
          </a:lstStyle>
          <a:p>
            <a:fld id="{6AEEB9D2-F026-4A69-BAD2-76BAADEFB1DD}" type="slidenum">
              <a:rPr lang="sl-SI" altLang="sl-SI"/>
              <a:pPr/>
              <a:t>‹#›</a:t>
            </a:fld>
            <a:endParaRPr lang="sl-SI" altLang="sl-SI"/>
          </a:p>
        </p:txBody>
      </p:sp>
    </p:spTree>
    <p:extLst>
      <p:ext uri="{BB962C8B-B14F-4D97-AF65-F5344CB8AC3E}">
        <p14:creationId xmlns:p14="http://schemas.microsoft.com/office/powerpoint/2010/main" val="40721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BF737E8-3C29-43C2-A792-60AD09D3BE33}"/>
              </a:ext>
            </a:extLst>
          </p:cNvPr>
          <p:cNvSpPr>
            <a:spLocks noGrp="1"/>
          </p:cNvSpPr>
          <p:nvPr>
            <p:ph type="dt" sz="half" idx="10"/>
          </p:nvPr>
        </p:nvSpPr>
        <p:spPr/>
        <p:txBody>
          <a:bodyPr/>
          <a:lstStyle>
            <a:lvl1pPr>
              <a:defRPr/>
            </a:lvl1pPr>
          </a:lstStyle>
          <a:p>
            <a:pPr>
              <a:defRPr/>
            </a:pPr>
            <a:fld id="{8B686E0A-41F4-4C24-A241-638BD0310E20}" type="datetimeFigureOut">
              <a:rPr lang="sl-SI"/>
              <a:pPr>
                <a:defRPr/>
              </a:pPr>
              <a:t>30. 05. 2019</a:t>
            </a:fld>
            <a:endParaRPr lang="sl-SI"/>
          </a:p>
        </p:txBody>
      </p:sp>
      <p:sp>
        <p:nvSpPr>
          <p:cNvPr id="6" name="Footer Placeholder 21">
            <a:extLst>
              <a:ext uri="{FF2B5EF4-FFF2-40B4-BE49-F238E27FC236}">
                <a16:creationId xmlns:a16="http://schemas.microsoft.com/office/drawing/2014/main" id="{7846E843-63B4-46C9-8340-6275EB3397BB}"/>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C97BCDB9-11EC-435D-AE1A-6DE689BE70C5}"/>
              </a:ext>
            </a:extLst>
          </p:cNvPr>
          <p:cNvSpPr>
            <a:spLocks noGrp="1"/>
          </p:cNvSpPr>
          <p:nvPr>
            <p:ph type="sldNum" sz="quarter" idx="12"/>
          </p:nvPr>
        </p:nvSpPr>
        <p:spPr/>
        <p:txBody>
          <a:bodyPr/>
          <a:lstStyle>
            <a:lvl1pPr>
              <a:defRPr/>
            </a:lvl1pPr>
          </a:lstStyle>
          <a:p>
            <a:fld id="{B9A94184-9CA8-44DC-8948-5ED16EB6CA1E}" type="slidenum">
              <a:rPr lang="sl-SI" altLang="sl-SI"/>
              <a:pPr/>
              <a:t>‹#›</a:t>
            </a:fld>
            <a:endParaRPr lang="sl-SI" altLang="sl-SI"/>
          </a:p>
        </p:txBody>
      </p:sp>
    </p:spTree>
    <p:extLst>
      <p:ext uri="{BB962C8B-B14F-4D97-AF65-F5344CB8AC3E}">
        <p14:creationId xmlns:p14="http://schemas.microsoft.com/office/powerpoint/2010/main" val="415212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9D4F0DEA-3838-4284-9DA3-D8AEC92C279A}"/>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a:extLst>
              <a:ext uri="{FF2B5EF4-FFF2-40B4-BE49-F238E27FC236}">
                <a16:creationId xmlns:a16="http://schemas.microsoft.com/office/drawing/2014/main" id="{91DBDBFF-A803-42EB-910D-1D8D4550CCFB}"/>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a:extLst>
              <a:ext uri="{FF2B5EF4-FFF2-40B4-BE49-F238E27FC236}">
                <a16:creationId xmlns:a16="http://schemas.microsoft.com/office/drawing/2014/main" id="{DEDC2020-88C8-431A-ACEC-1EF39252464F}"/>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a:extLst>
              <a:ext uri="{FF2B5EF4-FFF2-40B4-BE49-F238E27FC236}">
                <a16:creationId xmlns:a16="http://schemas.microsoft.com/office/drawing/2014/main" id="{639A7B68-54A3-40F9-9A12-449954AC8A73}"/>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5FA46BB2-0592-4B5D-BE87-7A316D29AA61}"/>
              </a:ext>
            </a:extLst>
          </p:cNvPr>
          <p:cNvSpPr>
            <a:spLocks noGrp="1"/>
          </p:cNvSpPr>
          <p:nvPr>
            <p:ph type="dt" sz="half" idx="10"/>
          </p:nvPr>
        </p:nvSpPr>
        <p:spPr/>
        <p:txBody>
          <a:bodyPr/>
          <a:lstStyle>
            <a:lvl1pPr>
              <a:defRPr/>
            </a:lvl1pPr>
          </a:lstStyle>
          <a:p>
            <a:pPr>
              <a:defRPr/>
            </a:pPr>
            <a:fld id="{40DE0310-88F8-49E3-9DBA-2219F680FAA5}" type="datetimeFigureOut">
              <a:rPr lang="sl-SI"/>
              <a:pPr>
                <a:defRPr/>
              </a:pPr>
              <a:t>30. 05. 2019</a:t>
            </a:fld>
            <a:endParaRPr lang="sl-SI"/>
          </a:p>
        </p:txBody>
      </p:sp>
      <p:sp>
        <p:nvSpPr>
          <p:cNvPr id="10" name="Footer Placeholder 5">
            <a:extLst>
              <a:ext uri="{FF2B5EF4-FFF2-40B4-BE49-F238E27FC236}">
                <a16:creationId xmlns:a16="http://schemas.microsoft.com/office/drawing/2014/main" id="{B1B6CC15-C852-4707-8174-C71A42F8D757}"/>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6">
            <a:extLst>
              <a:ext uri="{FF2B5EF4-FFF2-40B4-BE49-F238E27FC236}">
                <a16:creationId xmlns:a16="http://schemas.microsoft.com/office/drawing/2014/main" id="{36829198-DC3E-42BB-8EF4-FF1668A25FEA}"/>
              </a:ext>
            </a:extLst>
          </p:cNvPr>
          <p:cNvSpPr>
            <a:spLocks noGrp="1"/>
          </p:cNvSpPr>
          <p:nvPr>
            <p:ph type="sldNum" sz="quarter" idx="12"/>
          </p:nvPr>
        </p:nvSpPr>
        <p:spPr>
          <a:xfrm>
            <a:off x="8077200" y="6356350"/>
            <a:ext cx="609600" cy="365125"/>
          </a:xfrm>
        </p:spPr>
        <p:txBody>
          <a:bodyPr/>
          <a:lstStyle>
            <a:lvl1pPr>
              <a:defRPr/>
            </a:lvl1pPr>
          </a:lstStyle>
          <a:p>
            <a:fld id="{D7FAB03C-F6DA-48B6-B0B2-3774FE5B9F89}" type="slidenum">
              <a:rPr lang="sl-SI" altLang="sl-SI"/>
              <a:pPr/>
              <a:t>‹#›</a:t>
            </a:fld>
            <a:endParaRPr lang="sl-SI" altLang="sl-SI"/>
          </a:p>
        </p:txBody>
      </p:sp>
    </p:spTree>
    <p:extLst>
      <p:ext uri="{BB962C8B-B14F-4D97-AF65-F5344CB8AC3E}">
        <p14:creationId xmlns:p14="http://schemas.microsoft.com/office/powerpoint/2010/main" val="349344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A5C6BED-82B4-4C78-9EBD-84D86A794DCD}"/>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a:extLst>
              <a:ext uri="{FF2B5EF4-FFF2-40B4-BE49-F238E27FC236}">
                <a16:creationId xmlns:a16="http://schemas.microsoft.com/office/drawing/2014/main" id="{480E665E-A6D5-4AC3-837C-A2284DBADF1B}"/>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a:extLst>
              <a:ext uri="{FF2B5EF4-FFF2-40B4-BE49-F238E27FC236}">
                <a16:creationId xmlns:a16="http://schemas.microsoft.com/office/drawing/2014/main" id="{00B7A150-E075-4A40-83B9-57B4D4A9F466}"/>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sl-SI"/>
              <a:t>Click to edit Master title style</a:t>
            </a:r>
          </a:p>
        </p:txBody>
      </p:sp>
      <p:sp>
        <p:nvSpPr>
          <p:cNvPr id="1029" name="Text Placeholder 29">
            <a:extLst>
              <a:ext uri="{FF2B5EF4-FFF2-40B4-BE49-F238E27FC236}">
                <a16:creationId xmlns:a16="http://schemas.microsoft.com/office/drawing/2014/main" id="{54F60EEA-2ADC-4CAF-909D-1DB11D57AA2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0" name="Date Placeholder 9">
            <a:extLst>
              <a:ext uri="{FF2B5EF4-FFF2-40B4-BE49-F238E27FC236}">
                <a16:creationId xmlns:a16="http://schemas.microsoft.com/office/drawing/2014/main" id="{A9280513-4025-4827-ADCE-F23B2B137D0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6B4ABCB-E55F-4577-8B1D-81BCD0EBB350}" type="datetimeFigureOut">
              <a:rPr lang="sl-SI"/>
              <a:pPr>
                <a:defRPr/>
              </a:pPr>
              <a:t>30. 05. 2019</a:t>
            </a:fld>
            <a:endParaRPr lang="sl-SI"/>
          </a:p>
        </p:txBody>
      </p:sp>
      <p:sp>
        <p:nvSpPr>
          <p:cNvPr id="22" name="Footer Placeholder 21">
            <a:extLst>
              <a:ext uri="{FF2B5EF4-FFF2-40B4-BE49-F238E27FC236}">
                <a16:creationId xmlns:a16="http://schemas.microsoft.com/office/drawing/2014/main" id="{6994BC8B-AA86-4F7B-8DB7-7DAC7098A303}"/>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sl-SI"/>
          </a:p>
        </p:txBody>
      </p:sp>
      <p:sp>
        <p:nvSpPr>
          <p:cNvPr id="18" name="Slide Number Placeholder 17">
            <a:extLst>
              <a:ext uri="{FF2B5EF4-FFF2-40B4-BE49-F238E27FC236}">
                <a16:creationId xmlns:a16="http://schemas.microsoft.com/office/drawing/2014/main" id="{34833D02-6083-44E5-8560-6BF64465359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987E4597-2630-49B4-BF02-9E79F7086AE1}" type="slidenum">
              <a:rPr lang="sl-SI" altLang="sl-SI"/>
              <a:pPr/>
              <a:t>‹#›</a:t>
            </a:fld>
            <a:endParaRPr lang="sl-SI" altLang="sl-SI"/>
          </a:p>
        </p:txBody>
      </p:sp>
      <p:grpSp>
        <p:nvGrpSpPr>
          <p:cNvPr id="1033" name="Group 1">
            <a:extLst>
              <a:ext uri="{FF2B5EF4-FFF2-40B4-BE49-F238E27FC236}">
                <a16:creationId xmlns:a16="http://schemas.microsoft.com/office/drawing/2014/main" id="{EEA9B9EF-5A72-445D-9539-6E1B94ECF091}"/>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30F5AA93-24AF-4D96-BC7B-A14955A13F4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a:extLst>
                <a:ext uri="{FF2B5EF4-FFF2-40B4-BE49-F238E27FC236}">
                  <a16:creationId xmlns:a16="http://schemas.microsoft.com/office/drawing/2014/main" id="{5ED1A513-3CCB-4B44-A919-E2F7211667F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file:///C:\Documents%20and%20Settings\AMD1\Desktop\fission.wmv"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ideo" Target="file:///C:\Documents%20and%20Settings\AMD1\Desktop\fusion.wmv"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1590CC17-853F-4FA6-8782-34ED24D8A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CCF2F29-6CFA-40EE-BC0B-9AF679EA7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445293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A6375BC5-3D05-463C-B44D-FE4806C01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500063"/>
            <a:ext cx="34004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a:extLst>
              <a:ext uri="{FF2B5EF4-FFF2-40B4-BE49-F238E27FC236}">
                <a16:creationId xmlns:a16="http://schemas.microsoft.com/office/drawing/2014/main" id="{11823F5E-6EA3-4588-98C2-960B3C5FA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928938"/>
            <a:ext cx="47625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2A842D88-1DC7-4243-BBAF-D55E5FDABCA4}"/>
              </a:ext>
            </a:extLst>
          </p:cNvPr>
          <p:cNvSpPr txBox="1">
            <a:spLocks/>
          </p:cNvSpPr>
          <p:nvPr/>
        </p:nvSpPr>
        <p:spPr>
          <a:xfrm>
            <a:off x="428625" y="2357438"/>
            <a:ext cx="8572500" cy="857250"/>
          </a:xfrm>
          <a:prstGeom prst="rect">
            <a:avLst/>
          </a:prstGeom>
        </p:spPr>
        <p:txBody>
          <a:bodyPr lIns="0" rIns="18288">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just">
              <a:spcBef>
                <a:spcPct val="20000"/>
              </a:spcBef>
              <a:buClr>
                <a:srgbClr val="0BD0D9"/>
              </a:buClr>
              <a:buSzPct val="95000"/>
              <a:buFont typeface="Wingdings" panose="05000000000000000000" pitchFamily="2" charset="2"/>
              <a:buChar char="Ø"/>
            </a:pPr>
            <a:r>
              <a:rPr lang="sl-SI" altLang="sl-SI"/>
              <a:t>Možne nesreče</a:t>
            </a:r>
          </a:p>
          <a:p>
            <a:pPr algn="just">
              <a:spcBef>
                <a:spcPct val="20000"/>
              </a:spcBef>
              <a:buClr>
                <a:srgbClr val="0BD0D9"/>
              </a:buClr>
              <a:buSzPct val="95000"/>
              <a:buFont typeface="Wingdings" panose="05000000000000000000" pitchFamily="2" charset="2"/>
              <a:buChar char="Ø"/>
            </a:pPr>
            <a:r>
              <a:rPr lang="sl-SI" altLang="sl-SI"/>
              <a:t>Najbolj znana nesreča v Černobilu, v Ukrajini</a:t>
            </a:r>
          </a:p>
        </p:txBody>
      </p:sp>
      <p:sp>
        <p:nvSpPr>
          <p:cNvPr id="6" name="TextBox 5">
            <a:extLst>
              <a:ext uri="{FF2B5EF4-FFF2-40B4-BE49-F238E27FC236}">
                <a16:creationId xmlns:a16="http://schemas.microsoft.com/office/drawing/2014/main" id="{1B6B6697-8000-48F3-A11A-CAF645F41F71}"/>
              </a:ext>
            </a:extLst>
          </p:cNvPr>
          <p:cNvSpPr txBox="1"/>
          <p:nvPr/>
        </p:nvSpPr>
        <p:spPr>
          <a:xfrm>
            <a:off x="928688" y="73025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ELEKTRARNA</a:t>
            </a:r>
          </a:p>
        </p:txBody>
      </p:sp>
      <p:pic>
        <p:nvPicPr>
          <p:cNvPr id="8194" name="Picture 2">
            <a:extLst>
              <a:ext uri="{FF2B5EF4-FFF2-40B4-BE49-F238E27FC236}">
                <a16:creationId xmlns:a16="http://schemas.microsoft.com/office/drawing/2014/main" id="{FEE39054-BB43-4423-9189-7CD46B530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714500"/>
            <a:ext cx="3594100" cy="4186238"/>
          </a:xfrm>
          <a:prstGeom prst="rect">
            <a:avLst/>
          </a:prstGeom>
          <a:noFill/>
          <a:ln w="47625" cap="rnd"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658EEAE-0FA8-492E-A089-C7FB87C2633B}"/>
              </a:ext>
            </a:extLst>
          </p:cNvPr>
          <p:cNvSpPr txBox="1">
            <a:spLocks noChangeArrowheads="1"/>
          </p:cNvSpPr>
          <p:nvPr/>
        </p:nvSpPr>
        <p:spPr bwMode="auto">
          <a:xfrm>
            <a:off x="5143500" y="6000750"/>
            <a:ext cx="2571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sz="1400"/>
              <a:t>Porusen reaktor številka 4</a:t>
            </a:r>
          </a:p>
        </p:txBody>
      </p:sp>
      <p:pic>
        <p:nvPicPr>
          <p:cNvPr id="8195" name="Picture 3">
            <a:extLst>
              <a:ext uri="{FF2B5EF4-FFF2-40B4-BE49-F238E27FC236}">
                <a16:creationId xmlns:a16="http://schemas.microsoft.com/office/drawing/2014/main" id="{3E6B4260-F710-432B-81D7-206F013C3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214688"/>
            <a:ext cx="2760663"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6FD62D0-9814-4C80-AFA9-D12697202F1C}"/>
              </a:ext>
            </a:extLst>
          </p:cNvPr>
          <p:cNvSpPr txBox="1"/>
          <p:nvPr/>
        </p:nvSpPr>
        <p:spPr>
          <a:xfrm>
            <a:off x="285750" y="1571625"/>
            <a:ext cx="4286250" cy="461963"/>
          </a:xfrm>
          <a:prstGeom prst="rect">
            <a:avLst/>
          </a:prstGeom>
          <a:noFill/>
        </p:spPr>
        <p:txBody>
          <a:bodyPr>
            <a:spAutoFit/>
          </a:bodyPr>
          <a:lstStyle/>
          <a:p>
            <a:pPr fontAlgn="auto">
              <a:spcBef>
                <a:spcPts val="0"/>
              </a:spcBef>
              <a:spcAft>
                <a:spcPts val="0"/>
              </a:spcAft>
              <a:defRPr/>
            </a:pPr>
            <a:r>
              <a:rPr lang="sl-SI" sz="2400" b="1" i="1" u="sng" dirty="0">
                <a:solidFill>
                  <a:schemeClr val="tx2">
                    <a:lumMod val="50000"/>
                  </a:schemeClr>
                </a:solidFill>
                <a:latin typeface="+mn-lt"/>
              </a:rPr>
              <a:t>NESREČE: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wipe(down)">
                                      <p:cBhvr>
                                        <p:cTn id="39" dur="580">
                                          <p:stCondLst>
                                            <p:cond delay="0"/>
                                          </p:stCondLst>
                                        </p:cTn>
                                        <p:tgtEl>
                                          <p:spTgt spid="8195"/>
                                        </p:tgtEl>
                                      </p:cBhvr>
                                    </p:animEffect>
                                    <p:anim calcmode="lin" valueType="num">
                                      <p:cBhvr>
                                        <p:cTn id="40"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45" dur="26">
                                          <p:stCondLst>
                                            <p:cond delay="650"/>
                                          </p:stCondLst>
                                        </p:cTn>
                                        <p:tgtEl>
                                          <p:spTgt spid="8195"/>
                                        </p:tgtEl>
                                      </p:cBhvr>
                                      <p:to x="100000" y="60000"/>
                                    </p:animScale>
                                    <p:animScale>
                                      <p:cBhvr>
                                        <p:cTn id="46" dur="166" decel="50000">
                                          <p:stCondLst>
                                            <p:cond delay="676"/>
                                          </p:stCondLst>
                                        </p:cTn>
                                        <p:tgtEl>
                                          <p:spTgt spid="8195"/>
                                        </p:tgtEl>
                                      </p:cBhvr>
                                      <p:to x="100000" y="100000"/>
                                    </p:animScale>
                                    <p:animScale>
                                      <p:cBhvr>
                                        <p:cTn id="47" dur="26">
                                          <p:stCondLst>
                                            <p:cond delay="1312"/>
                                          </p:stCondLst>
                                        </p:cTn>
                                        <p:tgtEl>
                                          <p:spTgt spid="8195"/>
                                        </p:tgtEl>
                                      </p:cBhvr>
                                      <p:to x="100000" y="80000"/>
                                    </p:animScale>
                                    <p:animScale>
                                      <p:cBhvr>
                                        <p:cTn id="48" dur="166" decel="50000">
                                          <p:stCondLst>
                                            <p:cond delay="1338"/>
                                          </p:stCondLst>
                                        </p:cTn>
                                        <p:tgtEl>
                                          <p:spTgt spid="8195"/>
                                        </p:tgtEl>
                                      </p:cBhvr>
                                      <p:to x="100000" y="100000"/>
                                    </p:animScale>
                                    <p:animScale>
                                      <p:cBhvr>
                                        <p:cTn id="49" dur="26">
                                          <p:stCondLst>
                                            <p:cond delay="1642"/>
                                          </p:stCondLst>
                                        </p:cTn>
                                        <p:tgtEl>
                                          <p:spTgt spid="8195"/>
                                        </p:tgtEl>
                                      </p:cBhvr>
                                      <p:to x="100000" y="90000"/>
                                    </p:animScale>
                                    <p:animScale>
                                      <p:cBhvr>
                                        <p:cTn id="50" dur="166" decel="50000">
                                          <p:stCondLst>
                                            <p:cond delay="1668"/>
                                          </p:stCondLst>
                                        </p:cTn>
                                        <p:tgtEl>
                                          <p:spTgt spid="8195"/>
                                        </p:tgtEl>
                                      </p:cBhvr>
                                      <p:to x="100000" y="100000"/>
                                    </p:animScale>
                                    <p:animScale>
                                      <p:cBhvr>
                                        <p:cTn id="51" dur="26">
                                          <p:stCondLst>
                                            <p:cond delay="1808"/>
                                          </p:stCondLst>
                                        </p:cTn>
                                        <p:tgtEl>
                                          <p:spTgt spid="8195"/>
                                        </p:tgtEl>
                                      </p:cBhvr>
                                      <p:to x="100000" y="95000"/>
                                    </p:animScale>
                                    <p:animScale>
                                      <p:cBhvr>
                                        <p:cTn id="52" dur="166" decel="50000">
                                          <p:stCondLst>
                                            <p:cond delay="1834"/>
                                          </p:stCondLst>
                                        </p:cTn>
                                        <p:tgtEl>
                                          <p:spTgt spid="8195"/>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8194"/>
                                        </p:tgtEl>
                                        <p:attrNameLst>
                                          <p:attrName>style.visibility</p:attrName>
                                        </p:attrNameLst>
                                      </p:cBhvr>
                                      <p:to>
                                        <p:strVal val="visible"/>
                                      </p:to>
                                    </p:set>
                                    <p:animEffect transition="in" filter="wipe(down)">
                                      <p:cBhvr>
                                        <p:cTn id="55" dur="580">
                                          <p:stCondLst>
                                            <p:cond delay="0"/>
                                          </p:stCondLst>
                                        </p:cTn>
                                        <p:tgtEl>
                                          <p:spTgt spid="8194"/>
                                        </p:tgtEl>
                                      </p:cBhvr>
                                    </p:animEffect>
                                    <p:anim calcmode="lin" valueType="num">
                                      <p:cBhvr>
                                        <p:cTn id="5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61" dur="26">
                                          <p:stCondLst>
                                            <p:cond delay="650"/>
                                          </p:stCondLst>
                                        </p:cTn>
                                        <p:tgtEl>
                                          <p:spTgt spid="8194"/>
                                        </p:tgtEl>
                                      </p:cBhvr>
                                      <p:to x="100000" y="60000"/>
                                    </p:animScale>
                                    <p:animScale>
                                      <p:cBhvr>
                                        <p:cTn id="62" dur="166" decel="50000">
                                          <p:stCondLst>
                                            <p:cond delay="676"/>
                                          </p:stCondLst>
                                        </p:cTn>
                                        <p:tgtEl>
                                          <p:spTgt spid="8194"/>
                                        </p:tgtEl>
                                      </p:cBhvr>
                                      <p:to x="100000" y="100000"/>
                                    </p:animScale>
                                    <p:animScale>
                                      <p:cBhvr>
                                        <p:cTn id="63" dur="26">
                                          <p:stCondLst>
                                            <p:cond delay="1312"/>
                                          </p:stCondLst>
                                        </p:cTn>
                                        <p:tgtEl>
                                          <p:spTgt spid="8194"/>
                                        </p:tgtEl>
                                      </p:cBhvr>
                                      <p:to x="100000" y="80000"/>
                                    </p:animScale>
                                    <p:animScale>
                                      <p:cBhvr>
                                        <p:cTn id="64" dur="166" decel="50000">
                                          <p:stCondLst>
                                            <p:cond delay="1338"/>
                                          </p:stCondLst>
                                        </p:cTn>
                                        <p:tgtEl>
                                          <p:spTgt spid="8194"/>
                                        </p:tgtEl>
                                      </p:cBhvr>
                                      <p:to x="100000" y="100000"/>
                                    </p:animScale>
                                    <p:animScale>
                                      <p:cBhvr>
                                        <p:cTn id="65" dur="26">
                                          <p:stCondLst>
                                            <p:cond delay="1642"/>
                                          </p:stCondLst>
                                        </p:cTn>
                                        <p:tgtEl>
                                          <p:spTgt spid="8194"/>
                                        </p:tgtEl>
                                      </p:cBhvr>
                                      <p:to x="100000" y="90000"/>
                                    </p:animScale>
                                    <p:animScale>
                                      <p:cBhvr>
                                        <p:cTn id="66" dur="166" decel="50000">
                                          <p:stCondLst>
                                            <p:cond delay="1668"/>
                                          </p:stCondLst>
                                        </p:cTn>
                                        <p:tgtEl>
                                          <p:spTgt spid="8194"/>
                                        </p:tgtEl>
                                      </p:cBhvr>
                                      <p:to x="100000" y="100000"/>
                                    </p:animScale>
                                    <p:animScale>
                                      <p:cBhvr>
                                        <p:cTn id="67" dur="26">
                                          <p:stCondLst>
                                            <p:cond delay="1808"/>
                                          </p:stCondLst>
                                        </p:cTn>
                                        <p:tgtEl>
                                          <p:spTgt spid="8194"/>
                                        </p:tgtEl>
                                      </p:cBhvr>
                                      <p:to x="100000" y="95000"/>
                                    </p:animScale>
                                    <p:animScale>
                                      <p:cBhvr>
                                        <p:cTn id="68" dur="166" decel="50000">
                                          <p:stCondLst>
                                            <p:cond delay="1834"/>
                                          </p:stCondLst>
                                        </p:cTn>
                                        <p:tgtEl>
                                          <p:spTgt spid="8194"/>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81222E-F1CE-4EFE-8913-8519243E0D2C}"/>
              </a:ext>
            </a:extLst>
          </p:cNvPr>
          <p:cNvSpPr/>
          <p:nvPr/>
        </p:nvSpPr>
        <p:spPr>
          <a:xfrm>
            <a:off x="71438" y="2857500"/>
            <a:ext cx="5715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Subtitle 2">
            <a:extLst>
              <a:ext uri="{FF2B5EF4-FFF2-40B4-BE49-F238E27FC236}">
                <a16:creationId xmlns:a16="http://schemas.microsoft.com/office/drawing/2014/main" id="{02F3272C-934D-4106-B017-3F5A6CE02CFD}"/>
              </a:ext>
            </a:extLst>
          </p:cNvPr>
          <p:cNvSpPr>
            <a:spLocks noGrp="1"/>
          </p:cNvSpPr>
          <p:nvPr>
            <p:ph type="subTitle" idx="1"/>
          </p:nvPr>
        </p:nvSpPr>
        <p:spPr>
          <a:xfrm>
            <a:off x="428625" y="1643063"/>
            <a:ext cx="8572500" cy="1071562"/>
          </a:xfrm>
        </p:spPr>
        <p:txBody>
          <a:bodyPr/>
          <a:lstStyle/>
          <a:p>
            <a:pPr marR="0" algn="just">
              <a:buFont typeface="Wingdings" panose="05000000000000000000" pitchFamily="2" charset="2"/>
              <a:buChar char="Ø"/>
            </a:pPr>
            <a:r>
              <a:rPr lang="sl-SI" altLang="sl-SI" sz="1800"/>
              <a:t>V Sloveniji imamo zaenkrat eno jedrsko elektrarno  in sicer  obratuje jedrska elektrarna KRŠKO</a:t>
            </a:r>
          </a:p>
          <a:p>
            <a:pPr marR="0" algn="just">
              <a:buFont typeface="Wingdings" panose="05000000000000000000" pitchFamily="2" charset="2"/>
              <a:buChar char="Ø"/>
            </a:pPr>
            <a:r>
              <a:rPr lang="sl-SI" altLang="sl-SI" sz="1800"/>
              <a:t>Gradnja nove jedrske elektrarne do leta 2023</a:t>
            </a:r>
          </a:p>
          <a:p>
            <a:pPr marR="0" algn="just"/>
            <a:endParaRPr lang="sl-SI" altLang="sl-SI" sz="1800"/>
          </a:p>
        </p:txBody>
      </p:sp>
      <p:sp>
        <p:nvSpPr>
          <p:cNvPr id="5" name="TextBox 4">
            <a:extLst>
              <a:ext uri="{FF2B5EF4-FFF2-40B4-BE49-F238E27FC236}">
                <a16:creationId xmlns:a16="http://schemas.microsoft.com/office/drawing/2014/main" id="{C7D77A3E-2783-47FB-8D6F-72771CBB28D2}"/>
              </a:ext>
            </a:extLst>
          </p:cNvPr>
          <p:cNvSpPr txBox="1"/>
          <p:nvPr/>
        </p:nvSpPr>
        <p:spPr>
          <a:xfrm>
            <a:off x="928688" y="73025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ELEKTRARNA</a:t>
            </a:r>
          </a:p>
        </p:txBody>
      </p:sp>
      <p:sp>
        <p:nvSpPr>
          <p:cNvPr id="7" name="TextBox 6">
            <a:extLst>
              <a:ext uri="{FF2B5EF4-FFF2-40B4-BE49-F238E27FC236}">
                <a16:creationId xmlns:a16="http://schemas.microsoft.com/office/drawing/2014/main" id="{D1EA8F72-E91D-4A7F-B951-3AF617B956C3}"/>
              </a:ext>
            </a:extLst>
          </p:cNvPr>
          <p:cNvSpPr txBox="1">
            <a:spLocks noChangeArrowheads="1"/>
          </p:cNvSpPr>
          <p:nvPr/>
        </p:nvSpPr>
        <p:spPr bwMode="auto">
          <a:xfrm>
            <a:off x="357188" y="3714750"/>
            <a:ext cx="5214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just"/>
            <a:r>
              <a:rPr lang="sl-SI" altLang="sl-SI"/>
              <a:t>Jedrska elektrarna Krško (JEK, tudi Nuklearna elektrarna Krško - NEK) deluje od leta 1981. Jedrski reaktor je tlačnovodnega tipa. Največja moč je 676 MW, gorivo je obogaten uran (2,1-4,3 utežnih odstotkov 235U), masa goriva 48,7 t, gorivnih elementov je 121, moderator demineralizirana voda, 33 snopov po 20 palic iz zlitine srebra, indija in kadmija za regulacijo moči.</a:t>
            </a:r>
          </a:p>
        </p:txBody>
      </p:sp>
      <p:sp>
        <p:nvSpPr>
          <p:cNvPr id="8" name="TextBox 7">
            <a:extLst>
              <a:ext uri="{FF2B5EF4-FFF2-40B4-BE49-F238E27FC236}">
                <a16:creationId xmlns:a16="http://schemas.microsoft.com/office/drawing/2014/main" id="{DD445880-BF61-4E1D-ABF9-2FB5850F35D4}"/>
              </a:ext>
            </a:extLst>
          </p:cNvPr>
          <p:cNvSpPr txBox="1">
            <a:spLocks noChangeArrowheads="1"/>
          </p:cNvSpPr>
          <p:nvPr/>
        </p:nvSpPr>
        <p:spPr bwMode="auto">
          <a:xfrm>
            <a:off x="928688" y="2857500"/>
            <a:ext cx="41433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sl-SI" altLang="sl-SI" sz="4400">
                <a:solidFill>
                  <a:srgbClr val="FFFF00"/>
                </a:solidFill>
              </a:rPr>
              <a:t>JE KRŠKO</a:t>
            </a:r>
          </a:p>
        </p:txBody>
      </p:sp>
      <p:pic>
        <p:nvPicPr>
          <p:cNvPr id="9219" name="Picture 3">
            <a:extLst>
              <a:ext uri="{FF2B5EF4-FFF2-40B4-BE49-F238E27FC236}">
                <a16:creationId xmlns:a16="http://schemas.microsoft.com/office/drawing/2014/main" id="{2D310F36-0293-4E6B-BF1A-8D211CBA2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298825"/>
            <a:ext cx="29575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9" presetClass="entr" presetSubtype="0" fill="hold" nodeType="after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dissolve">
                                      <p:cBhvr>
                                        <p:cTn id="15" dur="500"/>
                                        <p:tgtEl>
                                          <p:spTgt spid="9219"/>
                                        </p:tgtEl>
                                      </p:cBhvr>
                                    </p:animEffect>
                                  </p:childTnLst>
                                </p:cTn>
                              </p:par>
                            </p:childTnLst>
                          </p:cTn>
                        </p:par>
                        <p:par>
                          <p:cTn id="16" fill="hold" nodeType="afterGroup">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10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10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43C01C2C-D126-4EA9-959E-76C97AE1C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490663"/>
            <a:ext cx="6018212"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CC6D66B-1CE4-4A0A-8C03-DB09B3304E45}"/>
              </a:ext>
            </a:extLst>
          </p:cNvPr>
          <p:cNvSpPr txBox="1"/>
          <p:nvPr/>
        </p:nvSpPr>
        <p:spPr>
          <a:xfrm>
            <a:off x="6215063" y="642938"/>
            <a:ext cx="2357437" cy="590867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Blok reaktorja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Hladilni stolp</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Reaktor </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Krmilna miza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Vzvod za pritisk</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Razvijalec pare</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Gorivni element</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Turbina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Generator</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Transformator</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Kondenzator</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Plin</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Voda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Zrak</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Vlažen zrak</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Reka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Hladilni krog</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Primarni krog</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Sekundarni krog</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Vodna para</a:t>
            </a:r>
          </a:p>
          <a:p>
            <a:pPr marL="342900" indent="-342900" fontAlgn="auto">
              <a:spcBef>
                <a:spcPts val="0"/>
              </a:spcBef>
              <a:spcAft>
                <a:spcPts val="0"/>
              </a:spcAft>
              <a:buFont typeface="+mj-lt"/>
              <a:buAutoNum type="arabicPeriod"/>
              <a:defRPr/>
            </a:pPr>
            <a:r>
              <a:rPr lang="sl-SI" dirty="0">
                <a:solidFill>
                  <a:schemeClr val="tx1">
                    <a:lumMod val="95000"/>
                  </a:schemeClr>
                </a:solidFill>
                <a:latin typeface="Times New Roman" pitchFamily="18" charset="0"/>
                <a:cs typeface="Times New Roman" pitchFamily="18" charset="0"/>
              </a:rPr>
              <a:t>Pumpa </a:t>
            </a:r>
          </a:p>
        </p:txBody>
      </p:sp>
      <p:sp>
        <p:nvSpPr>
          <p:cNvPr id="4" name="TextBox 3">
            <a:extLst>
              <a:ext uri="{FF2B5EF4-FFF2-40B4-BE49-F238E27FC236}">
                <a16:creationId xmlns:a16="http://schemas.microsoft.com/office/drawing/2014/main" id="{9BF4776C-1505-471A-8CE6-8D8A2406D794}"/>
              </a:ext>
            </a:extLst>
          </p:cNvPr>
          <p:cNvSpPr txBox="1"/>
          <p:nvPr/>
        </p:nvSpPr>
        <p:spPr>
          <a:xfrm>
            <a:off x="357188" y="915988"/>
            <a:ext cx="5429250" cy="369887"/>
          </a:xfrm>
          <a:prstGeom prst="rect">
            <a:avLst/>
          </a:prstGeom>
          <a:noFill/>
        </p:spPr>
        <p:txBody>
          <a:bodyPr>
            <a:spAutoFit/>
          </a:bodyPr>
          <a:lstStyle/>
          <a:p>
            <a:pPr fontAlgn="auto">
              <a:spcBef>
                <a:spcPts val="0"/>
              </a:spcBef>
              <a:spcAft>
                <a:spcPts val="0"/>
              </a:spcAft>
              <a:defRPr/>
            </a:pPr>
            <a:r>
              <a:rPr lang="pl-PL" b="1" i="1" u="sng" dirty="0">
                <a:solidFill>
                  <a:schemeClr val="tx2">
                    <a:lumMod val="50000"/>
                  </a:schemeClr>
                </a:solidFill>
                <a:latin typeface="+mn-lt"/>
              </a:rPr>
              <a:t>Jedrski reaktor je tlačnovodnega tipa</a:t>
            </a:r>
            <a:endParaRPr lang="sl-SI" b="1" i="1" u="sng" dirty="0">
              <a:solidFill>
                <a:schemeClr val="tx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500"/>
                                        <p:tgtEl>
                                          <p:spTgt spid="3">
                                            <p:txEl>
                                              <p:pRg st="12" end="12"/>
                                            </p:txEl>
                                          </p:spTgt>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fade">
                                      <p:cBhvr>
                                        <p:cTn id="71" dur="500"/>
                                        <p:tgtEl>
                                          <p:spTgt spid="3">
                                            <p:txEl>
                                              <p:pRg st="16" end="16"/>
                                            </p:txEl>
                                          </p:spTgt>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Effect transition="in" filter="fade">
                                      <p:cBhvr>
                                        <p:cTn id="75" dur="500"/>
                                        <p:tgtEl>
                                          <p:spTgt spid="3">
                                            <p:txEl>
                                              <p:pRg st="17" end="17"/>
                                            </p:txEl>
                                          </p:spTgt>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Effect transition="in" filter="fade">
                                      <p:cBhvr>
                                        <p:cTn id="79" dur="500"/>
                                        <p:tgtEl>
                                          <p:spTgt spid="3">
                                            <p:txEl>
                                              <p:pRg st="18" end="18"/>
                                            </p:txEl>
                                          </p:spTgt>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animEffect transition="in" filter="fade">
                                      <p:cBhvr>
                                        <p:cTn id="83" dur="500"/>
                                        <p:tgtEl>
                                          <p:spTgt spid="3">
                                            <p:txEl>
                                              <p:pRg st="19" end="19"/>
                                            </p:txEl>
                                          </p:spTgt>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animEffect transition="in" filter="fade">
                                      <p:cBhvr>
                                        <p:cTn id="87"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B2957C-F7CC-4096-BFD9-D187F89C069B}"/>
              </a:ext>
            </a:extLst>
          </p:cNvPr>
          <p:cNvSpPr>
            <a:spLocks noGrp="1"/>
          </p:cNvSpPr>
          <p:nvPr>
            <p:ph type="subTitle" idx="1"/>
          </p:nvPr>
        </p:nvSpPr>
        <p:spPr>
          <a:xfrm>
            <a:off x="428625" y="1643063"/>
            <a:ext cx="2643188" cy="571500"/>
          </a:xfrm>
          <a:ln>
            <a:solidFill>
              <a:schemeClr val="accent1"/>
            </a:solidFill>
          </a:ln>
        </p:spPr>
        <p:txBody>
          <a:bodyPr>
            <a:normAutofit/>
          </a:bodyPr>
          <a:lstStyle/>
          <a:p>
            <a:pPr marR="0" algn="just">
              <a:lnSpc>
                <a:spcPct val="80000"/>
              </a:lnSpc>
            </a:pPr>
            <a:r>
              <a:rPr lang="sl-SI" altLang="sl-SI" sz="3700" b="1" i="1">
                <a:solidFill>
                  <a:srgbClr val="20C9F8"/>
                </a:solidFill>
              </a:rPr>
              <a:t>ODPADKI:</a:t>
            </a:r>
          </a:p>
        </p:txBody>
      </p:sp>
      <p:sp>
        <p:nvSpPr>
          <p:cNvPr id="4" name="Subtitle 2">
            <a:extLst>
              <a:ext uri="{FF2B5EF4-FFF2-40B4-BE49-F238E27FC236}">
                <a16:creationId xmlns:a16="http://schemas.microsoft.com/office/drawing/2014/main" id="{A8CD379B-F7FD-4550-A4EE-5A98FB142B41}"/>
              </a:ext>
            </a:extLst>
          </p:cNvPr>
          <p:cNvSpPr txBox="1">
            <a:spLocks/>
          </p:cNvSpPr>
          <p:nvPr/>
        </p:nvSpPr>
        <p:spPr>
          <a:xfrm>
            <a:off x="428625" y="2357438"/>
            <a:ext cx="8572500" cy="857250"/>
          </a:xfrm>
          <a:prstGeom prst="rect">
            <a:avLst/>
          </a:prstGeom>
        </p:spPr>
        <p:txBody>
          <a:bodyPr lIns="0" rIns="18288"/>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just">
              <a:spcBef>
                <a:spcPct val="20000"/>
              </a:spcBef>
              <a:buClr>
                <a:srgbClr val="0BD0D9"/>
              </a:buClr>
              <a:buSzPct val="95000"/>
            </a:pPr>
            <a:r>
              <a:rPr lang="sl-SI" altLang="sl-SI"/>
              <a:t>Nekateri odpadki jedrskih elektrarn so radioaktivni. To pomeni, da sevajo smrtno nevarno radioaktivno žarčenje (nevidne majhne delce ali valovanje velikih energij), ki škoduje živim celicam. Ker so nekatere take snovi radioaktivne tisoč let, jih zakopavajo pod zemljo v tesno zaprtih posodah. </a:t>
            </a:r>
          </a:p>
          <a:p>
            <a:pPr algn="just">
              <a:spcBef>
                <a:spcPct val="20000"/>
              </a:spcBef>
              <a:buClr>
                <a:srgbClr val="0BD0D9"/>
              </a:buClr>
              <a:buSzPct val="95000"/>
            </a:pPr>
            <a:endParaRPr lang="sl-SI" altLang="sl-SI"/>
          </a:p>
          <a:p>
            <a:pPr algn="just">
              <a:spcBef>
                <a:spcPct val="20000"/>
              </a:spcBef>
              <a:buClr>
                <a:srgbClr val="0BD0D9"/>
              </a:buClr>
              <a:buSzPct val="95000"/>
            </a:pPr>
            <a:r>
              <a:rPr lang="sl-SI" altLang="sl-SI"/>
              <a:t>Zato je zaščitna obleka nujni del opreme pri rokovanju z radioaktivnimi odpadki. Mnogo ljudi je zelo zaskrbljenih zaradi radioaktivnih odpadkov in zahtevajo ustavitev jedrskih elektrarn.</a:t>
            </a:r>
          </a:p>
        </p:txBody>
      </p:sp>
      <p:sp>
        <p:nvSpPr>
          <p:cNvPr id="6" name="TextBox 5">
            <a:extLst>
              <a:ext uri="{FF2B5EF4-FFF2-40B4-BE49-F238E27FC236}">
                <a16:creationId xmlns:a16="http://schemas.microsoft.com/office/drawing/2014/main" id="{07ABC973-7E69-4039-BCF9-3460F84222D4}"/>
              </a:ext>
            </a:extLst>
          </p:cNvPr>
          <p:cNvSpPr txBox="1"/>
          <p:nvPr/>
        </p:nvSpPr>
        <p:spPr>
          <a:xfrm>
            <a:off x="928688" y="73025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ELEKTRARNA</a:t>
            </a:r>
          </a:p>
        </p:txBody>
      </p:sp>
      <p:pic>
        <p:nvPicPr>
          <p:cNvPr id="11266" name="Picture 2">
            <a:extLst>
              <a:ext uri="{FF2B5EF4-FFF2-40B4-BE49-F238E27FC236}">
                <a16:creationId xmlns:a16="http://schemas.microsoft.com/office/drawing/2014/main" id="{C440B8C8-93FB-43A3-92B9-718B54303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572000"/>
            <a:ext cx="2119313"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9BD8A694-3D96-4215-B13A-3D0E4895D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8" y="4500563"/>
            <a:ext cx="2720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par>
                                <p:cTn id="10" presetID="7" presetClass="entr" presetSubtype="4"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additive="base">
                                        <p:cTn id="12" dur="1000" fill="hold"/>
                                        <p:tgtEl>
                                          <p:spTgt spid="11267"/>
                                        </p:tgtEl>
                                        <p:attrNameLst>
                                          <p:attrName>ppt_x</p:attrName>
                                        </p:attrNameLst>
                                      </p:cBhvr>
                                      <p:tavLst>
                                        <p:tav tm="0">
                                          <p:val>
                                            <p:strVal val="#ppt_x"/>
                                          </p:val>
                                        </p:tav>
                                        <p:tav tm="100000">
                                          <p:val>
                                            <p:strVal val="#ppt_x"/>
                                          </p:val>
                                        </p:tav>
                                      </p:tavLst>
                                    </p:anim>
                                    <p:anim calcmode="lin" valueType="num">
                                      <p:cBhvr additive="base">
                                        <p:cTn id="13" dur="1000" fill="hold"/>
                                        <p:tgtEl>
                                          <p:spTgt spid="11267"/>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additive="base">
                                        <p:cTn id="16" dur="1000" fill="hold"/>
                                        <p:tgtEl>
                                          <p:spTgt spid="11266"/>
                                        </p:tgtEl>
                                        <p:attrNameLst>
                                          <p:attrName>ppt_x</p:attrName>
                                        </p:attrNameLst>
                                      </p:cBhvr>
                                      <p:tavLst>
                                        <p:tav tm="0">
                                          <p:val>
                                            <p:strVal val="#ppt_x"/>
                                          </p:val>
                                        </p:tav>
                                        <p:tav tm="100000">
                                          <p:val>
                                            <p:strVal val="#ppt_x"/>
                                          </p:val>
                                        </p:tav>
                                      </p:tavLst>
                                    </p:anim>
                                    <p:anim calcmode="lin" valueType="num">
                                      <p:cBhvr additive="base">
                                        <p:cTn id="17" dur="1000" fill="hold"/>
                                        <p:tgtEl>
                                          <p:spTgt spid="11266"/>
                                        </p:tgtEl>
                                        <p:attrNameLst>
                                          <p:attrName>ppt_y</p:attrName>
                                        </p:attrNameLst>
                                      </p:cBhvr>
                                      <p:tavLst>
                                        <p:tav tm="0">
                                          <p:val>
                                            <p:strVal val="1+#ppt_h/2"/>
                                          </p:val>
                                        </p:tav>
                                        <p:tav tm="100000">
                                          <p:val>
                                            <p:strVal val="#ppt_y"/>
                                          </p:val>
                                        </p:tav>
                                      </p:tavLst>
                                    </p:anim>
                                  </p:childTnLst>
                                </p:cTn>
                              </p:par>
                              <p:par>
                                <p:cTn id="18" presetID="29"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73F1C15-B980-4A51-9B9D-5832797AA577}"/>
              </a:ext>
            </a:extLst>
          </p:cNvPr>
          <p:cNvGraphicFramePr>
            <a:graphicFrameLocks noGrp="1"/>
          </p:cNvGraphicFramePr>
          <p:nvPr/>
        </p:nvGraphicFramePr>
        <p:xfrm>
          <a:off x="152400" y="2705100"/>
          <a:ext cx="8777288" cy="2581275"/>
        </p:xfrm>
        <a:graphic>
          <a:graphicData uri="http://schemas.openxmlformats.org/drawingml/2006/table">
            <a:tbl>
              <a:tblPr/>
              <a:tblGrid>
                <a:gridCol w="4388644">
                  <a:extLst>
                    <a:ext uri="{9D8B030D-6E8A-4147-A177-3AD203B41FA5}">
                      <a16:colId xmlns:a16="http://schemas.microsoft.com/office/drawing/2014/main" val="20000"/>
                    </a:ext>
                  </a:extLst>
                </a:gridCol>
                <a:gridCol w="4388644">
                  <a:extLst>
                    <a:ext uri="{9D8B030D-6E8A-4147-A177-3AD203B41FA5}">
                      <a16:colId xmlns:a16="http://schemas.microsoft.com/office/drawing/2014/main" val="20001"/>
                    </a:ext>
                  </a:extLst>
                </a:gridCol>
              </a:tblGrid>
              <a:tr h="286808">
                <a:tc>
                  <a:txBody>
                    <a:bodyPr/>
                    <a:lstStyle/>
                    <a:p>
                      <a:pPr algn="ctr">
                        <a:lnSpc>
                          <a:spcPct val="115000"/>
                        </a:lnSpc>
                        <a:spcBef>
                          <a:spcPts val="2400"/>
                        </a:spcBef>
                        <a:spcAft>
                          <a:spcPts val="0"/>
                        </a:spcAft>
                      </a:pPr>
                      <a:r>
                        <a:rPr lang="sl-SI" sz="1600" b="1" kern="0" dirty="0">
                          <a:solidFill>
                            <a:schemeClr val="bg2">
                              <a:lumMod val="60000"/>
                              <a:lumOff val="40000"/>
                            </a:schemeClr>
                          </a:solidFill>
                          <a:latin typeface="Calibri"/>
                          <a:ea typeface="Times New Roman"/>
                          <a:cs typeface="Times New Roman"/>
                        </a:rPr>
                        <a:t>PREDNOSTI</a:t>
                      </a:r>
                    </a:p>
                  </a:txBody>
                  <a:tcPr marL="102061" marR="102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400"/>
                        </a:spcBef>
                        <a:spcAft>
                          <a:spcPts val="0"/>
                        </a:spcAft>
                      </a:pPr>
                      <a:r>
                        <a:rPr lang="sl-SI" sz="1600" b="1" kern="0" dirty="0">
                          <a:solidFill>
                            <a:schemeClr val="bg2">
                              <a:lumMod val="60000"/>
                              <a:lumOff val="40000"/>
                            </a:schemeClr>
                          </a:solidFill>
                          <a:latin typeface="Calibri"/>
                          <a:ea typeface="Times New Roman"/>
                          <a:cs typeface="Times New Roman"/>
                        </a:rPr>
                        <a:t>SLABOSTI</a:t>
                      </a:r>
                    </a:p>
                  </a:txBody>
                  <a:tcPr marL="102061" marR="1020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6808">
                <a:tc>
                  <a:txBody>
                    <a:bodyPr/>
                    <a:lstStyle/>
                    <a:p>
                      <a:pPr algn="ctr">
                        <a:lnSpc>
                          <a:spcPct val="115000"/>
                        </a:lnSpc>
                        <a:spcAft>
                          <a:spcPts val="0"/>
                        </a:spcAft>
                      </a:pPr>
                      <a:endParaRPr lang="sl-SI" sz="1600">
                        <a:latin typeface="Calibri"/>
                        <a:ea typeface="Calibri"/>
                        <a:cs typeface="Times New Roman"/>
                      </a:endParaRPr>
                    </a:p>
                  </a:txBody>
                  <a:tcPr marL="102061" marR="10206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endParaRPr lang="sl-SI" sz="1600">
                        <a:latin typeface="Calibri"/>
                        <a:ea typeface="Calibri"/>
                        <a:cs typeface="Times New Roman"/>
                      </a:endParaRPr>
                    </a:p>
                  </a:txBody>
                  <a:tcPr marL="102061" marR="10206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86808">
                <a:tc>
                  <a:txBody>
                    <a:bodyPr/>
                    <a:lstStyle/>
                    <a:p>
                      <a:pPr algn="ctr">
                        <a:lnSpc>
                          <a:spcPct val="115000"/>
                        </a:lnSpc>
                        <a:spcAft>
                          <a:spcPts val="0"/>
                        </a:spcAft>
                      </a:pPr>
                      <a:r>
                        <a:rPr lang="sl-SI" sz="1600">
                          <a:latin typeface="Calibri"/>
                          <a:ea typeface="Calibri"/>
                          <a:cs typeface="Times New Roman"/>
                        </a:rPr>
                        <a:t>Električna energija v elektrarnah</a:t>
                      </a:r>
                    </a:p>
                  </a:txBody>
                  <a:tcPr marL="102061" marR="1020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sl-SI" sz="1600">
                          <a:latin typeface="Calibri"/>
                          <a:ea typeface="Calibri"/>
                          <a:cs typeface="Times New Roman"/>
                        </a:rPr>
                        <a:t>Rušilna moč v atomskih bombah</a:t>
                      </a:r>
                    </a:p>
                  </a:txBody>
                  <a:tcPr marL="102061" marR="102061"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286808">
                <a:tc>
                  <a:txBody>
                    <a:bodyPr/>
                    <a:lstStyle/>
                    <a:p>
                      <a:pPr algn="ctr">
                        <a:lnSpc>
                          <a:spcPct val="115000"/>
                        </a:lnSpc>
                        <a:spcAft>
                          <a:spcPts val="0"/>
                        </a:spcAft>
                      </a:pPr>
                      <a:r>
                        <a:rPr lang="sl-SI" sz="1600">
                          <a:latin typeface="Calibri"/>
                          <a:ea typeface="Calibri"/>
                          <a:cs typeface="Times New Roman"/>
                        </a:rPr>
                        <a:t>Energija za različne stvari (ladje, podmornice)</a:t>
                      </a:r>
                    </a:p>
                  </a:txBody>
                  <a:tcPr marL="102061" marR="1020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sl-SI" sz="1600">
                          <a:latin typeface="Calibri"/>
                          <a:ea typeface="Calibri"/>
                          <a:cs typeface="Times New Roman"/>
                        </a:rPr>
                        <a:t>Problematična za zdravje in varnost</a:t>
                      </a:r>
                    </a:p>
                  </a:txBody>
                  <a:tcPr marL="102061" marR="102061"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286808">
                <a:tc>
                  <a:txBody>
                    <a:bodyPr/>
                    <a:lstStyle/>
                    <a:p>
                      <a:pPr algn="ctr">
                        <a:lnSpc>
                          <a:spcPct val="115000"/>
                        </a:lnSpc>
                        <a:spcAft>
                          <a:spcPts val="0"/>
                        </a:spcAft>
                      </a:pPr>
                      <a:r>
                        <a:rPr lang="sl-SI" sz="1600">
                          <a:latin typeface="Calibri"/>
                          <a:ea typeface="Calibri"/>
                          <a:cs typeface="Times New Roman"/>
                        </a:rPr>
                        <a:t>Dober izkoristek</a:t>
                      </a:r>
                    </a:p>
                  </a:txBody>
                  <a:tcPr marL="102061" marR="1020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sl-SI" sz="1600">
                          <a:latin typeface="Calibri"/>
                          <a:ea typeface="Calibri"/>
                          <a:cs typeface="Times New Roman"/>
                        </a:rPr>
                        <a:t>Radioaktivno žarčenje, ki škoduje celicam</a:t>
                      </a:r>
                    </a:p>
                  </a:txBody>
                  <a:tcPr marL="102061" marR="102061"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86808">
                <a:tc>
                  <a:txBody>
                    <a:bodyPr/>
                    <a:lstStyle/>
                    <a:p>
                      <a:pPr algn="ctr">
                        <a:lnSpc>
                          <a:spcPct val="115000"/>
                        </a:lnSpc>
                        <a:spcAft>
                          <a:spcPts val="0"/>
                        </a:spcAft>
                      </a:pPr>
                      <a:r>
                        <a:rPr lang="sl-SI" sz="1600">
                          <a:latin typeface="Calibri"/>
                          <a:ea typeface="Calibri"/>
                          <a:cs typeface="Times New Roman"/>
                        </a:rPr>
                        <a:t>Najcenejši vir</a:t>
                      </a:r>
                    </a:p>
                  </a:txBody>
                  <a:tcPr marL="102061" marR="1020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sl-SI" sz="1600">
                          <a:latin typeface="Calibri"/>
                          <a:ea typeface="Calibri"/>
                          <a:cs typeface="Times New Roman"/>
                        </a:rPr>
                        <a:t>Radioaktivni odpadki</a:t>
                      </a:r>
                    </a:p>
                  </a:txBody>
                  <a:tcPr marL="102061" marR="102061"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860426">
                <a:tc>
                  <a:txBody>
                    <a:bodyPr/>
                    <a:lstStyle/>
                    <a:p>
                      <a:pPr algn="ctr">
                        <a:lnSpc>
                          <a:spcPct val="115000"/>
                        </a:lnSpc>
                        <a:spcAft>
                          <a:spcPts val="0"/>
                        </a:spcAft>
                      </a:pPr>
                      <a:r>
                        <a:rPr lang="sl-SI" sz="1600" dirty="0">
                          <a:latin typeface="Calibri"/>
                          <a:ea typeface="Calibri"/>
                          <a:cs typeface="Times New Roman"/>
                        </a:rPr>
                        <a:t>Zanesljiva dobava urana</a:t>
                      </a:r>
                    </a:p>
                    <a:p>
                      <a:pPr algn="ctr">
                        <a:lnSpc>
                          <a:spcPct val="115000"/>
                        </a:lnSpc>
                        <a:spcAft>
                          <a:spcPts val="0"/>
                        </a:spcAft>
                      </a:pPr>
                      <a:r>
                        <a:rPr lang="sl-SI" sz="1600" dirty="0">
                          <a:latin typeface="Calibri"/>
                          <a:ea typeface="Calibri"/>
                          <a:cs typeface="Times New Roman"/>
                        </a:rPr>
                        <a:t>Nizek delež cene goriva</a:t>
                      </a:r>
                    </a:p>
                    <a:p>
                      <a:pPr algn="ctr">
                        <a:lnSpc>
                          <a:spcPct val="115000"/>
                        </a:lnSpc>
                        <a:spcAft>
                          <a:spcPts val="0"/>
                        </a:spcAft>
                      </a:pPr>
                      <a:r>
                        <a:rPr lang="sl-SI" sz="1600" dirty="0">
                          <a:latin typeface="Calibri"/>
                          <a:ea typeface="Calibri"/>
                          <a:cs typeface="Times New Roman"/>
                        </a:rPr>
                        <a:t>Neobremenjevanje narave</a:t>
                      </a:r>
                    </a:p>
                  </a:txBody>
                  <a:tcPr marL="102061" marR="102061"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sl-SI" sz="1600" dirty="0">
                          <a:latin typeface="Calibri"/>
                          <a:ea typeface="Calibri"/>
                          <a:cs typeface="Times New Roman"/>
                        </a:rPr>
                        <a:t>Onesnaževanje</a:t>
                      </a:r>
                    </a:p>
                  </a:txBody>
                  <a:tcPr marL="102061" marR="102061"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A54519D6-6821-483A-9B96-0B39DE12894A}"/>
              </a:ext>
            </a:extLst>
          </p:cNvPr>
          <p:cNvSpPr txBox="1"/>
          <p:nvPr/>
        </p:nvSpPr>
        <p:spPr>
          <a:xfrm>
            <a:off x="928688" y="73025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PONOVITEV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5C3CC50-E59F-4E95-8D50-A8C09662C2AC}"/>
              </a:ext>
            </a:extLst>
          </p:cNvPr>
          <p:cNvSpPr>
            <a:spLocks noGrp="1"/>
          </p:cNvSpPr>
          <p:nvPr>
            <p:ph type="subTitle" idx="1"/>
          </p:nvPr>
        </p:nvSpPr>
        <p:spPr>
          <a:xfrm>
            <a:off x="428625" y="1643063"/>
            <a:ext cx="7786688" cy="2428875"/>
          </a:xfrm>
        </p:spPr>
        <p:txBody>
          <a:bodyPr/>
          <a:lstStyle/>
          <a:p>
            <a:pPr marR="0" algn="just">
              <a:buFont typeface="Arial" panose="020B0604020202020204" pitchFamily="34" charset="0"/>
              <a:buChar char="•"/>
            </a:pPr>
            <a:r>
              <a:rPr lang="sl-SI" altLang="sl-SI" sz="1800"/>
              <a:t> Atomi (sestavni deli vsake snovi) so tudi vir energije – jedrske energije</a:t>
            </a:r>
          </a:p>
          <a:p>
            <a:pPr marR="0" algn="just">
              <a:buFont typeface="Arial" panose="020B0604020202020204" pitchFamily="34" charset="0"/>
              <a:buChar char="•"/>
            </a:pPr>
            <a:r>
              <a:rPr lang="sl-SI" altLang="sl-SI" sz="1800"/>
              <a:t> Jedrska energija je rušilna moč atomskih bomb, daje pa tudi električno energijo v atomskih elektrarnah</a:t>
            </a:r>
          </a:p>
          <a:p>
            <a:pPr marR="0" algn="just">
              <a:buFont typeface="Arial" panose="020B0604020202020204" pitchFamily="34" charset="0"/>
              <a:buChar char="•"/>
            </a:pPr>
            <a:r>
              <a:rPr lang="sl-SI" altLang="sl-SI" sz="1800"/>
              <a:t> </a:t>
            </a:r>
            <a:r>
              <a:rPr lang="sl-SI" altLang="sl-SI" sz="1800" u="sng"/>
              <a:t>Jedrske reakcije potekajo v atomskih jedrih. Ločimo dve vrsti takih reakcij:</a:t>
            </a:r>
          </a:p>
          <a:p>
            <a:pPr marL="800100" lvl="1" indent="-342900" algn="just"/>
            <a:r>
              <a:rPr lang="sl-SI" altLang="sl-SI" sz="1600"/>
              <a:t>1.) Pri enih se razcepi jedro težkega atoma v  dve lažji jedri (jedrska cepitev  ali FISIJA)</a:t>
            </a:r>
          </a:p>
          <a:p>
            <a:pPr marL="800100" lvl="1" indent="-342900" algn="just"/>
            <a:r>
              <a:rPr lang="sl-SI" altLang="sl-SI" sz="1600"/>
              <a:t>2.) Pri drugih pa se zlijeta dve jedri enakih lahkih atomov in nastane novo, težje jedro (jedrsko zlitje ali FUZIJA)</a:t>
            </a:r>
          </a:p>
          <a:p>
            <a:pPr marR="0" algn="just"/>
            <a:endParaRPr lang="sl-SI" altLang="sl-SI"/>
          </a:p>
          <a:p>
            <a:pPr marR="0" algn="just"/>
            <a:endParaRPr lang="sl-SI" altLang="sl-SI"/>
          </a:p>
        </p:txBody>
      </p:sp>
      <p:pic>
        <p:nvPicPr>
          <p:cNvPr id="1027" name="Picture 3" descr="C:\Documents and Settings\AMD1\Desktop\aan.gif">
            <a:extLst>
              <a:ext uri="{FF2B5EF4-FFF2-40B4-BE49-F238E27FC236}">
                <a16:creationId xmlns:a16="http://schemas.microsoft.com/office/drawing/2014/main" id="{BBBF13B6-3C11-4D54-B96A-48178721D5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143375"/>
            <a:ext cx="3433763"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DEA7B118-F1ED-4C42-B301-8C15D90B0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00500"/>
            <a:ext cx="266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9783768-BE45-44ED-90EA-D73DB08BE06E}"/>
              </a:ext>
            </a:extLst>
          </p:cNvPr>
          <p:cNvSpPr txBox="1"/>
          <p:nvPr/>
        </p:nvSpPr>
        <p:spPr>
          <a:xfrm>
            <a:off x="928688" y="57150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ENERGIJA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nodeType="afterGroup">
                            <p:stCondLst>
                              <p:cond delay="10000"/>
                            </p:stCondLst>
                            <p:childTnLst>
                              <p:par>
                                <p:cTn id="25" presetID="9"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dissolve">
                                      <p:cBhvr>
                                        <p:cTn id="27" dur="500"/>
                                        <p:tgtEl>
                                          <p:spTgt spid="1027"/>
                                        </p:tgtEl>
                                      </p:cBhvr>
                                    </p:animEffect>
                                  </p:childTnLst>
                                </p:cTn>
                              </p:par>
                            </p:childTnLst>
                          </p:cTn>
                        </p:par>
                        <p:par>
                          <p:cTn id="28" fill="hold" nodeType="afterGroup">
                            <p:stCondLst>
                              <p:cond delay="105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1028"/>
                                        </p:tgtEl>
                                        <p:attrNameLst>
                                          <p:attrName>style.visibility</p:attrName>
                                        </p:attrNameLst>
                                      </p:cBhvr>
                                      <p:to>
                                        <p:strVal val="visible"/>
                                      </p:to>
                                    </p:set>
                                    <p:anim calcmode="lin" valueType="num">
                                      <p:cBhvr>
                                        <p:cTn id="31" dur="1000" fill="hold"/>
                                        <p:tgtEl>
                                          <p:spTgt spid="1028"/>
                                        </p:tgtEl>
                                        <p:attrNameLst>
                                          <p:attrName>ppt_w</p:attrName>
                                        </p:attrNameLst>
                                      </p:cBhvr>
                                      <p:tavLst>
                                        <p:tav tm="0">
                                          <p:val>
                                            <p:fltVal val="0"/>
                                          </p:val>
                                        </p:tav>
                                        <p:tav tm="100000">
                                          <p:val>
                                            <p:strVal val="#ppt_w"/>
                                          </p:val>
                                        </p:tav>
                                      </p:tavLst>
                                    </p:anim>
                                    <p:anim calcmode="lin" valueType="num">
                                      <p:cBhvr>
                                        <p:cTn id="32" dur="1000" fill="hold"/>
                                        <p:tgtEl>
                                          <p:spTgt spid="1028"/>
                                        </p:tgtEl>
                                        <p:attrNameLst>
                                          <p:attrName>ppt_h</p:attrName>
                                        </p:attrNameLst>
                                      </p:cBhvr>
                                      <p:tavLst>
                                        <p:tav tm="0">
                                          <p:val>
                                            <p:fltVal val="0"/>
                                          </p:val>
                                        </p:tav>
                                        <p:tav tm="100000">
                                          <p:val>
                                            <p:strVal val="#ppt_h"/>
                                          </p:val>
                                        </p:tav>
                                      </p:tavLst>
                                    </p:anim>
                                    <p:anim calcmode="lin" valueType="num">
                                      <p:cBhvr>
                                        <p:cTn id="33" dur="1000" fill="hold"/>
                                        <p:tgtEl>
                                          <p:spTgt spid="1028"/>
                                        </p:tgtEl>
                                        <p:attrNameLst>
                                          <p:attrName>style.rotation</p:attrName>
                                        </p:attrNameLst>
                                      </p:cBhvr>
                                      <p:tavLst>
                                        <p:tav tm="0">
                                          <p:val>
                                            <p:fltVal val="90"/>
                                          </p:val>
                                        </p:tav>
                                        <p:tav tm="100000">
                                          <p:val>
                                            <p:fltVal val="0"/>
                                          </p:val>
                                        </p:tav>
                                      </p:tavLst>
                                    </p:anim>
                                    <p:animEffect transition="in" filter="fade">
                                      <p:cBhvr>
                                        <p:cTn id="3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86CE0E2C-E82D-46F0-B2F8-9CDE1F5112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52387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a:extLst>
              <a:ext uri="{FF2B5EF4-FFF2-40B4-BE49-F238E27FC236}">
                <a16:creationId xmlns:a16="http://schemas.microsoft.com/office/drawing/2014/main" id="{6405E68F-6266-4D8C-AD8B-7D6214726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519488"/>
            <a:ext cx="49212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Brace 3">
            <a:extLst>
              <a:ext uri="{FF2B5EF4-FFF2-40B4-BE49-F238E27FC236}">
                <a16:creationId xmlns:a16="http://schemas.microsoft.com/office/drawing/2014/main" id="{C8AD8F2B-09DB-4443-854D-D9390153897A}"/>
              </a:ext>
            </a:extLst>
          </p:cNvPr>
          <p:cNvSpPr/>
          <p:nvPr/>
        </p:nvSpPr>
        <p:spPr>
          <a:xfrm>
            <a:off x="5857875" y="285750"/>
            <a:ext cx="928688" cy="6429375"/>
          </a:xfrm>
          <a:prstGeom prst="rightBrac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sl-SI"/>
          </a:p>
        </p:txBody>
      </p:sp>
      <p:sp>
        <p:nvSpPr>
          <p:cNvPr id="5" name="TextBox 4">
            <a:extLst>
              <a:ext uri="{FF2B5EF4-FFF2-40B4-BE49-F238E27FC236}">
                <a16:creationId xmlns:a16="http://schemas.microsoft.com/office/drawing/2014/main" id="{913E9C7F-EBF3-46E6-8B69-4FF483833B51}"/>
              </a:ext>
            </a:extLst>
          </p:cNvPr>
          <p:cNvSpPr txBox="1">
            <a:spLocks noChangeArrowheads="1"/>
          </p:cNvSpPr>
          <p:nvPr/>
        </p:nvSpPr>
        <p:spPr bwMode="auto">
          <a:xfrm>
            <a:off x="7072313" y="3286125"/>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a:t>PRVI ATOMSKI</a:t>
            </a:r>
          </a:p>
          <a:p>
            <a:r>
              <a:rPr lang="sl-SI" altLang="sl-SI"/>
              <a:t> BOMBI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3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wedge">
                                      <p:cBhvr>
                                        <p:cTn id="10" dur="3000"/>
                                        <p:tgtEl>
                                          <p:spTgt spid="122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1"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par>
                                <p:cTn id="50" presetID="3" presetClass="entr" presetSubtype="10" fill="hold" grpId="1"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786D53-35ED-49E8-9B01-0B777ACA7F93}"/>
              </a:ext>
            </a:extLst>
          </p:cNvPr>
          <p:cNvSpPr>
            <a:spLocks noGrp="1"/>
          </p:cNvSpPr>
          <p:nvPr>
            <p:ph type="subTitle" idx="1"/>
          </p:nvPr>
        </p:nvSpPr>
        <p:spPr>
          <a:xfrm>
            <a:off x="428625" y="1643063"/>
            <a:ext cx="7786688" cy="1714500"/>
          </a:xfrm>
        </p:spPr>
        <p:txBody>
          <a:bodyPr/>
          <a:lstStyle/>
          <a:p>
            <a:pPr marR="0" algn="just">
              <a:buFont typeface="Wingdings" panose="05000000000000000000" pitchFamily="2" charset="2"/>
              <a:buChar char="Ø"/>
            </a:pPr>
            <a:r>
              <a:rPr lang="sl-SI" altLang="sl-SI" sz="1600"/>
              <a:t>Jedrske elektrarne izkoriščajo energijo, ki se sprošča pri cepitvi jeder urana. Obstreljevanje z nevtroni (sestavni delci atoma) povzroči razcep uranovih jeder. Pri tem se sprosti toplotna energija in dva ali trije nevtroni na vsaki nevtron, ki reagira. Ti nevtroni zadanejo nove uranove atome in jih cepijo. Vse več atomov se cepi, zato se sprošča vse več energije.</a:t>
            </a:r>
          </a:p>
          <a:p>
            <a:pPr marR="0" algn="just"/>
            <a:endParaRPr lang="sl-SI" altLang="sl-SI"/>
          </a:p>
          <a:p>
            <a:pPr marR="0" algn="just"/>
            <a:endParaRPr lang="sl-SI" altLang="sl-SI"/>
          </a:p>
        </p:txBody>
      </p:sp>
      <p:sp>
        <p:nvSpPr>
          <p:cNvPr id="4" name="TextBox 3">
            <a:extLst>
              <a:ext uri="{FF2B5EF4-FFF2-40B4-BE49-F238E27FC236}">
                <a16:creationId xmlns:a16="http://schemas.microsoft.com/office/drawing/2014/main" id="{24C125A7-0D08-408B-A763-E5EA07A93CE0}"/>
              </a:ext>
            </a:extLst>
          </p:cNvPr>
          <p:cNvSpPr txBox="1">
            <a:spLocks noChangeArrowheads="1"/>
          </p:cNvSpPr>
          <p:nvPr/>
        </p:nvSpPr>
        <p:spPr bwMode="auto">
          <a:xfrm>
            <a:off x="357188" y="2928938"/>
            <a:ext cx="7286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sl-SI" altLang="sl-SI" sz="1600" i="1"/>
              <a:t>Leta 1939 nemška znanstvenika Fritz Strassman in Otto Hahn odkrijeta, da se ob cepljenju  jeder uranovih atomov sprošča ogromna energija. </a:t>
            </a:r>
          </a:p>
          <a:p>
            <a:r>
              <a:rPr lang="sl-SI" altLang="sl-SI" sz="1600" i="1"/>
              <a:t>(To so kasneje izkoristili tako v jedrskih elektrarnah kot tudi za eksplozije atomskih bomb)</a:t>
            </a:r>
          </a:p>
        </p:txBody>
      </p:sp>
      <p:sp>
        <p:nvSpPr>
          <p:cNvPr id="6" name="TextBox 5">
            <a:extLst>
              <a:ext uri="{FF2B5EF4-FFF2-40B4-BE49-F238E27FC236}">
                <a16:creationId xmlns:a16="http://schemas.microsoft.com/office/drawing/2014/main" id="{8F8C2F51-FBC7-4ACA-8937-066293C50905}"/>
              </a:ext>
            </a:extLst>
          </p:cNvPr>
          <p:cNvSpPr txBox="1"/>
          <p:nvPr/>
        </p:nvSpPr>
        <p:spPr>
          <a:xfrm>
            <a:off x="928688" y="57150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FISIJA</a:t>
            </a:r>
          </a:p>
        </p:txBody>
      </p:sp>
      <p:pic>
        <p:nvPicPr>
          <p:cNvPr id="2051" name="Picture 3">
            <a:extLst>
              <a:ext uri="{FF2B5EF4-FFF2-40B4-BE49-F238E27FC236}">
                <a16:creationId xmlns:a16="http://schemas.microsoft.com/office/drawing/2014/main" id="{446A391A-76EA-4395-8A45-2435A8811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214813"/>
            <a:ext cx="43307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fission.wmv">
            <a:hlinkClick r:id="" action="ppaction://media"/>
            <a:extLst>
              <a:ext uri="{FF2B5EF4-FFF2-40B4-BE49-F238E27FC236}">
                <a16:creationId xmlns:a16="http://schemas.microsoft.com/office/drawing/2014/main" id="{C7B91C39-F284-4B6E-932A-2F32996A9597}"/>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143500" y="3929063"/>
            <a:ext cx="354806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5"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25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7" dur="25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8" dur="250" accel="50000" fill="hold">
                                          <p:stCondLst>
                                            <p:cond delay="25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9"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0" dur="25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1" dur="25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2" dur="250" accel="50000" fill="hold">
                                          <p:stCondLst>
                                            <p:cond delay="25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3" dur="500" decel="50000">
                                          <p:stCondLst>
                                            <p:cond delay="0"/>
                                          </p:stCondLst>
                                        </p:cTn>
                                        <p:tgtEl>
                                          <p:spTgt spid="4">
                                            <p:txEl>
                                              <p:pRg st="0" end="0"/>
                                            </p:txEl>
                                          </p:spTgt>
                                        </p:tgtEl>
                                      </p:cBhvr>
                                    </p:animEffect>
                                  </p:childTnLst>
                                </p:cTn>
                              </p:par>
                            </p:childTnLst>
                          </p:cTn>
                        </p:par>
                        <p:par>
                          <p:cTn id="24" fill="hold" nodeType="afterGroup">
                            <p:stCondLst>
                              <p:cond delay="1500"/>
                            </p:stCondLst>
                            <p:childTnLst>
                              <p:par>
                                <p:cTn id="25" presetID="25" presetClass="entr" presetSubtype="0" fill="hold" nodeType="after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p:cTn id="2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1" end="1"/>
                                            </p:txEl>
                                          </p:spTgt>
                                        </p:tgtEl>
                                      </p:cBhvr>
                                    </p:animEffect>
                                  </p:childTnLst>
                                </p:cTn>
                              </p:par>
                            </p:childTnLst>
                          </p:cTn>
                        </p:par>
                        <p:par>
                          <p:cTn id="35" fill="hold" nodeType="afterGroup">
                            <p:stCondLst>
                              <p:cond delay="2500"/>
                            </p:stCondLst>
                            <p:childTnLst>
                              <p:par>
                                <p:cTn id="36" presetID="3" presetClass="entr" presetSubtype="10" fill="hold" nodeType="after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blinds(horizontal)">
                                      <p:cBhvr>
                                        <p:cTn id="38" dur="500"/>
                                        <p:tgtEl>
                                          <p:spTgt spid="2051"/>
                                        </p:tgtEl>
                                      </p:cBhvr>
                                    </p:animEffect>
                                  </p:childTnLst>
                                </p:cTn>
                              </p:par>
                            </p:childTnLst>
                          </p:cTn>
                        </p:par>
                        <p:par>
                          <p:cTn id="39" fill="hold" nodeType="afterGroup">
                            <p:stCondLst>
                              <p:cond delay="3000"/>
                            </p:stCondLst>
                            <p:childTnLst>
                              <p:par>
                                <p:cTn id="40" presetID="29"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 presetClass="mediacall" presetSubtype="0" fill="hold" nodeType="afterEffect">
                                  <p:stCondLst>
                                    <p:cond delay="0"/>
                                  </p:stCondLst>
                                  <p:childTnLst>
                                    <p:cmd type="call" cmd="togglePause">
                                      <p:cBhvr>
                                        <p:cTn id="49" dur="1" fill="hold"/>
                                        <p:tgtEl>
                                          <p:spTgt spid="11"/>
                                        </p:tgtEl>
                                      </p:cBhvr>
                                    </p:cmd>
                                  </p:childTnLst>
                                </p:cTn>
                              </p:par>
                            </p:childTnLst>
                          </p:cTn>
                        </p:par>
                      </p:childTnLst>
                    </p:cTn>
                  </p:par>
                </p:childTnLst>
              </p:cTn>
              <p:nextCondLst>
                <p:cond evt="onClick" delay="0">
                  <p:tgtEl>
                    <p:spTgt spid="11"/>
                  </p:tgtEl>
                </p:cond>
              </p:nextCondLst>
            </p:seq>
            <p:video>
              <p:cMediaNode>
                <p:cTn id="50"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E846F4-8C6D-4F8C-B4A4-79F6B2D141EB}"/>
              </a:ext>
            </a:extLst>
          </p:cNvPr>
          <p:cNvSpPr>
            <a:spLocks noGrp="1"/>
          </p:cNvSpPr>
          <p:nvPr>
            <p:ph type="subTitle" idx="1"/>
          </p:nvPr>
        </p:nvSpPr>
        <p:spPr>
          <a:xfrm>
            <a:off x="428625" y="1643063"/>
            <a:ext cx="7786688" cy="1714500"/>
          </a:xfrm>
        </p:spPr>
        <p:txBody>
          <a:bodyPr/>
          <a:lstStyle/>
          <a:p>
            <a:pPr marR="0" algn="just"/>
            <a:r>
              <a:rPr lang="sl-SI" altLang="sl-SI" sz="1800"/>
              <a:t>Znanstveniki poskušajo narediti jedrske reaktore, ki bi izkoriščali energijo, ki se sprošča pri jedrski fuziji. Pri zlitju jeder so končni produkti manj nevarni kot pri jedrski cepitvi. Jedrsko zlitje nastopi, kadar se dva vodikova atoma spojita v težji atom helija. Vodikove atome prej pripravijo v magnetnem polju, fuzija pa poteka pri temperaturi, ki je višja od temperature v središču Sonca.</a:t>
            </a:r>
          </a:p>
          <a:p>
            <a:pPr marR="0" algn="just"/>
            <a:endParaRPr lang="sl-SI" altLang="sl-SI"/>
          </a:p>
          <a:p>
            <a:pPr marR="0" algn="just"/>
            <a:endParaRPr lang="sl-SI" altLang="sl-SI"/>
          </a:p>
        </p:txBody>
      </p:sp>
      <p:sp>
        <p:nvSpPr>
          <p:cNvPr id="4" name="TextBox 3">
            <a:extLst>
              <a:ext uri="{FF2B5EF4-FFF2-40B4-BE49-F238E27FC236}">
                <a16:creationId xmlns:a16="http://schemas.microsoft.com/office/drawing/2014/main" id="{0F20E6AB-0CFB-4683-ADC1-C675D38FF305}"/>
              </a:ext>
            </a:extLst>
          </p:cNvPr>
          <p:cNvSpPr txBox="1"/>
          <p:nvPr/>
        </p:nvSpPr>
        <p:spPr>
          <a:xfrm>
            <a:off x="928688" y="57150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FUZIJA</a:t>
            </a:r>
          </a:p>
        </p:txBody>
      </p:sp>
      <p:pic>
        <p:nvPicPr>
          <p:cNvPr id="5" name="fusion.wmv">
            <a:hlinkClick r:id="" action="ppaction://media"/>
            <a:extLst>
              <a:ext uri="{FF2B5EF4-FFF2-40B4-BE49-F238E27FC236}">
                <a16:creationId xmlns:a16="http://schemas.microsoft.com/office/drawing/2014/main" id="{5CC7F60B-9ABE-4501-B9CE-720BAE8BF694}"/>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357813" y="4017963"/>
            <a:ext cx="35004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C2AAA29E-823E-4B7C-B51B-51FA58964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3770313"/>
            <a:ext cx="4429125"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par>
                          <p:cTn id="17" fill="hold" nodeType="afterGroup">
                            <p:stCondLst>
                              <p:cond delay="2000"/>
                            </p:stCondLst>
                            <p:childTnLst>
                              <p:par>
                                <p:cTn id="18" presetID="2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afterEffect">
                                  <p:stCondLst>
                                    <p:cond delay="0"/>
                                  </p:stCondLst>
                                  <p:childTnLst>
                                    <p:cmd type="call" cmd="togglePause">
                                      <p:cBhvr>
                                        <p:cTn id="27" dur="1" fill="hold"/>
                                        <p:tgtEl>
                                          <p:spTgt spid="5"/>
                                        </p:tgtEl>
                                      </p:cBhvr>
                                    </p:cmd>
                                  </p:childTnLst>
                                </p:cTn>
                              </p:par>
                            </p:childTnLst>
                          </p:cTn>
                        </p:par>
                      </p:childTnLst>
                    </p:cTn>
                  </p:par>
                </p:childTnLst>
              </p:cTn>
              <p:nextCondLst>
                <p:cond evt="onClick" delay="0">
                  <p:tgtEl>
                    <p:spTgt spid="5"/>
                  </p:tgtEl>
                </p:cond>
              </p:nextCondLst>
            </p:seq>
            <p:video>
              <p:cMediaNode>
                <p:cTn id="2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7669D6-A874-49F1-92F5-D4A96C2A5311}"/>
              </a:ext>
            </a:extLst>
          </p:cNvPr>
          <p:cNvSpPr>
            <a:spLocks noGrp="1"/>
          </p:cNvSpPr>
          <p:nvPr>
            <p:ph type="subTitle" idx="1"/>
          </p:nvPr>
        </p:nvSpPr>
        <p:spPr>
          <a:xfrm>
            <a:off x="428625" y="1643063"/>
            <a:ext cx="8572500" cy="2286000"/>
          </a:xfrm>
        </p:spPr>
        <p:txBody>
          <a:bodyPr>
            <a:normAutofit/>
          </a:bodyPr>
          <a:lstStyle/>
          <a:p>
            <a:pPr marR="0" algn="just">
              <a:lnSpc>
                <a:spcPct val="90000"/>
              </a:lnSpc>
              <a:buFont typeface="Wingdings" panose="05000000000000000000" pitchFamily="2" charset="2"/>
              <a:buChar char="Ø"/>
            </a:pPr>
            <a:r>
              <a:rPr lang="sl-SI" altLang="sl-SI" sz="1400"/>
              <a:t>Jedrski reaktor je naprava, v kateri poteka nadzorovana cepitev uranovih ali plutonijevih jeder </a:t>
            </a:r>
          </a:p>
          <a:p>
            <a:pPr marR="0" algn="just">
              <a:lnSpc>
                <a:spcPct val="90000"/>
              </a:lnSpc>
              <a:buFont typeface="Wingdings" panose="05000000000000000000" pitchFamily="2" charset="2"/>
              <a:buChar char="Ø"/>
            </a:pPr>
            <a:r>
              <a:rPr lang="sl-SI" altLang="sl-SI" sz="1400"/>
              <a:t>Reaktori so zasnovali tako, da se reakcija vzdržuje sama na nadzorovan način v nasprotju z jedrsko eksplozijo, kjer se verižna reakcija zgodi v delcu sekunde</a:t>
            </a:r>
          </a:p>
          <a:p>
            <a:pPr marR="0" algn="just">
              <a:lnSpc>
                <a:spcPct val="90000"/>
              </a:lnSpc>
              <a:buFont typeface="Wingdings" panose="05000000000000000000" pitchFamily="2" charset="2"/>
              <a:buChar char="Ø"/>
            </a:pPr>
            <a:r>
              <a:rPr lang="sl-SI" altLang="sl-SI" sz="1400"/>
              <a:t> Uporabljajo za proizvodnjo el. energije, izdelavo izotopov , za poskuse s prostimi nevtroni, za pogon podmornic ali ladij, …</a:t>
            </a:r>
          </a:p>
          <a:p>
            <a:pPr marR="0" algn="just">
              <a:lnSpc>
                <a:spcPct val="90000"/>
              </a:lnSpc>
              <a:buFont typeface="Wingdings" panose="05000000000000000000" pitchFamily="2" charset="2"/>
              <a:buChar char="Ø"/>
            </a:pPr>
            <a:r>
              <a:rPr lang="sl-SI" altLang="sl-SI" sz="1400"/>
              <a:t>Trenutno vsi komercialni reaktorji temeljijo na jedrski cepitvi, zato veljajo za problematične glede zdravja in varnosti</a:t>
            </a:r>
          </a:p>
          <a:p>
            <a:pPr marR="0" algn="just">
              <a:lnSpc>
                <a:spcPct val="90000"/>
              </a:lnSpc>
              <a:buFont typeface="Wingdings" panose="05000000000000000000" pitchFamily="2" charset="2"/>
              <a:buChar char="Ø"/>
            </a:pPr>
            <a:r>
              <a:rPr lang="sl-SI" altLang="sl-SI" sz="1400"/>
              <a:t>Pri reakcijah v jedrskem orožju pa reagirajo vsa jedra v delcu sekunde in pride do eksplozije, pri jedrskih reaktorjih  pa potekajo te  reakcije počasi in nadzorovano.</a:t>
            </a:r>
          </a:p>
          <a:p>
            <a:pPr marR="0" algn="just">
              <a:lnSpc>
                <a:spcPct val="90000"/>
              </a:lnSpc>
              <a:buFont typeface="Wingdings" panose="05000000000000000000" pitchFamily="2" charset="2"/>
              <a:buChar char="Ø"/>
            </a:pPr>
            <a:r>
              <a:rPr lang="sl-SI" altLang="sl-SI" sz="1400"/>
              <a:t>Prvi atomski bombi so odvrgli na Hirošimo in Nagasaki (JAPONSKA)</a:t>
            </a:r>
          </a:p>
          <a:p>
            <a:pPr marR="0" algn="just">
              <a:lnSpc>
                <a:spcPct val="90000"/>
              </a:lnSpc>
            </a:pPr>
            <a:endParaRPr lang="sl-SI" altLang="sl-SI"/>
          </a:p>
          <a:p>
            <a:pPr marR="0" algn="just">
              <a:lnSpc>
                <a:spcPct val="90000"/>
              </a:lnSpc>
            </a:pPr>
            <a:endParaRPr lang="sl-SI" altLang="sl-SI"/>
          </a:p>
        </p:txBody>
      </p:sp>
      <p:sp>
        <p:nvSpPr>
          <p:cNvPr id="5" name="TextBox 4">
            <a:extLst>
              <a:ext uri="{FF2B5EF4-FFF2-40B4-BE49-F238E27FC236}">
                <a16:creationId xmlns:a16="http://schemas.microsoft.com/office/drawing/2014/main" id="{92AF9421-0D34-461F-AC50-D831061F699D}"/>
              </a:ext>
            </a:extLst>
          </p:cNvPr>
          <p:cNvSpPr txBox="1"/>
          <p:nvPr/>
        </p:nvSpPr>
        <p:spPr>
          <a:xfrm>
            <a:off x="928688" y="57150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JEDRSKI REAKTOR</a:t>
            </a:r>
          </a:p>
        </p:txBody>
      </p:sp>
      <p:pic>
        <p:nvPicPr>
          <p:cNvPr id="3074" name="Picture 2">
            <a:extLst>
              <a:ext uri="{FF2B5EF4-FFF2-40B4-BE49-F238E27FC236}">
                <a16:creationId xmlns:a16="http://schemas.microsoft.com/office/drawing/2014/main" id="{D860B2E6-95DA-43F5-9366-B3A449195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929063"/>
            <a:ext cx="421481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B95FB7C4-5918-4676-A848-949E76594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3714750"/>
            <a:ext cx="29940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nodeType="afterGroup">
                            <p:stCondLst>
                              <p:cond delay="12000"/>
                            </p:stCondLst>
                            <p:childTnLst>
                              <p:par>
                                <p:cTn id="29" presetID="30"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800" decel="100000"/>
                                        <p:tgtEl>
                                          <p:spTgt spid="3074"/>
                                        </p:tgtEl>
                                      </p:cBhvr>
                                    </p:animEffect>
                                    <p:anim calcmode="lin" valueType="num">
                                      <p:cBhvr>
                                        <p:cTn id="32" dur="800" decel="100000" fill="hold"/>
                                        <p:tgtEl>
                                          <p:spTgt spid="3074"/>
                                        </p:tgtEl>
                                        <p:attrNameLst>
                                          <p:attrName>style.rotation</p:attrName>
                                        </p:attrNameLst>
                                      </p:cBhvr>
                                      <p:tavLst>
                                        <p:tav tm="0">
                                          <p:val>
                                            <p:fltVal val="-90"/>
                                          </p:val>
                                        </p:tav>
                                        <p:tav tm="100000">
                                          <p:val>
                                            <p:fltVal val="0"/>
                                          </p:val>
                                        </p:tav>
                                      </p:tavLst>
                                    </p:anim>
                                    <p:anim calcmode="lin" valueType="num">
                                      <p:cBhvr>
                                        <p:cTn id="33" dur="800" decel="100000" fill="hold"/>
                                        <p:tgtEl>
                                          <p:spTgt spid="3074"/>
                                        </p:tgtEl>
                                        <p:attrNameLst>
                                          <p:attrName>ppt_x</p:attrName>
                                        </p:attrNameLst>
                                      </p:cBhvr>
                                      <p:tavLst>
                                        <p:tav tm="0">
                                          <p:val>
                                            <p:strVal val="#ppt_x+0.4"/>
                                          </p:val>
                                        </p:tav>
                                        <p:tav tm="100000">
                                          <p:val>
                                            <p:strVal val="#ppt_x-0.05"/>
                                          </p:val>
                                        </p:tav>
                                      </p:tavLst>
                                    </p:anim>
                                    <p:anim calcmode="lin" valueType="num">
                                      <p:cBhvr>
                                        <p:cTn id="34" dur="800" decel="100000" fill="hold"/>
                                        <p:tgtEl>
                                          <p:spTgt spid="307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37" fill="hold" nodeType="afterGroup">
                            <p:stCondLst>
                              <p:cond delay="13000"/>
                            </p:stCondLst>
                            <p:childTnLst>
                              <p:par>
                                <p:cTn id="38" presetID="15" presetClass="entr" presetSubtype="0" fill="hold" nodeType="afterEffect">
                                  <p:stCondLst>
                                    <p:cond delay="0"/>
                                  </p:stCondLst>
                                  <p:childTnLst>
                                    <p:set>
                                      <p:cBhvr>
                                        <p:cTn id="39" dur="1" fill="hold">
                                          <p:stCondLst>
                                            <p:cond delay="0"/>
                                          </p:stCondLst>
                                        </p:cTn>
                                        <p:tgtEl>
                                          <p:spTgt spid="3075"/>
                                        </p:tgtEl>
                                        <p:attrNameLst>
                                          <p:attrName>style.visibility</p:attrName>
                                        </p:attrNameLst>
                                      </p:cBhvr>
                                      <p:to>
                                        <p:strVal val="visible"/>
                                      </p:to>
                                    </p:set>
                                    <p:anim calcmode="lin" valueType="num">
                                      <p:cBhvr>
                                        <p:cTn id="40" dur="1000" fill="hold"/>
                                        <p:tgtEl>
                                          <p:spTgt spid="3075"/>
                                        </p:tgtEl>
                                        <p:attrNameLst>
                                          <p:attrName>ppt_w</p:attrName>
                                        </p:attrNameLst>
                                      </p:cBhvr>
                                      <p:tavLst>
                                        <p:tav tm="0">
                                          <p:val>
                                            <p:fltVal val="0"/>
                                          </p:val>
                                        </p:tav>
                                        <p:tav tm="100000">
                                          <p:val>
                                            <p:strVal val="#ppt_w"/>
                                          </p:val>
                                        </p:tav>
                                      </p:tavLst>
                                    </p:anim>
                                    <p:anim calcmode="lin" valueType="num">
                                      <p:cBhvr>
                                        <p:cTn id="41" dur="1000" fill="hold"/>
                                        <p:tgtEl>
                                          <p:spTgt spid="3075"/>
                                        </p:tgtEl>
                                        <p:attrNameLst>
                                          <p:attrName>ppt_h</p:attrName>
                                        </p:attrNameLst>
                                      </p:cBhvr>
                                      <p:tavLst>
                                        <p:tav tm="0">
                                          <p:val>
                                            <p:fltVal val="0"/>
                                          </p:val>
                                        </p:tav>
                                        <p:tav tm="100000">
                                          <p:val>
                                            <p:strVal val="#ppt_h"/>
                                          </p:val>
                                        </p:tav>
                                      </p:tavLst>
                                    </p:anim>
                                    <p:anim calcmode="lin" valueType="num">
                                      <p:cBhvr>
                                        <p:cTn id="42"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3BBFD08-4AA0-4B8F-8079-70CEE6AEC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575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id="{685A0164-2D38-4E9B-BEFB-1117920AE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5750"/>
            <a:ext cx="2857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a:extLst>
              <a:ext uri="{FF2B5EF4-FFF2-40B4-BE49-F238E27FC236}">
                <a16:creationId xmlns:a16="http://schemas.microsoft.com/office/drawing/2014/main" id="{7F2F1DA5-FE40-4D88-B322-413F2BE5C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214813"/>
            <a:ext cx="476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a:extLst>
              <a:ext uri="{FF2B5EF4-FFF2-40B4-BE49-F238E27FC236}">
                <a16:creationId xmlns:a16="http://schemas.microsoft.com/office/drawing/2014/main" id="{AFEC1377-2B8E-4526-8836-87E613D70FD7}"/>
              </a:ext>
            </a:extLst>
          </p:cNvPr>
          <p:cNvSpPr/>
          <p:nvPr/>
        </p:nvSpPr>
        <p:spPr>
          <a:xfrm>
            <a:off x="3357563" y="1500188"/>
            <a:ext cx="4760912" cy="24288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3" name="Subtitle 2">
            <a:extLst>
              <a:ext uri="{FF2B5EF4-FFF2-40B4-BE49-F238E27FC236}">
                <a16:creationId xmlns:a16="http://schemas.microsoft.com/office/drawing/2014/main" id="{2FB495CE-667F-4352-861F-0064855A6820}"/>
              </a:ext>
            </a:extLst>
          </p:cNvPr>
          <p:cNvSpPr>
            <a:spLocks noGrp="1"/>
          </p:cNvSpPr>
          <p:nvPr>
            <p:ph type="subTitle" idx="1"/>
          </p:nvPr>
        </p:nvSpPr>
        <p:spPr>
          <a:xfrm>
            <a:off x="428625" y="1643063"/>
            <a:ext cx="7786688" cy="2143125"/>
          </a:xfrm>
        </p:spPr>
        <p:txBody>
          <a:bodyPr>
            <a:normAutofit/>
          </a:bodyPr>
          <a:lstStyle/>
          <a:p>
            <a:pPr marR="0" algn="just">
              <a:lnSpc>
                <a:spcPct val="90000"/>
              </a:lnSpc>
              <a:buFont typeface="Wingdings" panose="05000000000000000000" pitchFamily="2" charset="2"/>
              <a:buChar char="Ø"/>
            </a:pPr>
            <a:r>
              <a:rPr lang="sl-SI" altLang="sl-SI" sz="1800"/>
              <a:t>Obdobje po letu 1945 pogosto imenujemo tudi ATOMSKA DOBA, saj je zavest, da lahko atomske bombe uničijo človeštvo, močno vplivala na politične odločitve, predvsem tiste o vojni in miru (1953 je predsednik ZDA Eisenhower začel s široko zasnovano akcijo » </a:t>
            </a:r>
            <a:r>
              <a:rPr lang="sl-SI" altLang="sl-SI" sz="3600"/>
              <a:t>ATOMS FOR PEACE </a:t>
            </a:r>
            <a:r>
              <a:rPr lang="sl-SI" altLang="sl-SI" sz="1800"/>
              <a:t>», ki naj bi vzpodbudila uporabo jedrske energije v miroljubne namene )</a:t>
            </a:r>
          </a:p>
          <a:p>
            <a:pPr marR="0" algn="just">
              <a:lnSpc>
                <a:spcPct val="90000"/>
              </a:lnSpc>
              <a:buFont typeface="Wingdings" panose="05000000000000000000" pitchFamily="2" charset="2"/>
              <a:buChar char="Ø"/>
            </a:pPr>
            <a:r>
              <a:rPr lang="sl-SI" altLang="sl-SI" sz="1800"/>
              <a:t>Vzačetku so bile le 3 atomske bombe, do leta 1962 jih je  bilo že 2000, do leta 1990 pa je število naraslo že na 560 000</a:t>
            </a:r>
          </a:p>
          <a:p>
            <a:pPr marR="0" algn="just">
              <a:lnSpc>
                <a:spcPct val="90000"/>
              </a:lnSpc>
              <a:buFont typeface="Wingdings" panose="05000000000000000000" pitchFamily="2" charset="2"/>
              <a:buChar char="Ø"/>
            </a:pPr>
            <a:endParaRPr lang="sl-SI" altLang="sl-SI" sz="1800"/>
          </a:p>
          <a:p>
            <a:pPr marR="0" algn="just">
              <a:lnSpc>
                <a:spcPct val="90000"/>
              </a:lnSpc>
              <a:buFont typeface="Wingdings" panose="05000000000000000000" pitchFamily="2" charset="2"/>
              <a:buChar char="Ø"/>
            </a:pPr>
            <a:endParaRPr lang="sl-SI" altLang="sl-SI" sz="1800"/>
          </a:p>
          <a:p>
            <a:pPr marR="0" algn="just">
              <a:lnSpc>
                <a:spcPct val="90000"/>
              </a:lnSpc>
            </a:pPr>
            <a:endParaRPr lang="sl-SI" altLang="sl-SI"/>
          </a:p>
        </p:txBody>
      </p:sp>
      <p:sp>
        <p:nvSpPr>
          <p:cNvPr id="5" name="TextBox 4">
            <a:extLst>
              <a:ext uri="{FF2B5EF4-FFF2-40B4-BE49-F238E27FC236}">
                <a16:creationId xmlns:a16="http://schemas.microsoft.com/office/drawing/2014/main" id="{E866936C-6E78-4C13-A170-095170FF0B27}"/>
              </a:ext>
            </a:extLst>
          </p:cNvPr>
          <p:cNvSpPr txBox="1"/>
          <p:nvPr/>
        </p:nvSpPr>
        <p:spPr>
          <a:xfrm>
            <a:off x="928688" y="57150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ATOMSKA DOBA</a:t>
            </a:r>
          </a:p>
        </p:txBody>
      </p:sp>
      <p:pic>
        <p:nvPicPr>
          <p:cNvPr id="12293" name="Picture 2">
            <a:extLst>
              <a:ext uri="{FF2B5EF4-FFF2-40B4-BE49-F238E27FC236}">
                <a16:creationId xmlns:a16="http://schemas.microsoft.com/office/drawing/2014/main" id="{26E88F92-B73F-4D78-8535-E2060AC7B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4286250"/>
            <a:ext cx="25257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B172D8-30CF-4B52-AC18-01CA061F134A}"/>
              </a:ext>
            </a:extLst>
          </p:cNvPr>
          <p:cNvSpPr>
            <a:spLocks noGrp="1"/>
          </p:cNvSpPr>
          <p:nvPr>
            <p:ph type="subTitle" idx="1"/>
          </p:nvPr>
        </p:nvSpPr>
        <p:spPr>
          <a:xfrm>
            <a:off x="428625" y="1643063"/>
            <a:ext cx="8572500" cy="2357437"/>
          </a:xfrm>
        </p:spPr>
        <p:txBody>
          <a:bodyPr/>
          <a:lstStyle/>
          <a:p>
            <a:pPr marR="0" algn="just">
              <a:buFont typeface="Wingdings" panose="05000000000000000000" pitchFamily="2" charset="2"/>
              <a:buChar char="Ø"/>
            </a:pPr>
            <a:r>
              <a:rPr lang="sl-SI" altLang="sl-SI" sz="1800"/>
              <a:t>Jedrska elektrarna je naprava za pridobivanje električne energije ( in včasih procesne toplote) iz energije, ki se sprosti pri jedrski cepitvi.</a:t>
            </a:r>
          </a:p>
          <a:p>
            <a:pPr marR="0" algn="just">
              <a:buFont typeface="Wingdings" panose="05000000000000000000" pitchFamily="2" charset="2"/>
              <a:buChar char="Ø"/>
            </a:pPr>
            <a:r>
              <a:rPr lang="sl-SI" altLang="sl-SI" sz="1800"/>
              <a:t>Prva jedrska elektrarna je začela delovati v sovjetski zvezi (danes jih je več kot 400)</a:t>
            </a:r>
          </a:p>
          <a:p>
            <a:pPr marR="0" algn="just">
              <a:buFont typeface="Wingdings" panose="05000000000000000000" pitchFamily="2" charset="2"/>
              <a:buChar char="Ø"/>
            </a:pPr>
            <a:r>
              <a:rPr lang="sl-SI" altLang="sl-SI" sz="1800"/>
              <a:t>Jedrska elektrarna je podobna termoelektrarni, le da se toplota, ki jo naprava delno predela v električno energijo, sprošča v jedrskem reaktorju v katerem poteka verižna jedrska reakcija</a:t>
            </a:r>
          </a:p>
          <a:p>
            <a:pPr marR="0" algn="just">
              <a:buFont typeface="Wingdings" panose="05000000000000000000" pitchFamily="2" charset="2"/>
              <a:buChar char="Ø"/>
            </a:pPr>
            <a:r>
              <a:rPr lang="sl-SI" altLang="sl-SI" sz="1800"/>
              <a:t>Uranove palice</a:t>
            </a:r>
          </a:p>
          <a:p>
            <a:pPr marR="0" algn="just"/>
            <a:endParaRPr lang="sl-SI" altLang="sl-SI" sz="1800"/>
          </a:p>
        </p:txBody>
      </p:sp>
      <p:sp>
        <p:nvSpPr>
          <p:cNvPr id="5" name="TextBox 4">
            <a:extLst>
              <a:ext uri="{FF2B5EF4-FFF2-40B4-BE49-F238E27FC236}">
                <a16:creationId xmlns:a16="http://schemas.microsoft.com/office/drawing/2014/main" id="{E38DFD85-8BC8-4A13-9B56-8B0A955538DA}"/>
              </a:ext>
            </a:extLst>
          </p:cNvPr>
          <p:cNvSpPr txBox="1"/>
          <p:nvPr/>
        </p:nvSpPr>
        <p:spPr>
          <a:xfrm>
            <a:off x="928688" y="730250"/>
            <a:ext cx="7143750" cy="769938"/>
          </a:xfrm>
          <a:prstGeom prst="rect">
            <a:avLst/>
          </a:prstGeom>
          <a:noFill/>
        </p:spPr>
        <p:txBody>
          <a:bodyPr>
            <a:spAutoFit/>
          </a:bodyPr>
          <a:lstStyle/>
          <a:p>
            <a:pPr algn="ctr" fontAlgn="auto">
              <a:spcBef>
                <a:spcPts val="0"/>
              </a:spcBef>
              <a:spcAft>
                <a:spcPts val="0"/>
              </a:spcAft>
              <a:defRPr/>
            </a:pPr>
            <a:r>
              <a:rPr lang="sl-SI" sz="4400" b="1" dirty="0">
                <a:solidFill>
                  <a:schemeClr val="bg2">
                    <a:lumMod val="60000"/>
                    <a:lumOff val="40000"/>
                  </a:schemeClr>
                </a:solidFill>
                <a:effectLst>
                  <a:outerShdw blurRad="38100" dist="38100" dir="2700000" algn="tl">
                    <a:srgbClr val="000000">
                      <a:alpha val="43137"/>
                    </a:srgbClr>
                  </a:outerShdw>
                </a:effectLst>
                <a:latin typeface="+mn-lt"/>
              </a:rPr>
              <a:t>JEDRSKA ELEKTRARNA</a:t>
            </a:r>
          </a:p>
        </p:txBody>
      </p:sp>
      <p:pic>
        <p:nvPicPr>
          <p:cNvPr id="6146" name="Picture 2">
            <a:extLst>
              <a:ext uri="{FF2B5EF4-FFF2-40B4-BE49-F238E27FC236}">
                <a16:creationId xmlns:a16="http://schemas.microsoft.com/office/drawing/2014/main" id="{EBC47937-85E6-49DB-912B-ACE7D9EC9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286250"/>
            <a:ext cx="5572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C32FA853-7E47-4C7B-95F6-C3956C1E4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4000500"/>
            <a:ext cx="29098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2000"/>
                                        <p:tgtEl>
                                          <p:spTgt spid="6146"/>
                                        </p:tgtEl>
                                      </p:cBhvr>
                                    </p:animEffect>
                                    <p:anim calcmode="lin" valueType="num">
                                      <p:cBhvr>
                                        <p:cTn id="25" dur="2000" fill="hold"/>
                                        <p:tgtEl>
                                          <p:spTgt spid="6146"/>
                                        </p:tgtEl>
                                        <p:attrNameLst>
                                          <p:attrName>style.rotation</p:attrName>
                                        </p:attrNameLst>
                                      </p:cBhvr>
                                      <p:tavLst>
                                        <p:tav tm="0">
                                          <p:val>
                                            <p:fltVal val="720"/>
                                          </p:val>
                                        </p:tav>
                                        <p:tav tm="100000">
                                          <p:val>
                                            <p:fltVal val="0"/>
                                          </p:val>
                                        </p:tav>
                                      </p:tavLst>
                                    </p:anim>
                                    <p:anim calcmode="lin" valueType="num">
                                      <p:cBhvr>
                                        <p:cTn id="26" dur="2000" fill="hold"/>
                                        <p:tgtEl>
                                          <p:spTgt spid="6146"/>
                                        </p:tgtEl>
                                        <p:attrNameLst>
                                          <p:attrName>ppt_h</p:attrName>
                                        </p:attrNameLst>
                                      </p:cBhvr>
                                      <p:tavLst>
                                        <p:tav tm="0">
                                          <p:val>
                                            <p:fltVal val="0"/>
                                          </p:val>
                                        </p:tav>
                                        <p:tav tm="100000">
                                          <p:val>
                                            <p:strVal val="#ppt_h"/>
                                          </p:val>
                                        </p:tav>
                                      </p:tavLst>
                                    </p:anim>
                                    <p:anim calcmode="lin" valueType="num">
                                      <p:cBhvr>
                                        <p:cTn id="27" dur="2000" fill="hold"/>
                                        <p:tgtEl>
                                          <p:spTgt spid="6146"/>
                                        </p:tgtEl>
                                        <p:attrNameLst>
                                          <p:attrName>ppt_w</p:attrName>
                                        </p:attrNameLst>
                                      </p:cBhvr>
                                      <p:tavLst>
                                        <p:tav tm="0">
                                          <p:val>
                                            <p:fltVal val="0"/>
                                          </p:val>
                                        </p:tav>
                                        <p:tav tm="100000">
                                          <p:val>
                                            <p:strVal val="#ppt_w"/>
                                          </p:val>
                                        </p:tav>
                                      </p:tavLst>
                                    </p:anim>
                                  </p:childTnLst>
                                </p:cTn>
                              </p:par>
                              <p:par>
                                <p:cTn id="28" presetID="35" presetClass="entr" presetSubtype="0" fill="hold" nodeType="with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fade">
                                      <p:cBhvr>
                                        <p:cTn id="30" dur="2000"/>
                                        <p:tgtEl>
                                          <p:spTgt spid="6148"/>
                                        </p:tgtEl>
                                      </p:cBhvr>
                                    </p:animEffect>
                                    <p:anim calcmode="lin" valueType="num">
                                      <p:cBhvr>
                                        <p:cTn id="31" dur="2000" fill="hold"/>
                                        <p:tgtEl>
                                          <p:spTgt spid="6148"/>
                                        </p:tgtEl>
                                        <p:attrNameLst>
                                          <p:attrName>style.rotation</p:attrName>
                                        </p:attrNameLst>
                                      </p:cBhvr>
                                      <p:tavLst>
                                        <p:tav tm="0">
                                          <p:val>
                                            <p:fltVal val="720"/>
                                          </p:val>
                                        </p:tav>
                                        <p:tav tm="100000">
                                          <p:val>
                                            <p:fltVal val="0"/>
                                          </p:val>
                                        </p:tav>
                                      </p:tavLst>
                                    </p:anim>
                                    <p:anim calcmode="lin" valueType="num">
                                      <p:cBhvr>
                                        <p:cTn id="32" dur="2000" fill="hold"/>
                                        <p:tgtEl>
                                          <p:spTgt spid="6148"/>
                                        </p:tgtEl>
                                        <p:attrNameLst>
                                          <p:attrName>ppt_h</p:attrName>
                                        </p:attrNameLst>
                                      </p:cBhvr>
                                      <p:tavLst>
                                        <p:tav tm="0">
                                          <p:val>
                                            <p:fltVal val="0"/>
                                          </p:val>
                                        </p:tav>
                                        <p:tav tm="100000">
                                          <p:val>
                                            <p:strVal val="#ppt_h"/>
                                          </p:val>
                                        </p:tav>
                                      </p:tavLst>
                                    </p:anim>
                                    <p:anim calcmode="lin" valueType="num">
                                      <p:cBhvr>
                                        <p:cTn id="33" dur="2000" fill="hold"/>
                                        <p:tgtEl>
                                          <p:spTgt spid="61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839</Words>
  <Application>Microsoft Office PowerPoint</Application>
  <PresentationFormat>On-screen Show (4:3)</PresentationFormat>
  <Paragraphs>82</Paragraphs>
  <Slides>15</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Constantia</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2019-05-30T09:40:25Z</dcterms:created>
  <dcterms:modified xsi:type="dcterms:W3CDTF">2019-05-30T09:40:25Z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