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8" r:id="rId1"/>
  </p:sldMasterIdLst>
  <p:sldIdLst>
    <p:sldId id="256" r:id="rId2"/>
    <p:sldId id="268" r:id="rId3"/>
    <p:sldId id="269" r:id="rId4"/>
    <p:sldId id="270" r:id="rId5"/>
    <p:sldId id="271" r:id="rId6"/>
    <p:sldId id="257" r:id="rId7"/>
    <p:sldId id="262" r:id="rId8"/>
    <p:sldId id="263" r:id="rId9"/>
    <p:sldId id="265" r:id="rId10"/>
    <p:sldId id="266" r:id="rId11"/>
    <p:sldId id="259" r:id="rId12"/>
    <p:sldId id="264" r:id="rId13"/>
    <p:sldId id="260" r:id="rId14"/>
    <p:sldId id="267" r:id="rId1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88E5"/>
    <a:srgbClr val="F228D0"/>
    <a:srgbClr val="CC00CC"/>
    <a:srgbClr val="FF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9FA14ADD-EA95-4B6F-B3CD-DE6F1778186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sl-SI" altLang="en-US" noProof="0"/>
              <a:t>Kliknite, če želite urediti slog naslova matrice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D791BEB3-00A0-4E86-B81B-B9D2657D418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sl-SI" altLang="en-US" noProof="0"/>
              <a:t>Kliknite, če želite urediti slog podnaslova matrice</a:t>
            </a:r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B152BCC2-5B7C-4700-A19A-5AA2A92704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74757" name="Rectangle 5">
            <a:extLst>
              <a:ext uri="{FF2B5EF4-FFF2-40B4-BE49-F238E27FC236}">
                <a16:creationId xmlns:a16="http://schemas.microsoft.com/office/drawing/2014/main" id="{BC5778A1-2668-459C-9024-6BB6A536D6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74758" name="Rectangle 6">
            <a:extLst>
              <a:ext uri="{FF2B5EF4-FFF2-40B4-BE49-F238E27FC236}">
                <a16:creationId xmlns:a16="http://schemas.microsoft.com/office/drawing/2014/main" id="{812E17B9-92EE-4BA3-880C-8E89266578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B7412D0-5184-48B7-BA54-4D1432C01A66}" type="slidenum">
              <a:rPr lang="sl-SI" altLang="en-US"/>
              <a:pPr/>
              <a:t>‹#›</a:t>
            </a:fld>
            <a:endParaRPr lang="sl-SI" altLang="en-US"/>
          </a:p>
        </p:txBody>
      </p:sp>
      <p:sp>
        <p:nvSpPr>
          <p:cNvPr id="74759" name="Freeform 7">
            <a:extLst>
              <a:ext uri="{FF2B5EF4-FFF2-40B4-BE49-F238E27FC236}">
                <a16:creationId xmlns:a16="http://schemas.microsoft.com/office/drawing/2014/main" id="{6AA2DEDD-2013-4E7D-8D63-DCD8420F4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4760" name="Line 8">
            <a:extLst>
              <a:ext uri="{FF2B5EF4-FFF2-40B4-BE49-F238E27FC236}">
                <a16:creationId xmlns:a16="http://schemas.microsoft.com/office/drawing/2014/main" id="{E737EBE6-FC63-4026-95B0-6AC79F3B7C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6FD07-27C0-4615-848A-490DAC9FE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C5E755-B52A-41FF-97A7-E2336E4150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A0548-7AE7-47DD-BAE2-0C5A16C8B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2906C-1A06-43A1-9274-3486F370B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5F84A-B9A0-4C26-B94F-E1E684698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68E90-F751-4B49-9157-2314DB37FA2A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33924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9EEFEB-F03E-426B-A6CF-70FE81A053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71761-1E45-4206-8F47-B36305962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A911C-70DA-44D9-916A-E8D0A657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73BB5-A34E-4639-ACAA-32AB4772D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B5CF8-170C-4864-9311-85A1A67F1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9E6D5-7E03-4C36-BADE-6222F28FA983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46250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54A016-7F30-4B63-A885-DF3582B194AB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7255DC-F0BB-4110-AFB8-53E04CB2D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D6774-5403-4B51-8913-5BFCA73C5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9F3AC-96AD-49C0-8C13-3C5F3291C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CA341AA-0A63-4B91-BDB8-F07109ACB9E3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79498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DCC7A-4B11-46B3-B878-832F29B3C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80791-D846-4823-B58E-AC824A31D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93B84-40C6-4AFD-9CB8-551FB53B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4B845-6ADC-47B8-AA14-280254DA9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65A39-266C-4D26-ADBE-24DFC8E3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220F2-F573-449D-A497-23829F5D718C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9252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B2AEA-4AC5-493C-B10B-E09A629A6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3B444-EBD7-47DF-B736-838637C50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EA633-4526-43AD-8333-EE4E2E423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5E330-3FFC-4E40-AFFC-5C1D79C88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E2AB0-7C25-4F80-863E-FACECA039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76C380-4A00-477E-995B-EFE3C6D8A164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90154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D387B-9CC3-4437-B887-E3B730CC3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6244C-EC96-4703-BB1A-80B0B26F68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DB1E9-529C-4618-BA1F-7FF61A58F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1ACD4-A474-4DED-B54B-73D231EA2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AD562-1059-46F9-9A8F-7A850BFE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50B76-3385-429F-9B64-E7FB2925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820E4-072F-4162-91B4-70BF225A9BAE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85773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F8546-2CE8-4163-BFFA-8FFA3F601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CE287-75DB-4544-8B89-F1C0BEB76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2D30D-F6EE-4566-A6FF-163C94B60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C4E2AD-4667-465B-A654-1D103E827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1F05A1-314E-47CD-944C-DDA390A28C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B2CCC2-58D6-4AE6-A398-9C92594E0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24EF3C-5158-41AB-9EEA-50E50CC02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34BEDE-454C-4DD6-97E4-191120D7E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7FB93-823B-4CCE-A58F-FEC2B52345EB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88929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72D21-2586-406B-84EC-29C6222E4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61BAC-57B4-4C2B-BE58-A52263D98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7ED2EB-EDF1-4B8F-BF31-FF4F53128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D332D8-BF14-4945-B6F9-55EAC67B9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15535-D1CC-4A7C-BDFC-BCE6C9CEFFAA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77374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6FCAD0-3C5A-4EB9-AD0A-5062F16C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B0DDA9-F182-4F76-BE01-3E611E2B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59BBD-CFAE-4855-896A-58109D028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C6BBDB-1452-43CD-B803-37817ED41E33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61497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9DF93-72C9-4097-A7BD-7BD051429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B85BA-384C-4529-937B-9469C980B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2A781E-A62C-44BB-B2B7-7E58FDCC1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AC2B31-0CA0-493B-920E-0BE8FA13B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2AF2D8-DDAB-40AC-87F0-D210DED8A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91654-D253-422D-A0CB-1D70FB810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EE6AD-0246-4F22-BC6A-8EBF3117796A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67836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95918-7466-4EF7-BF1E-75A55DC4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FD0ECA-8DA6-4EAB-9142-5A199910F9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A473B-00C6-4526-8E58-8F85AFFF6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BE98-CF8D-4AF4-AF55-53B89D23F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1E241-F8E0-49F7-9D53-1E82ADAF1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D8EE81-6058-4E77-B6EB-2E4EC3B6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20B1A-D213-4E64-A352-4105908107CB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40749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943743AD-F849-4A3F-A2F0-B9B605934E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Kliknite, če želite urediti slog naslova matrice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A899FABE-1B2C-41C9-A6C7-040CD849C3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Kliknite, če želite urediti sloge besedila matrice</a:t>
            </a:r>
          </a:p>
          <a:p>
            <a:pPr lvl="1"/>
            <a:r>
              <a:rPr lang="sl-SI" altLang="en-US"/>
              <a:t>Druga raven</a:t>
            </a:r>
          </a:p>
          <a:p>
            <a:pPr lvl="2"/>
            <a:r>
              <a:rPr lang="sl-SI" altLang="en-US"/>
              <a:t>Tretja raven</a:t>
            </a:r>
          </a:p>
          <a:p>
            <a:pPr lvl="3"/>
            <a:r>
              <a:rPr lang="sl-SI" altLang="en-US"/>
              <a:t>Četrta raven</a:t>
            </a:r>
          </a:p>
          <a:p>
            <a:pPr lvl="4"/>
            <a:r>
              <a:rPr lang="sl-SI" altLang="en-US"/>
              <a:t>Peta raven</a:t>
            </a:r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118DEBAD-CB18-4A8B-8657-D4BCE177029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sl-SI" altLang="en-US"/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E639EA7E-871A-40DF-8CC4-D22A3CFE855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sl-SI" altLang="en-US"/>
          </a:p>
        </p:txBody>
      </p:sp>
      <p:sp>
        <p:nvSpPr>
          <p:cNvPr id="73734" name="Rectangle 6">
            <a:extLst>
              <a:ext uri="{FF2B5EF4-FFF2-40B4-BE49-F238E27FC236}">
                <a16:creationId xmlns:a16="http://schemas.microsoft.com/office/drawing/2014/main" id="{55EA40ED-0E3D-40C8-B38E-6A316D585F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18191065-E3EB-4E7B-BABD-EC7B0F2CD63D}" type="slidenum">
              <a:rPr lang="sl-SI" altLang="en-US"/>
              <a:pPr/>
              <a:t>‹#›</a:t>
            </a:fld>
            <a:endParaRPr lang="sl-SI" altLang="en-US"/>
          </a:p>
        </p:txBody>
      </p:sp>
      <p:sp>
        <p:nvSpPr>
          <p:cNvPr id="73735" name="Freeform 7">
            <a:extLst>
              <a:ext uri="{FF2B5EF4-FFF2-40B4-BE49-F238E27FC236}">
                <a16:creationId xmlns:a16="http://schemas.microsoft.com/office/drawing/2014/main" id="{FEB6FC40-6E36-44D6-8A3B-E68FEE3A6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3736" name="Line 8">
            <a:extLst>
              <a:ext uri="{FF2B5EF4-FFF2-40B4-BE49-F238E27FC236}">
                <a16:creationId xmlns:a16="http://schemas.microsoft.com/office/drawing/2014/main" id="{3B6C993D-B168-4478-AC41-6F881DC69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spot.com/video-10499/res-zanic-kava.aspx" TargetMode="External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youtube.com/watch?v=gwB1J1on9rA&amp;amp;feature=related" TargetMode="External"/><Relationship Id="rId4" Type="http://schemas.openxmlformats.org/officeDocument/2006/relationships/hyperlink" Target="http://www.youtube.com/watch?v=JHtT2iYZQE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43ADDB6-4AB4-4D7D-A984-6397068F8F6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00113" y="1484313"/>
            <a:ext cx="7623175" cy="792162"/>
          </a:xfrm>
        </p:spPr>
        <p:txBody>
          <a:bodyPr/>
          <a:lstStyle/>
          <a:p>
            <a:r>
              <a:rPr lang="sl-SI" altLang="sl-SI" sz="4600" b="1">
                <a:effectLst>
                  <a:outerShdw blurRad="38100" dist="38100" dir="2700000" algn="tl">
                    <a:srgbClr val="C0C0C0"/>
                  </a:outerShdw>
                </a:effectLst>
              </a:rPr>
              <a:t>Kako in zakaj?</a:t>
            </a:r>
            <a:r>
              <a:rPr lang="sl-SI" altLang="sl-SI" sz="4600"/>
              <a:t> </a:t>
            </a: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169FE5C8-61BD-47C6-93AB-1C55D135B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2133600"/>
            <a:ext cx="748982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sl-SI" altLang="sl-SI" sz="4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Pridi pa ti pokažem!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666EF5B4-FA33-4D9F-B043-62EFAF346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141663"/>
            <a:ext cx="7921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 sz="2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Razložiti znam tako, da me “razume” učenec prvega razreda, utemeljiti pa tako, da me “razume” profesor</a:t>
            </a:r>
            <a:endParaRPr lang="sl-SI" altLang="sl-SI" sz="24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E2D8ADB2-1D91-4195-AEBB-0EAB1A2F8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4437063"/>
            <a:ext cx="2551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EAD9DEF4-E3DA-40F7-BDD9-58139AA8E4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2275" y="333375"/>
            <a:ext cx="8229600" cy="1139825"/>
          </a:xfrm>
        </p:spPr>
        <p:txBody>
          <a:bodyPr/>
          <a:lstStyle/>
          <a:p>
            <a:r>
              <a:rPr lang="sl-SI" altLang="sl-SI" sz="3800">
                <a:effectLst>
                  <a:outerShdw blurRad="38100" dist="38100" dir="2700000" algn="tl">
                    <a:srgbClr val="C0C0C0"/>
                  </a:outerShdw>
                </a:effectLst>
              </a:rPr>
              <a:t>Zakaj mačka ne moremo pregnati </a:t>
            </a:r>
            <a:br>
              <a:rPr lang="sl-SI" altLang="sl-SI" sz="38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altLang="sl-SI" sz="3800">
                <a:effectLst>
                  <a:outerShdw blurRad="38100" dist="38100" dir="2700000" algn="tl">
                    <a:srgbClr val="C0C0C0"/>
                  </a:outerShdw>
                </a:effectLst>
              </a:rPr>
              <a:t>s pitjem kave?</a:t>
            </a:r>
          </a:p>
        </p:txBody>
      </p:sp>
      <p:pic>
        <p:nvPicPr>
          <p:cNvPr id="96260" name="Picture 4" descr="j0234714">
            <a:extLst>
              <a:ext uri="{FF2B5EF4-FFF2-40B4-BE49-F238E27FC236}">
                <a16:creationId xmlns:a16="http://schemas.microsoft.com/office/drawing/2014/main" id="{02D192C8-0C52-433D-AA75-655F5A09BD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5" descr="j0412010">
            <a:extLst>
              <a:ext uri="{FF2B5EF4-FFF2-40B4-BE49-F238E27FC236}">
                <a16:creationId xmlns:a16="http://schemas.microsoft.com/office/drawing/2014/main" id="{CFE773CA-A5F0-48DF-8A27-19A324827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133600"/>
            <a:ext cx="460057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Rectangle 6">
            <a:extLst>
              <a:ext uri="{FF2B5EF4-FFF2-40B4-BE49-F238E27FC236}">
                <a16:creationId xmlns:a16="http://schemas.microsoft.com/office/drawing/2014/main" id="{E626469E-BA81-42A7-8437-98E6D95C0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5661025"/>
            <a:ext cx="612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sl-SI" altLang="sl-SI" sz="2400"/>
              <a:t>… Kava in čokoladna torta – mmmhm…</a:t>
            </a:r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AA3AA311-028D-47E0-804C-5168E6D268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2275" y="333375"/>
            <a:ext cx="6696075" cy="1139825"/>
          </a:xfrm>
        </p:spPr>
        <p:txBody>
          <a:bodyPr/>
          <a:lstStyle/>
          <a:p>
            <a:r>
              <a:rPr lang="sl-SI" altLang="sl-SI" sz="3800">
                <a:effectLst>
                  <a:outerShdw blurRad="38100" dist="38100" dir="2700000" algn="tl">
                    <a:srgbClr val="C0C0C0"/>
                  </a:outerShdw>
                </a:effectLst>
              </a:rPr>
              <a:t>Zakaj mačka ne moremo pregnati </a:t>
            </a:r>
            <a:br>
              <a:rPr lang="sl-SI" altLang="sl-SI" sz="38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altLang="sl-SI" sz="3800">
                <a:effectLst>
                  <a:outerShdw blurRad="38100" dist="38100" dir="2700000" algn="tl">
                    <a:srgbClr val="C0C0C0"/>
                  </a:outerShdw>
                </a:effectLst>
              </a:rPr>
              <a:t>s pitjem kave?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98FDE838-CA00-4B55-B014-59D5F6CDFE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b="1"/>
              <a:t>Kava vsebuje kofein, ki stimulira naše že tako izmučeno telo!</a:t>
            </a:r>
            <a:r>
              <a:rPr lang="sl-SI" altLang="sl-SI"/>
              <a:t> 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1000" b="1"/>
          </a:p>
          <a:p>
            <a:r>
              <a:rPr lang="sl-SI" altLang="sl-SI" b="1"/>
              <a:t>Najpogostejši znaki mačka</a:t>
            </a:r>
          </a:p>
          <a:p>
            <a:r>
              <a:rPr lang="sl-SI" altLang="sl-SI"/>
              <a:t> glavobol, </a:t>
            </a:r>
          </a:p>
          <a:p>
            <a:r>
              <a:rPr lang="sl-SI" altLang="sl-SI"/>
              <a:t>slabost, </a:t>
            </a:r>
          </a:p>
          <a:p>
            <a:r>
              <a:rPr lang="sl-SI" altLang="sl-SI"/>
              <a:t>močna želja po določeni hrani, </a:t>
            </a:r>
          </a:p>
          <a:p>
            <a:r>
              <a:rPr lang="sl-SI" altLang="sl-SI"/>
              <a:t>slab spanec. </a:t>
            </a:r>
          </a:p>
        </p:txBody>
      </p:sp>
      <p:pic>
        <p:nvPicPr>
          <p:cNvPr id="81924" name="Picture 4" descr="j0424442">
            <a:extLst>
              <a:ext uri="{FF2B5EF4-FFF2-40B4-BE49-F238E27FC236}">
                <a16:creationId xmlns:a16="http://schemas.microsoft.com/office/drawing/2014/main" id="{13483DBB-46E0-4299-A7AC-FA3A36790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76475"/>
            <a:ext cx="16097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5" name="Rectangle 5">
            <a:extLst>
              <a:ext uri="{FF2B5EF4-FFF2-40B4-BE49-F238E27FC236}">
                <a16:creationId xmlns:a16="http://schemas.microsoft.com/office/drawing/2014/main" id="{C602AD9B-775E-4AA0-B4D6-932ADBC45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5734050"/>
            <a:ext cx="344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>
                <a:hlinkClick r:id="rId3"/>
              </a:rPr>
              <a:t>Jutranja kavica mora biti okusna</a:t>
            </a:r>
            <a:endParaRPr lang="sl-SI" altLang="sl-SI"/>
          </a:p>
        </p:txBody>
      </p:sp>
      <p:pic>
        <p:nvPicPr>
          <p:cNvPr id="81926" name="Picture 6" descr="j0234714">
            <a:extLst>
              <a:ext uri="{FF2B5EF4-FFF2-40B4-BE49-F238E27FC236}">
                <a16:creationId xmlns:a16="http://schemas.microsoft.com/office/drawing/2014/main" id="{7D7B440C-17B4-4A3B-9FEE-220BE5EBDD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7" name="Picture 5" descr="pijan si">
            <a:extLst>
              <a:ext uri="{FF2B5EF4-FFF2-40B4-BE49-F238E27FC236}">
                <a16:creationId xmlns:a16="http://schemas.microsoft.com/office/drawing/2014/main" id="{84F0794E-E1FC-44DF-94E3-CBA7F7FE8DE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22" b="10800"/>
          <a:stretch>
            <a:fillRect/>
          </a:stretch>
        </p:blipFill>
        <p:spPr>
          <a:xfrm>
            <a:off x="4859338" y="1484313"/>
            <a:ext cx="3670300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20" name="Picture 8" descr="MPj04329520000[1]">
            <a:extLst>
              <a:ext uri="{FF2B5EF4-FFF2-40B4-BE49-F238E27FC236}">
                <a16:creationId xmlns:a16="http://schemas.microsoft.com/office/drawing/2014/main" id="{1DDB029C-7D79-4C58-9AFD-1A75520C107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484313"/>
            <a:ext cx="3201987" cy="4530725"/>
          </a:xfrm>
        </p:spPr>
      </p:pic>
      <p:sp>
        <p:nvSpPr>
          <p:cNvPr id="90121" name="Text Box 9">
            <a:extLst>
              <a:ext uri="{FF2B5EF4-FFF2-40B4-BE49-F238E27FC236}">
                <a16:creationId xmlns:a16="http://schemas.microsoft.com/office/drawing/2014/main" id="{CC43D386-BED7-49B2-8C8B-0D5FD6206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92150"/>
            <a:ext cx="71294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Posledice kozarca preveč</a:t>
            </a:r>
          </a:p>
        </p:txBody>
      </p:sp>
      <p:sp>
        <p:nvSpPr>
          <p:cNvPr id="90123" name="Text Box 11">
            <a:extLst>
              <a:ext uri="{FF2B5EF4-FFF2-40B4-BE49-F238E27FC236}">
                <a16:creationId xmlns:a16="http://schemas.microsoft.com/office/drawing/2014/main" id="{BC69894D-74A9-46D1-816A-4B2BCCB98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37288"/>
            <a:ext cx="5473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>
                <a:solidFill>
                  <a:schemeClr val="bg1"/>
                </a:solidFill>
                <a:hlinkClick r:id="rId4"/>
              </a:rPr>
              <a:t>Opit voznik želi na cesto...</a:t>
            </a:r>
            <a:endParaRPr lang="sl-SI" altLang="sl-SI">
              <a:solidFill>
                <a:schemeClr val="bg1"/>
              </a:solidFill>
            </a:endParaRPr>
          </a:p>
        </p:txBody>
      </p:sp>
      <p:sp>
        <p:nvSpPr>
          <p:cNvPr id="90124" name="Text Box 12">
            <a:extLst>
              <a:ext uri="{FF2B5EF4-FFF2-40B4-BE49-F238E27FC236}">
                <a16:creationId xmlns:a16="http://schemas.microsoft.com/office/drawing/2014/main" id="{992250F9-4E2D-44FC-9D38-44DABC643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6237288"/>
            <a:ext cx="3240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>
                <a:hlinkClick r:id="rId5"/>
              </a:rPr>
              <a:t>... je na cesti</a:t>
            </a:r>
            <a:endParaRPr lang="sl-SI" altLang="sl-SI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0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0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0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0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2090270B-2868-460C-8C72-A0DAE70A52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800">
                <a:effectLst>
                  <a:outerShdw blurRad="38100" dist="38100" dir="2700000" algn="tl">
                    <a:srgbClr val="C0C0C0"/>
                  </a:outerShdw>
                </a:effectLst>
              </a:rPr>
              <a:t>Zakaj hrana zgnije in jabolka porjavijo?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9A6A0CB9-2DA3-4FB8-99DD-57D7582AA1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229600" cy="4708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/>
              <a:t>gnitje povzročajo mikrobi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drobne organizme, ki povzročajo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800"/>
              <a:t>	gnitje, uničimo s toplotno obdelavo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Louis Pasteur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škropljeno sadje usiha in postaja spužvasto, gnilobe ni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rjavenje jabolk = encimsko rjavenje</a:t>
            </a:r>
          </a:p>
          <a:p>
            <a:pPr>
              <a:lnSpc>
                <a:spcPct val="90000"/>
              </a:lnSpc>
            </a:pPr>
            <a:r>
              <a:rPr lang="sl-SI" altLang="sl-SI" sz="2800"/>
              <a:t>reakcijo rjavenja ustavimo z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400"/>
              <a:t>         </a:t>
            </a:r>
            <a:r>
              <a:rPr lang="sl-SI" altLang="sl-SI" sz="2400">
                <a:sym typeface="Wingdings" panose="05000000000000000000" pitchFamily="2" charset="2"/>
              </a:rPr>
              <a:t></a:t>
            </a:r>
            <a:r>
              <a:rPr lang="sl-SI" altLang="sl-SI" sz="2400"/>
              <a:t> preprečitvijo dostopa kisika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400"/>
              <a:t>         </a:t>
            </a:r>
            <a:r>
              <a:rPr lang="sl-SI" altLang="sl-SI" sz="2400">
                <a:sym typeface="Wingdings" panose="05000000000000000000" pitchFamily="2" charset="2"/>
              </a:rPr>
              <a:t></a:t>
            </a:r>
            <a:r>
              <a:rPr lang="sl-SI" altLang="sl-SI" sz="2400"/>
              <a:t> ustavitev delovanja encimov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2400"/>
          </a:p>
        </p:txBody>
      </p:sp>
      <p:pic>
        <p:nvPicPr>
          <p:cNvPr id="82952" name="Picture 8" descr="jabka kao rjava no">
            <a:extLst>
              <a:ext uri="{FF2B5EF4-FFF2-40B4-BE49-F238E27FC236}">
                <a16:creationId xmlns:a16="http://schemas.microsoft.com/office/drawing/2014/main" id="{D19179C4-AB05-48C4-B7CD-5F0D5922E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96975"/>
            <a:ext cx="1574800" cy="17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3" name="Picture 9" descr="rjave japke qlll">
            <a:extLst>
              <a:ext uri="{FF2B5EF4-FFF2-40B4-BE49-F238E27FC236}">
                <a16:creationId xmlns:a16="http://schemas.microsoft.com/office/drawing/2014/main" id="{519EB11D-ED95-4419-AFB8-25B3AEE3F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652963"/>
            <a:ext cx="2735262" cy="20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WordArt 4">
            <a:extLst>
              <a:ext uri="{FF2B5EF4-FFF2-40B4-BE49-F238E27FC236}">
                <a16:creationId xmlns:a16="http://schemas.microsoft.com/office/drawing/2014/main" id="{B121297C-61E2-41DB-B226-5C73A9198A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088" y="1125538"/>
            <a:ext cx="7705725" cy="3651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CC00CC"/>
              </a:contourClr>
            </a:sp3d>
          </a:bodyPr>
          <a:lstStyle/>
          <a:p>
            <a:pPr algn="ctr"/>
            <a:r>
              <a:rPr lang="sl-SI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888E5"/>
                    </a:gs>
                    <a:gs pos="100000">
                      <a:srgbClr val="CC00CC"/>
                    </a:gs>
                  </a:gsLst>
                  <a:lin ang="18900000" scaled="1"/>
                </a:gradFill>
                <a:latin typeface="Century Gothic" panose="020B0502020202020204" pitchFamily="34" charset="0"/>
              </a:rPr>
              <a:t>HVALA   ZA </a:t>
            </a:r>
          </a:p>
          <a:p>
            <a:pPr algn="ctr"/>
            <a:r>
              <a:rPr lang="sl-SI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888E5"/>
                    </a:gs>
                    <a:gs pos="100000">
                      <a:srgbClr val="CC00CC"/>
                    </a:gs>
                  </a:gsLst>
                  <a:lin ang="18900000" scaled="1"/>
                </a:gradFill>
                <a:latin typeface="Century Gothic" panose="020B0502020202020204" pitchFamily="34" charset="0"/>
              </a:rPr>
              <a:t>POZORNOST!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EFB90B0C-D411-4B36-A0AE-EA87E2E96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77813"/>
            <a:ext cx="8362950" cy="1139825"/>
          </a:xfrm>
        </p:spPr>
        <p:txBody>
          <a:bodyPr/>
          <a:lstStyle/>
          <a:p>
            <a:pPr algn="ctr"/>
            <a:r>
              <a:rPr lang="sl-SI" altLang="sl-SI" sz="3800"/>
              <a:t>Kako obrniti kozarec, poln vode, na glavo, da voda ne bo iztekla? Pokrov prepovedan.</a:t>
            </a:r>
            <a:br>
              <a:rPr lang="sl-SI" altLang="sl-SI" sz="3800"/>
            </a:br>
            <a:endParaRPr lang="sl-SI" altLang="sl-SI" sz="3800"/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F53AD65E-F144-4DB8-B718-4071A0A1CC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99332" name="Picture 4" descr="kozarec">
            <a:extLst>
              <a:ext uri="{FF2B5EF4-FFF2-40B4-BE49-F238E27FC236}">
                <a16:creationId xmlns:a16="http://schemas.microsoft.com/office/drawing/2014/main" id="{74D8CDAF-2A38-49D2-9F34-65D3ABFF0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44675"/>
            <a:ext cx="2286000" cy="409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3" name="Picture 5" descr="karton2">
            <a:extLst>
              <a:ext uri="{FF2B5EF4-FFF2-40B4-BE49-F238E27FC236}">
                <a16:creationId xmlns:a16="http://schemas.microsoft.com/office/drawing/2014/main" id="{E18507C8-BBEF-4B76-9237-C83270F07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708275"/>
            <a:ext cx="2540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E37B45B6-6ED5-4650-A82B-DB043F3C78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00355" name="Picture 3" descr="KozarecSKartonom">
            <a:extLst>
              <a:ext uri="{FF2B5EF4-FFF2-40B4-BE49-F238E27FC236}">
                <a16:creationId xmlns:a16="http://schemas.microsoft.com/office/drawing/2014/main" id="{B9E77A29-4053-463B-8AD1-95EBEB41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4824413" cy="547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6" name="Text Box 4">
            <a:extLst>
              <a:ext uri="{FF2B5EF4-FFF2-40B4-BE49-F238E27FC236}">
                <a16:creationId xmlns:a16="http://schemas.microsoft.com/office/drawing/2014/main" id="{B8D7EC88-207B-42F7-846F-EA6479D26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836613"/>
            <a:ext cx="2808288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800"/>
              <a:t>Zunaj je tlak večji kot znotraj, zaradi česar voda ostaja znotraj kozarca.</a:t>
            </a:r>
          </a:p>
          <a:p>
            <a:pPr>
              <a:spcBef>
                <a:spcPct val="50000"/>
              </a:spcBef>
            </a:pPr>
            <a:r>
              <a:rPr lang="sl-SI" altLang="sl-SI" sz="2800"/>
              <a:t>Tlak znotraj: 1000 Pa</a:t>
            </a:r>
          </a:p>
          <a:p>
            <a:pPr>
              <a:spcBef>
                <a:spcPct val="50000"/>
              </a:spcBef>
            </a:pPr>
            <a:r>
              <a:rPr lang="sl-SI" altLang="sl-SI" sz="2800"/>
              <a:t>Tlak odzunaj: normalen zračni tlak: 101300 Pa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91314025-DE46-4F8C-A360-CCF9995C2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800"/>
              <a:t>Kako spraviti vrvico skozi led brez da led pade na dva dela?</a:t>
            </a:r>
          </a:p>
        </p:txBody>
      </p:sp>
      <p:pic>
        <p:nvPicPr>
          <p:cNvPr id="101379" name="Picture 3" descr="antarctica07">
            <a:extLst>
              <a:ext uri="{FF2B5EF4-FFF2-40B4-BE49-F238E27FC236}">
                <a16:creationId xmlns:a16="http://schemas.microsoft.com/office/drawing/2014/main" id="{6886E519-01C0-4E59-9647-9498055A5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4929187" cy="320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0" name="Picture 4" descr="ice ice ice cube">
            <a:extLst>
              <a:ext uri="{FF2B5EF4-FFF2-40B4-BE49-F238E27FC236}">
                <a16:creationId xmlns:a16="http://schemas.microsoft.com/office/drawing/2014/main" id="{C0815C8B-2C56-4B00-8602-DE4EEF042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196975"/>
            <a:ext cx="3060700" cy="508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732F859D-AAE9-46D4-8D15-6E0FB4DB48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indent="12700"/>
            <a:r>
              <a:rPr lang="sl-SI" altLang="sl-SI" sz="3800"/>
              <a:t>Ali lahko vžigalico naslonimo na prst tako, da na njej stojita žlica in vilice hkrati vsaj eno minuto?</a:t>
            </a:r>
          </a:p>
        </p:txBody>
      </p:sp>
      <p:pic>
        <p:nvPicPr>
          <p:cNvPr id="102403" name="Picture 3" descr="ž&amp;v-sprede">
            <a:extLst>
              <a:ext uri="{FF2B5EF4-FFF2-40B4-BE49-F238E27FC236}">
                <a16:creationId xmlns:a16="http://schemas.microsoft.com/office/drawing/2014/main" id="{76F5DB18-A21C-4F3A-9916-DC199F4D5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133600"/>
            <a:ext cx="38100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4" name="Line 4">
            <a:extLst>
              <a:ext uri="{FF2B5EF4-FFF2-40B4-BE49-F238E27FC236}">
                <a16:creationId xmlns:a16="http://schemas.microsoft.com/office/drawing/2014/main" id="{FCEC676E-A3A2-4B1C-B1EF-F3A2760FEC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71775" y="2565400"/>
            <a:ext cx="2016125" cy="3240088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2405" name="Line 5">
            <a:extLst>
              <a:ext uri="{FF2B5EF4-FFF2-40B4-BE49-F238E27FC236}">
                <a16:creationId xmlns:a16="http://schemas.microsoft.com/office/drawing/2014/main" id="{B0AA5B12-2D87-4E13-A643-F9C9D1031F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2565400"/>
            <a:ext cx="1296988" cy="3311525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2406" name="Line 6">
            <a:extLst>
              <a:ext uri="{FF2B5EF4-FFF2-40B4-BE49-F238E27FC236}">
                <a16:creationId xmlns:a16="http://schemas.microsoft.com/office/drawing/2014/main" id="{3A92C236-C17C-4C76-BA0E-B8DEA429CA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87900" y="2565400"/>
            <a:ext cx="0" cy="1368425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2407" name="Oval 7">
            <a:extLst>
              <a:ext uri="{FF2B5EF4-FFF2-40B4-BE49-F238E27FC236}">
                <a16:creationId xmlns:a16="http://schemas.microsoft.com/office/drawing/2014/main" id="{D68A9871-7623-445F-A744-EC3CBED38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4652963"/>
            <a:ext cx="358775" cy="3603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2408" name="Line 8">
            <a:extLst>
              <a:ext uri="{FF2B5EF4-FFF2-40B4-BE49-F238E27FC236}">
                <a16:creationId xmlns:a16="http://schemas.microsoft.com/office/drawing/2014/main" id="{1846F1F6-4A6B-4426-8774-3D51F35FAA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63713" y="4868863"/>
            <a:ext cx="26638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02409" name="Text Box 9">
            <a:extLst>
              <a:ext uri="{FF2B5EF4-FFF2-40B4-BE49-F238E27FC236}">
                <a16:creationId xmlns:a16="http://schemas.microsoft.com/office/drawing/2014/main" id="{9A0A3388-F83E-4388-8A2B-D0EF137DE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013325"/>
            <a:ext cx="1441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2800"/>
              <a:t>težišče</a:t>
            </a:r>
          </a:p>
        </p:txBody>
      </p:sp>
      <p:pic>
        <p:nvPicPr>
          <p:cNvPr id="102410" name="Picture 10" descr="v&amp;ž-odspode">
            <a:extLst>
              <a:ext uri="{FF2B5EF4-FFF2-40B4-BE49-F238E27FC236}">
                <a16:creationId xmlns:a16="http://schemas.microsoft.com/office/drawing/2014/main" id="{D9793282-F3B0-44F7-9412-224E5C6A1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276475"/>
            <a:ext cx="50800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  <p:bldP spid="1024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3117ACD0-59D7-42D8-B406-5BAAC4CE37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effectLst>
                  <a:outerShdw blurRad="38100" dist="38100" dir="2700000" algn="tl">
                    <a:srgbClr val="C0C0C0"/>
                  </a:outerShdw>
                </a:effectLst>
              </a:rPr>
              <a:t>Kako in zakaj sanjamo?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9593A1DC-C06F-4F73-83AF-80C95F8C22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341438"/>
            <a:ext cx="8229600" cy="3816350"/>
          </a:xfrm>
        </p:spPr>
        <p:txBody>
          <a:bodyPr/>
          <a:lstStyle/>
          <a:p>
            <a:r>
              <a:rPr lang="sl-SI" altLang="sl-SI" sz="3400"/>
              <a:t>štiri stopnje spanja: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>
                <a:sym typeface="Wingdings" panose="05000000000000000000" pitchFamily="2" charset="2"/>
              </a:rPr>
              <a:t>	</a:t>
            </a:r>
            <a:r>
              <a:rPr lang="sl-SI" altLang="sl-SI" sz="2800"/>
              <a:t> </a:t>
            </a:r>
            <a:r>
              <a:rPr lang="sl-SI" altLang="sl-SI" sz="2600"/>
              <a:t>od NREM </a:t>
            </a:r>
            <a:r>
              <a:rPr lang="sl-SI" altLang="sl-SI" sz="2400"/>
              <a:t>(nonrapid-eye-movement = počasno 		premikanje oči)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		- globoko spanje; počasno dihanje in srčni utrip, 	upočasnjeno delovanje možganov)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>
                <a:sym typeface="Wingdings" panose="05000000000000000000" pitchFamily="2" charset="2"/>
              </a:rPr>
              <a:t>	</a:t>
            </a:r>
            <a:r>
              <a:rPr lang="sl-SI" altLang="sl-SI" sz="2600"/>
              <a:t> </a:t>
            </a:r>
            <a:r>
              <a:rPr lang="sl-SI" altLang="sl-SI" sz="2400"/>
              <a:t>do REM (rapid-eye-movement = hitro premikanje oči) 	- skoraj budno stanje; premikanje oči pod vekami </a:t>
            </a:r>
            <a:r>
              <a:rPr lang="sl-SI" altLang="sl-SI" sz="2400">
                <a:sym typeface="Wingdings" panose="05000000000000000000" pitchFamily="2" charset="2"/>
              </a:rPr>
              <a:t> 	sanje, telo se ne premika, mišice so omrtvičene</a:t>
            </a:r>
            <a:r>
              <a:rPr lang="sl-SI" altLang="sl-SI" sz="2400"/>
              <a:t>) </a:t>
            </a:r>
            <a:endParaRPr lang="sl-SI" altLang="sl-SI" sz="3400">
              <a:sym typeface="Wingdings" panose="05000000000000000000" pitchFamily="2" charset="2"/>
            </a:endParaRPr>
          </a:p>
        </p:txBody>
      </p:sp>
      <p:pic>
        <p:nvPicPr>
          <p:cNvPr id="79876" name="Picture 4" descr="MCj04282090000[1]">
            <a:extLst>
              <a:ext uri="{FF2B5EF4-FFF2-40B4-BE49-F238E27FC236}">
                <a16:creationId xmlns:a16="http://schemas.microsoft.com/office/drawing/2014/main" id="{02BBCFEA-62DE-4326-AE7E-99B7EDD5E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97425"/>
            <a:ext cx="128270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8" name="Picture 6" descr="MCj04300470000[1]">
            <a:extLst>
              <a:ext uri="{FF2B5EF4-FFF2-40B4-BE49-F238E27FC236}">
                <a16:creationId xmlns:a16="http://schemas.microsoft.com/office/drawing/2014/main" id="{DDC1A4C7-0D91-4CB0-94E9-25AE3FB57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33375"/>
            <a:ext cx="189547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9" name="Text Box 7">
            <a:extLst>
              <a:ext uri="{FF2B5EF4-FFF2-40B4-BE49-F238E27FC236}">
                <a16:creationId xmlns:a16="http://schemas.microsoft.com/office/drawing/2014/main" id="{E509DA4E-5AFE-480A-BBB3-150FA4CA0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5084763"/>
            <a:ext cx="7958138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</a:pPr>
            <a:r>
              <a:rPr lang="sl-SI" altLang="sl-SI" sz="3400"/>
              <a:t> vzorec se ponovi do petkrat na noč</a:t>
            </a:r>
          </a:p>
          <a:p>
            <a:pPr>
              <a:spcBef>
                <a:spcPct val="50000"/>
              </a:spcBef>
            </a:pPr>
            <a:endParaRPr lang="sl-SI" altLang="sl-SI" sz="340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98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59704E-6 C -0.04844 -0.02382 -0.10399 -0.01712 -0.15399 -0.01874 C -0.17135 -0.01665 -0.18889 -0.01665 -0.2059 -0.01249 C -0.21267 -0.01087 -0.21823 -0.00486 -0.22465 -0.00139 C -0.23194 0.00255 -0.23975 0.00555 -0.24705 0.00949 C -0.29323 0.03424 -0.33923 0.06662 -0.37882 0.10664 C -0.39219 0.13579 -0.39635 0.15892 -0.39878 0.19292 C -0.39791 0.20125 -0.39861 0.21004 -0.39635 0.21791 C -0.38038 0.27389 -0.34566 0.28314 -0.3059 0.29332 C -0.24514 0.29008 -0.22743 0.30743 -0.19166 0.2651 C -0.18698 0.24543 -0.18993 0.23132 -0.19757 0.2149 C -0.2 0.20958 -0.20156 0.20403 -0.2059 0.20079 C -0.21285 0.1957 -0.22604 0.19524 -0.23281 0.19454 C -0.25173 0.195 -0.27066 0.19454 -0.28941 0.19616 C -0.30382 0.19732 -0.31423 0.20865 -0.32708 0.2149 C -0.34045 0.22832 -0.35191 0.23734 -0.35989 0.25723 C -0.36198 0.26255 -0.36736 0.28522 -0.36823 0.28846 C -0.36597 0.34467 -0.37205 0.38862 -0.34462 0.42956 C -0.33611 0.45524 -0.32413 0.46102 -0.3059 0.47352 C -0.28958 0.48462 -0.28489 0.49063 -0.26823 0.50012 C -0.26371 0.50266 -0.25885 0.50544 -0.25399 0.50636 C -0.24271 0.50868 -0.21996 0.5096 -0.21996 0.5096 C -0.20937 0.50752 -0.19844 0.50706 -0.18819 0.50336 C -0.18142 0.50081 -0.17552 0.49526 -0.16927 0.49086 C -0.15173 0.47884 -0.14166 0.4712 -0.13281 0.44853 C -0.12916 0.42147 -0.14149 0.41661 -0.15764 0.40921 C -0.16666 0.40967 -0.17587 0.40851 -0.18472 0.41083 C -0.18871 0.41175 -0.19184 0.41592 -0.19531 0.41869 C -0.19896 0.4217 -0.2059 0.42794 -0.2059 0.42794 C -0.21458 0.44229 -0.20712 0.4291 -0.21406 0.44367 C -0.21632 0.44853 -0.22118 0.45779 -0.22118 0.45779 C -0.22882 0.49341 -0.2243 0.46796 -0.21996 0.55193 C -0.2191 0.56836 -0.21059 0.58547 -0.20469 0.59889 C -0.19982 0.60999 -0.19531 0.62411 -0.18819 0.63336 C -0.16927 0.65834 -0.1434 0.66551 -0.11996 0.67893 C -0.1118 0.68355 -0.10816 0.68864 -0.09878 0.6898 C -0.08663 0.69142 -0.07448 0.69096 -0.06232 0.69142 C -0.01996 0.68911 -0.00312 0.69396 0.0283 0.66944 C 0.04028 0.64932 0.04792 0.62665 0.05295 0.60213 C 0.05504 0.59218 0.05886 0.57229 0.05886 0.57229 C 0.06771 0.45755 0.05365 0.34004 0.06007 0.22438 C 0.06163 0.16054 0.07622 0.08166 0.05191 0.02522 C 0.05035 0.01596 0.04566 -0.00509 0.04011 -0.01249 C 0.03889 -0.01411 0.03368 -0.01619 0.03177 -0.01712 C 0.02518 -0.01457 0.01858 -0.0118 0.01181 -0.00925 C 0.00868 -0.00809 0.00556 -0.00717 0.00243 -0.00624 C 0.00052 -0.00555 -0.0026 -0.00694 -0.00347 -0.00463 C -0.00416 -0.00277 -0.00121 -0.00162 2.77778E-7 -3.59704E-6 Z " pathEditMode="relative" ptsTypes="ffffffffffffffffffffffffffffffffffffffffffffffff">
                                      <p:cBhvr>
                                        <p:cTn id="15" dur="2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9.50729E-7 C 0.00035 -0.00671 -3.05556E-6 -0.01365 0.00104 -0.02036 C 0.0026 -0.0303 0.01597 -0.04534 0.01875 -0.04858 C 0.04722 -0.08166 0.0434 -0.0731 0.08576 -0.09554 C 0.09184 -0.09878 0.09722 -0.10363 0.10347 -0.10641 C 0.1092 -0.10895 0.12118 -0.11127 0.12118 -0.11127 C 0.1375 -0.10803 0.15121 -0.09484 0.16701 -0.08929 C 0.17743 -0.08559 0.18819 -0.0842 0.19878 -0.08143 C 0.2467 -0.0539 0.27396 -0.05043 0.32691 -0.04858 C 0.35903 -0.0502 0.39132 -0.0502 0.42344 -0.05321 C 0.43229 -0.05413 0.44826 -0.06523 0.45521 -0.07055 C 0.46736 -0.07958 0.48055 -0.08698 0.49045 -0.10016 C 0.50486 -0.11936 0.51319 -0.1425 0.52465 -0.16447 C 0.53298 -0.20518 0.51892 -0.13903 0.53177 -0.18968 C 0.53594 -0.20588 0.53733 -0.2223 0.54236 -0.23826 C 0.54462 -0.25654 0.54583 -0.27458 0.54705 -0.29308 C 0.54583 -0.33704 0.54601 -0.38099 0.5434 -0.42471 C 0.54271 -0.43604 0.52969 -0.46588 0.52465 -0.47652 C 0.50469 -0.51862 0.5408 -0.44437 0.51406 -0.50474 C 0.4993 -0.53782 0.47361 -0.57021 0.44583 -0.58154 C 0.41771 -0.6093 0.37101 -0.6093 0.3375 -0.61115 C 0.27031 -0.62318 0.23142 -0.62272 0.17292 -0.58617 C 0.16042 -0.5783 0.14427 -0.56905 0.13403 -0.55471 C 0.11389 -0.52672 0.11632 -0.52626 0.10347 -0.49063 C 0.09792 -0.45547 0.09028 -0.42101 0.09878 -0.38399 C 0.11632 -0.3072 0.16423 -0.26625 0.21406 -0.2304 C 0.25173 -0.20333 0.28576 -0.18436 0.32812 -0.18182 C 0.38264 -0.19616 0.39253 -0.19709 0.43403 -0.23664 C 0.43941 -0.24775 0.44809 -0.26093 0.44809 -0.27574 C 0.44809 -0.28985 0.44705 -0.30419 0.44462 -0.31807 C 0.43559 -0.37035 0.39045 -0.38237 0.35764 -0.39487 C 0.33611 -0.39325 0.31441 -0.39371 0.29288 -0.39024 C 0.27743 -0.3877 0.26042 -0.36734 0.25052 -0.35415 C 0.24705 -0.34953 0.24531 -0.34236 0.24236 -0.33704 C 0.23108 -0.27643 0.24531 -0.35508 0.23871 -0.16609 C 0.2375 -0.12954 0.22743 -0.09831 0.21649 -0.0657 C 0.20364 -0.02707 0.19375 -0.00324 0.16458 0.01573 C 0.06562 0.01457 0.06042 0.04048 0.01285 0.00948 C 0.00312 0.00301 0.01545 0.00925 0.0059 0.00486 C 0.00503 0.00324 0.00469 0.00116 0.00347 -9.50729E-7 C -0.00035 -0.00393 -3.05556E-6 -0.00231 -3.05556E-6 -9.50729E-7 Z " pathEditMode="relative" ptsTypes="fffffffffffffffffffffffffffffffffffffffff">
                                      <p:cBhvr>
                                        <p:cTn id="17" dur="2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9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9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4BAEE0EF-2E51-411B-97CD-A118079A0B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effectLst>
                  <a:outerShdw blurRad="38100" dist="38100" dir="2700000" algn="tl">
                    <a:srgbClr val="C0C0C0"/>
                  </a:outerShdw>
                </a:effectLst>
              </a:rPr>
              <a:t>Alkohol – najpogostejša droga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D8D13D56-A25B-4BE3-B951-0C46969BB3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229600" cy="4530725"/>
          </a:xfrm>
        </p:spPr>
        <p:txBody>
          <a:bodyPr/>
          <a:lstStyle/>
          <a:p>
            <a:r>
              <a:rPr lang="sl-SI" altLang="sl-SI"/>
              <a:t>Naraščanje koncentracije alkohola v krvi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u="sng"/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>
                <a:sym typeface="Wingdings" panose="05000000000000000000" pitchFamily="2" charset="2"/>
              </a:rPr>
              <a:t> </a:t>
            </a:r>
            <a:r>
              <a:rPr lang="sl-SI" altLang="sl-SI" sz="2400" b="1" u="sng">
                <a:solidFill>
                  <a:schemeClr val="accent2"/>
                </a:solidFill>
              </a:rPr>
              <a:t>moški:</a:t>
            </a:r>
            <a:r>
              <a:rPr lang="sl-SI" altLang="sl-SI" sz="2400"/>
              <a:t> približno 2 dl vina ali veliko pivo že lahko povzroči koncentracijo alkohola v krvi, ki je večja od 0,5 promila</a:t>
            </a:r>
            <a:endParaRPr lang="sl-SI" altLang="sl-SI" sz="2400" u="sng"/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>
                <a:sym typeface="Wingdings" panose="05000000000000000000" pitchFamily="2" charset="2"/>
              </a:rPr>
              <a:t> </a:t>
            </a:r>
            <a:r>
              <a:rPr lang="sl-SI" altLang="sl-SI" sz="2400" b="1" u="sng">
                <a:solidFill>
                  <a:schemeClr val="accent2"/>
                </a:solidFill>
              </a:rPr>
              <a:t>ženske:</a:t>
            </a:r>
            <a:r>
              <a:rPr lang="sl-SI" altLang="sl-SI" sz="2400"/>
              <a:t> približno 1 dcl vina ali 2,5 dl piva že lahko povzroči koncentracijo alkohola v krvi, ki je večja od 0,5 promila</a:t>
            </a:r>
          </a:p>
        </p:txBody>
      </p:sp>
      <p:pic>
        <p:nvPicPr>
          <p:cNvPr id="84997" name="Picture 5" descr="MCj04258100000[1]">
            <a:extLst>
              <a:ext uri="{FF2B5EF4-FFF2-40B4-BE49-F238E27FC236}">
                <a16:creationId xmlns:a16="http://schemas.microsoft.com/office/drawing/2014/main" id="{05AA974E-F821-4CB2-BC2C-838D26A29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724400"/>
            <a:ext cx="1889125" cy="148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148" name="Group 132">
            <a:extLst>
              <a:ext uri="{FF2B5EF4-FFF2-40B4-BE49-F238E27FC236}">
                <a16:creationId xmlns:a16="http://schemas.microsoft.com/office/drawing/2014/main" id="{60385199-A38F-4FA1-BF9C-5412C93F466D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187450" y="1844675"/>
          <a:ext cx="6635750" cy="3892551"/>
        </p:xfrm>
        <a:graphic>
          <a:graphicData uri="http://schemas.openxmlformats.org/drawingml/2006/table">
            <a:tbl>
              <a:tblPr/>
              <a:tblGrid>
                <a:gridCol w="2203450">
                  <a:extLst>
                    <a:ext uri="{9D8B030D-6E8A-4147-A177-3AD203B41FA5}">
                      <a16:colId xmlns:a16="http://schemas.microsoft.com/office/drawing/2014/main" val="181779162"/>
                    </a:ext>
                  </a:extLst>
                </a:gridCol>
                <a:gridCol w="2222500">
                  <a:extLst>
                    <a:ext uri="{9D8B030D-6E8A-4147-A177-3AD203B41FA5}">
                      <a16:colId xmlns:a16="http://schemas.microsoft.com/office/drawing/2014/main" val="3128382204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703359047"/>
                    </a:ext>
                  </a:extLst>
                </a:gridCol>
              </a:tblGrid>
              <a:tr h="3603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PIJAČA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VRSTA PIJAČE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VSEBNOST ALKOHOLA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793529"/>
                  </a:ext>
                </a:extLst>
              </a:tr>
              <a:tr h="6540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»alkopop« pijače</a:t>
                      </a:r>
                      <a:endParaRPr kumimoji="0" lang="sl-SI" altLang="sl-SI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brezalkoholna pijača in alkohol</a:t>
                      </a:r>
                      <a:endParaRPr kumimoji="0" lang="sl-SI" altLang="sl-SI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4 – 8%</a:t>
                      </a:r>
                      <a:endParaRPr kumimoji="0" lang="sl-SI" altLang="sl-SI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623233"/>
                  </a:ext>
                </a:extLst>
              </a:tr>
              <a:tr h="6540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pivo</a:t>
                      </a:r>
                      <a:endParaRPr kumimoji="0" lang="sl-SI" altLang="sl-SI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fermentirana žita in voda</a:t>
                      </a:r>
                      <a:endParaRPr kumimoji="0" lang="sl-SI" altLang="sl-SI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3 – 10%</a:t>
                      </a:r>
                      <a:endParaRPr kumimoji="0" lang="sl-SI" altLang="sl-SI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440071"/>
                  </a:ext>
                </a:extLst>
              </a:tr>
              <a:tr h="6540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likerji</a:t>
                      </a:r>
                      <a:endParaRPr kumimoji="0" lang="sl-SI" altLang="sl-SI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sladkana žgana pijača z dodatkom arome</a:t>
                      </a:r>
                      <a:endParaRPr kumimoji="0" lang="sl-SI" altLang="sl-SI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20 – 40%</a:t>
                      </a:r>
                      <a:endParaRPr kumimoji="0" lang="sl-SI" altLang="sl-SI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883106"/>
                  </a:ext>
                </a:extLst>
              </a:tr>
              <a:tr h="9159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žgane pijače</a:t>
                      </a:r>
                      <a:endParaRPr kumimoji="0" lang="sl-SI" altLang="sl-SI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alkohol, dobljen z destilacijo po končanem vrenju</a:t>
                      </a:r>
                      <a:endParaRPr kumimoji="0" lang="sl-SI" altLang="sl-SI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38 – 45%</a:t>
                      </a:r>
                      <a:endParaRPr kumimoji="0" lang="sl-SI" altLang="sl-SI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110814"/>
                  </a:ext>
                </a:extLst>
              </a:tr>
              <a:tr h="6540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vino</a:t>
                      </a:r>
                      <a:endParaRPr kumimoji="0" lang="sl-SI" altLang="sl-SI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grozdni sok po alkoholnem vrenju</a:t>
                      </a:r>
                      <a:endParaRPr kumimoji="0" lang="sl-SI" altLang="sl-SI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669925" indent="-3254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22350" indent="-3508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339850" indent="-3159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681163" indent="-3397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1383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5955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0527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509963" indent="-3397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8 – 14%</a:t>
                      </a:r>
                      <a:endParaRPr kumimoji="0" lang="sl-SI" altLang="sl-SI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08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981979"/>
                  </a:ext>
                </a:extLst>
              </a:tr>
            </a:tbl>
          </a:graphicData>
        </a:graphic>
      </p:graphicFrame>
      <p:pic>
        <p:nvPicPr>
          <p:cNvPr id="86138" name="Picture 122" descr="j0433824">
            <a:extLst>
              <a:ext uri="{FF2B5EF4-FFF2-40B4-BE49-F238E27FC236}">
                <a16:creationId xmlns:a16="http://schemas.microsoft.com/office/drawing/2014/main" id="{15125004-5EF7-46A7-8952-0C74A27C8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97425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137" name="Picture 121" descr="j0428067">
            <a:extLst>
              <a:ext uri="{FF2B5EF4-FFF2-40B4-BE49-F238E27FC236}">
                <a16:creationId xmlns:a16="http://schemas.microsoft.com/office/drawing/2014/main" id="{9C91DFEA-A727-40DF-BF14-874D3B3A6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04813"/>
            <a:ext cx="19431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140" name="Rectangle 124">
            <a:extLst>
              <a:ext uri="{FF2B5EF4-FFF2-40B4-BE49-F238E27FC236}">
                <a16:creationId xmlns:a16="http://schemas.microsoft.com/office/drawing/2014/main" id="{6979D43F-0312-4863-B39E-19C04A390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1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sl-SI"/>
          </a:p>
        </p:txBody>
      </p:sp>
      <p:sp>
        <p:nvSpPr>
          <p:cNvPr id="86141" name="Rectangle 125">
            <a:extLst>
              <a:ext uri="{FF2B5EF4-FFF2-40B4-BE49-F238E27FC236}">
                <a16:creationId xmlns:a16="http://schemas.microsoft.com/office/drawing/2014/main" id="{9214DF24-E4D9-47E7-A505-64F25D35E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06638"/>
            <a:ext cx="3683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sl-SI" altLang="sl-SI" sz="1200">
                <a:latin typeface="Trebuchet MS" panose="020B0603020202020204" pitchFamily="34" charset="0"/>
                <a:cs typeface="Times New Roman" panose="02020603050405020304" pitchFamily="18" charset="0"/>
              </a:rPr>
              <a:t>    </a:t>
            </a:r>
            <a:endParaRPr lang="sl-SI" altLang="sl-SI"/>
          </a:p>
        </p:txBody>
      </p:sp>
      <p:sp>
        <p:nvSpPr>
          <p:cNvPr id="86142" name="Rectangle 126">
            <a:extLst>
              <a:ext uri="{FF2B5EF4-FFF2-40B4-BE49-F238E27FC236}">
                <a16:creationId xmlns:a16="http://schemas.microsoft.com/office/drawing/2014/main" id="{E2205CAD-F83E-4A24-8358-3473084AA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10075"/>
            <a:ext cx="276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sl-SI" altLang="sl-SI" sz="1200">
                <a:latin typeface="Trebuchet MS" panose="020B0603020202020204" pitchFamily="34" charset="0"/>
                <a:cs typeface="Times New Roman" panose="02020603050405020304" pitchFamily="18" charset="0"/>
              </a:rPr>
              <a:t>  </a:t>
            </a:r>
            <a:endParaRPr lang="sl-SI" altLang="sl-SI"/>
          </a:p>
        </p:txBody>
      </p:sp>
      <p:sp>
        <p:nvSpPr>
          <p:cNvPr id="86143" name="Text Box 127">
            <a:extLst>
              <a:ext uri="{FF2B5EF4-FFF2-40B4-BE49-F238E27FC236}">
                <a16:creationId xmlns:a16="http://schemas.microsoft.com/office/drawing/2014/main" id="{3B157D42-6518-4CD1-8809-120C5A456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20713"/>
            <a:ext cx="70564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Vsebnost alkohola po vrstah pijač:</a:t>
            </a:r>
            <a:r>
              <a:rPr lang="sl-SI" altLang="sl-SI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96 -0.07217 C -0.01701 -0.05899 -0.02066 -0.04441 -0.02587 -0.03308 C -0.03298 0.00439 -0.06232 0.02475 -0.08472 0.04233 C -0.10659 0.05968 -0.13038 0.07495 -0.15538 0.08142 C -0.1967 0.0805 -0.22587 0.07749 -0.26371 0.07356 C -0.29409 0.07518 -0.325 0.07379 -0.35555 0.07842 C -0.36337 0.07957 -0.37014 0.08674 -0.3776 0.09091 C -0.40503 0.10641 -0.43021 0.12653 -0.45538 0.14735 C -0.48368 0.17071 -0.51562 0.18853 -0.54479 0.21004 C -0.57534 0.23271 -0.60503 0.257 -0.63524 0.28059 C -0.66007 0.30002 -0.64844 0.28614 -0.66475 0.31043 C -0.66701 0.3213 -0.67066 0.33079 -0.67291 0.34166 C -0.6776 0.41314 -0.64219 0.45917 -0.61771 0.51885 C -0.59705 0.56951 -0.56406 0.58663 -0.52708 0.61763 C -0.51909 0.62433 -0.48489 0.65602 -0.47656 0.66135 C -0.46319 0.66967 -0.44965 0.67754 -0.43646 0.68656 C -0.39896 0.71247 -0.3618 0.74138 -0.32118 0.75873 C -0.28142 0.77562 -0.23993 0.7814 -0.19896 0.78695 C -0.17222 0.78441 -0.14531 0.78395 -0.11892 0.77909 C -0.11007 0.77747 -0.09844 0.7659 -0.09062 0.76012 C -0.07587 0.74948 -0.06111 0.74046 -0.04826 0.72565 C -0.03698 0.69882 -0.02986 0.66852 -0.02239 0.6396 C -0.01666 0.61763 -0.00816 0.60074 -0.00121 0.57992 C 0.00538 0.53851 0.004 0.55401 0.00347 0.48739 C 0.0033 0.44992 0.00504 0.37682 -0.01302 0.33865 C -0.0309 0.30072 -0.04705 0.26209 -0.07291 0.23201 C -0.08854 0.21374 -0.10885 0.20287 -0.12708 0.18968 C -0.20712 0.13139 -0.29253 0.12075 -0.38125 0.11288 C -0.4184 0.1145 -0.45573 0.11404 -0.49288 0.11751 C -0.52691 0.12075 -0.56389 0.15429 -0.59184 0.17557 C -0.62014 0.19708 -0.64705 0.22068 -0.67413 0.24451 C -0.69253 0.2607 -0.70173 0.30488 -0.71302 0.32917 C -0.71423 0.34282 -0.71753 0.35623 -0.71649 0.36988 C -0.71475 0.3907 -0.71076 0.41152 -0.70469 0.43095 C -0.69687 0.45616 -0.67361 0.46033 -0.65642 0.46403 C -0.6493 0.46357 -0.59774 0.46264 -0.58125 0.45616 C -0.57534 0.45385 -0.57048 0.44784 -0.56475 0.44506 C -0.55746 0.44159 -0.54982 0.43974 -0.54236 0.4372 C -0.51371 0.41568 -0.48177 0.39139 -0.45052 0.37937 C -0.42812 0.37081 -0.40434 0.36248 -0.38229 0.35276 C -0.34948 0.33819 -0.31996 0.32269 -0.28472 0.31968 C -0.27882 0.32015 -0.27274 0.31922 -0.26701 0.3213 C -0.26076 0.32362 -0.25121 0.3375 -0.24496 0.34166 C -0.24323 0.34721 -0.23646 0.35577 -0.23646 0.35577 C -0.22864 0.40759 -0.25781 0.41961 -0.2908 0.43419 C -0.31805 0.44645 -0.33437 0.4557 -0.36354 0.46079 C -0.3776 0.46333 -0.39184 0.46333 -0.4059 0.46403 C -0.41962 0.46472 -0.43333 0.46519 -0.44705 0.46542 C -0.48698 0.46611 -0.52708 0.46657 -0.56701 0.46704 C -0.58941 0.47004 -0.60903 0.48207 -0.62708 0.49988 C -0.63003 0.50914 -0.63177 0.51307 -0.63298 0.52348 C -0.62986 0.59866 -0.5993 0.67014 -0.55173 0.71316 C -0.53489 0.72843 -0.51649 0.74023 -0.49878 0.75387 C -0.47847 0.76937 -0.43159 0.79806 -0.40121 0.80407 C -0.3868 0.80685 -0.37222 0.80708 -0.35764 0.8087 C -0.30416 0.8242 -0.29028 0.80939 -0.23298 0.78533 C -0.21649 0.77839 -0.18472 0.75873 -0.18472 0.75873 C -0.13507 0.70576 -0.18576 0.76174 -0.14114 0.70692 C -0.13316 0.6972 -0.12378 0.68934 -0.11649 0.67869 C -0.1033 0.65949 -0.10382 0.65186 -0.09774 0.63012 C -0.0842 0.58223 -0.08038 0.53481 -0.07413 0.48438 C -0.07257 0.44946 -0.07048 0.40851 -0.08125 0.37613 C -0.08281 0.3715 -0.08611 0.36803 -0.08819 0.36364 C -0.09392 0.35091 -0.09913 0.3375 -0.10469 0.32454 C -0.11076 0.3102 -0.11458 0.29516 -0.11996 0.28059 C -0.12361 0.25653 -0.12621 0.22623 -0.11528 0.20541 C -0.11337 0.19338 -0.11024 0.18251 -0.10347 0.17395 C -0.10017 0.16007 -0.09427 0.14619 -0.08941 0.13324 C -0.08802 0.12954 -0.0875 0.12561 -0.08594 0.12214 C -0.08385 0.11774 -0.07882 0.10964 -0.07882 0.10964 C -0.07534 0.0953 -0.06944 0.0842 -0.06475 0.07055 C -0.06337 0.06662 -0.05729 0.04927 -0.05538 0.04696 C -0.05382 0.04511 -0.05139 0.0458 -0.04948 0.04534 C -0.04705 0.03585 -0.03038 0.02845 -0.02361 0.02336 C -0.01701 0.0185 -0.01198 0.00995 -0.00469 0.00786 C 0.00035 0.00116 -2.22222E-6 0.00463 -2.22222E-6 4.93639E-6 " pathEditMode="relative" ptsTypes="fffffffffffffffffffffffffffffffffffffffffffffffffffffffffffffffffffffffffffA">
                                      <p:cBhvr>
                                        <p:cTn id="12" dur="2000" fill="hold"/>
                                        <p:tgtEl>
                                          <p:spTgt spid="86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628 -0.52787 C 0.82708 -0.53666 0.81961 -0.54985 0.81059 -0.55933 C 0.80382 -0.5665 0.79548 -0.56997 0.78819 -0.57645 C 0.78385 -0.5857 0.78819 -0.5776 0.77986 -0.58755 C 0.77239 -0.5968 0.76597 -0.60744 0.75885 -0.61716 C 0.75694 -0.61947 0.75468 -0.62132 0.75277 -0.62364 C 0.74895 -0.62873 0.74114 -0.63937 0.74114 -0.63937 C 0.73159 -0.67268 0.71215 -0.68101 0.69184 -0.70182 C 0.67048 -0.72334 0.6493 -0.73768 0.62465 -0.75202 C 0.59652 -0.76844 0.575 -0.78255 0.54479 -0.7851 C 0.5052 -0.78232 0.48003 -0.78117 0.44809 -0.7504 C 0.4375 -0.72773 0.43611 -0.71177 0.43524 -0.68471 C 0.43645 -0.67522 0.43611 -0.66528 0.43871 -0.65649 C 0.45 -0.61994 0.47482 -0.5857 0.50121 -0.56858 C 0.5335 -0.54753 0.51059 -0.56743 0.55295 -0.54522 C 0.56354 -0.53967 0.57274 -0.53018 0.5835 -0.52486 C 0.62222 -0.50682 0.66562 -0.50219 0.70243 -0.47629 C 0.73194 -0.4557 0.76545 -0.42563 0.78246 -0.38538 C 0.78854 -0.37104 0.796 -0.35808 0.80121 -0.34305 C 0.80434 -0.33402 0.80833 -0.31482 0.80833 -0.31482 C 0.80694 -0.29748 0.80729 -0.27989 0.80468 -0.26301 C 0.80052 -0.23687 0.78316 -0.21119 0.76701 -0.19708 C 0.73698 -0.17071 0.7059 -0.14897 0.67291 -0.13 C 0.65312 -0.11843 0.63889 -0.10039 0.6177 -0.09692 C 0.60451 -0.0879 0.59375 -0.0872 0.57882 -0.08582 C 0.52777 -0.09114 0.51319 -0.07147 0.49062 -0.10941 C 0.48958 -0.11589 0.48541 -0.12167 0.48576 -0.12838 C 0.48732 -0.14827 0.48958 -0.16863 0.49409 -0.18783 C 0.49635 -0.19731 0.50225 -0.20448 0.50573 -0.21281 C 0.52968 -0.26763 0.56198 -0.29956 0.57534 -0.36016 C 0.57656 -0.39579 0.57691 -0.43257 0.56823 -0.4668 C 0.55677 -0.51214 0.51354 -0.53088 0.48454 -0.54823 C 0.46093 -0.56257 0.43836 -0.57992 0.41389 -0.59218 C 0.32604 -0.63636 0.36406 -0.61785 0.3 -0.64862 C 0.2434 -0.67592 0.29965 -0.66389 0.24583 -0.67985 C 0.21666 -0.68864 0.2026 -0.68841 0.17291 -0.69095 C 0.15868 -0.69049 0.14461 -0.69165 0.13055 -0.68933 C 0.08611 -0.68193 0.06597 -0.59472 0.05642 -0.54823 C 0.05885 -0.52903 0.05902 -0.5089 0.06354 -0.4904 C 0.06666 -0.47721 0.07326 -0.46611 0.07882 -0.45431 C 0.10555 -0.39717 0.12847 -0.37867 0.1776 -0.36803 C 0.20069 -0.37173 0.2243 -0.37173 0.24704 -0.3789 C 0.26163 -0.38353 0.31093 -0.41082 0.33298 -0.42285 C 0.35503 -0.43488 0.39132 -0.44436 0.4151 -0.45107 C 0.44062 -0.44899 0.46649 -0.45015 0.49184 -0.44506 C 0.49392 -0.4446 0.51614 -0.41684 0.51649 -0.41661 C 0.52291 -0.40435 0.53281 -0.37751 0.53281 -0.37751 C 0.53802 -0.3449 0.54288 -0.31251 0.53645 -0.27897 C 0.53264 -0.25884 0.52517 -0.24034 0.5177 -0.2223 C 0.51059 -0.20587 0.50347 -0.18875 0.49652 -0.1721 C 0.49288 -0.16377 0.48454 -0.16192 0.47864 -0.1566 C 0.46649 -0.1448 0.46614 -0.14087 0.45069 -0.13162 C 0.42864 -0.11797 0.39583 -0.12398 0.37656 -0.12352 C 0.35573 -0.12537 0.33454 -0.12375 0.31406 -0.12838 C 0.31198 -0.12884 0.29253 -0.14735 0.29062 -0.15036 C 0.2776 -0.17025 0.26389 -0.19037 0.25538 -0.21443 C 0.23993 -0.25815 0.24965 -0.23525 0.22465 -0.28175 C 0.22222 -0.28637 0.221 -0.29239 0.2177 -0.29586 C 0.20954 -0.30418 0.19843 -0.30627 0.18941 -0.3132 C 0.17795 -0.322 0.16545 -0.33264 0.15277 -0.33819 C 0.12725 -0.34929 0.09618 -0.34721 0.06944 -0.34929 C 0.04826 -0.35762 0.03524 -0.35461 0.0118 -0.3523 C 0.00625 -0.34929 0.00069 -0.34652 -0.00469 -0.34305 C -0.01424 -0.33657 -0.03299 -0.32246 -0.03299 -0.32246 C -0.04236 -0.30904 -0.06077 -0.28614 -0.06823 -0.26625 C -0.07084 -0.25931 -0.07414 -0.24427 -0.07414 -0.24427 C -0.07327 -0.22785 -0.07344 -0.21073 -0.07171 -0.19407 C -0.07032 -0.18158 -0.06372 -0.16932 -0.06233 -0.1566 C -0.05955 -0.13116 -0.0566 -0.10478 -0.05174 -0.0798 C -0.04809 -0.06083 -0.03976 -0.04996 -0.03525 -0.03284 C -0.0349 -0.02914 -0.03507 -0.02521 -0.03403 -0.02151 C -0.03351 -0.01943 -0.0316 -0.0185 -0.03056 -0.01688 C -0.02188 -0.0037 -0.01302 -1.14735E-6 4.44444E-6 -1.14735E-6 " pathEditMode="relative" ptsTypes="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86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B3557845-73E2-435F-8EEA-EA76EE5A5A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8175" y="333375"/>
            <a:ext cx="8229600" cy="1139825"/>
          </a:xfrm>
        </p:spPr>
        <p:txBody>
          <a:bodyPr/>
          <a:lstStyle/>
          <a:p>
            <a:r>
              <a:rPr lang="sl-SI" altLang="sl-SI" sz="3800">
                <a:effectLst>
                  <a:outerShdw blurRad="38100" dist="38100" dir="2700000" algn="tl">
                    <a:srgbClr val="C0C0C0"/>
                  </a:outerShdw>
                </a:effectLst>
              </a:rPr>
              <a:t>Zakaj mačka ne moremo pregnati </a:t>
            </a:r>
            <a:br>
              <a:rPr lang="sl-SI" altLang="sl-SI" sz="38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sl-SI" altLang="sl-SI" sz="3800">
                <a:effectLst>
                  <a:outerShdw blurRad="38100" dist="38100" dir="2700000" algn="tl">
                    <a:srgbClr val="C0C0C0"/>
                  </a:outerShdw>
                </a:effectLst>
              </a:rPr>
              <a:t>s pitjem kave?</a:t>
            </a:r>
          </a:p>
        </p:txBody>
      </p:sp>
      <p:pic>
        <p:nvPicPr>
          <p:cNvPr id="95236" name="Picture 4" descr="j0234714">
            <a:extLst>
              <a:ext uri="{FF2B5EF4-FFF2-40B4-BE49-F238E27FC236}">
                <a16:creationId xmlns:a16="http://schemas.microsoft.com/office/drawing/2014/main" id="{80435B16-0BA1-4292-B2ED-B903AA1232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Picture 5" descr="j0404383">
            <a:extLst>
              <a:ext uri="{FF2B5EF4-FFF2-40B4-BE49-F238E27FC236}">
                <a16:creationId xmlns:a16="http://schemas.microsoft.com/office/drawing/2014/main" id="{4B8CAF7B-500A-4295-ABE3-E0664EF49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2592387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8" name="Picture 6" descr="j0406206">
            <a:extLst>
              <a:ext uri="{FF2B5EF4-FFF2-40B4-BE49-F238E27FC236}">
                <a16:creationId xmlns:a16="http://schemas.microsoft.com/office/drawing/2014/main" id="{AC33DB2D-3866-49A4-8FF6-34803FF6F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52738"/>
            <a:ext cx="2735262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9" name="Rectangle 7">
            <a:extLst>
              <a:ext uri="{FF2B5EF4-FFF2-40B4-BE49-F238E27FC236}">
                <a16:creationId xmlns:a16="http://schemas.microsoft.com/office/drawing/2014/main" id="{3EB7A86A-C341-445A-8F14-C59B7AF47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59275"/>
            <a:ext cx="85518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sl-SI" altLang="sl-SI" sz="2400"/>
              <a:t>Kavo pijejo, ko delajo pozno v noč …</a:t>
            </a:r>
          </a:p>
          <a:p>
            <a:pPr algn="just"/>
            <a:endParaRPr lang="sl-SI" altLang="sl-SI" sz="2400"/>
          </a:p>
          <a:p>
            <a:pPr algn="just"/>
            <a:r>
              <a:rPr lang="sl-SI" altLang="sl-SI" sz="2400"/>
              <a:t>   </a:t>
            </a:r>
          </a:p>
          <a:p>
            <a:pPr algn="just"/>
            <a:r>
              <a:rPr lang="sl-SI" altLang="sl-SI" sz="2400"/>
              <a:t>                           … Kavo pijejo, ko študirajo pozno v noč…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52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5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5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52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theme/theme1.xml><?xml version="1.0" encoding="utf-8"?>
<a:theme xmlns:a="http://schemas.openxmlformats.org/drawingml/2006/main" name="Rob">
  <a:themeElements>
    <a:clrScheme name="Rob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Rob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Rob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0</TotalTime>
  <Words>368</Words>
  <Application>Microsoft Office PowerPoint</Application>
  <PresentationFormat>On-screen Show (4:3)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Garamond</vt:lpstr>
      <vt:lpstr>Trebuchet MS</vt:lpstr>
      <vt:lpstr>Wingdings</vt:lpstr>
      <vt:lpstr>Rob</vt:lpstr>
      <vt:lpstr>Kako in zakaj? </vt:lpstr>
      <vt:lpstr>Kako obrniti kozarec, poln vode, na glavo, da voda ne bo iztekla? Pokrov prepovedan. </vt:lpstr>
      <vt:lpstr>PowerPoint Presentation</vt:lpstr>
      <vt:lpstr>Kako spraviti vrvico skozi led brez da led pade na dva dela?</vt:lpstr>
      <vt:lpstr>Ali lahko vžigalico naslonimo na prst tako, da na njej stojita žlica in vilice hkrati vsaj eno minuto?</vt:lpstr>
      <vt:lpstr>Kako in zakaj sanjamo?</vt:lpstr>
      <vt:lpstr>Alkohol – najpogostejša droga</vt:lpstr>
      <vt:lpstr>PowerPoint Presentation</vt:lpstr>
      <vt:lpstr>Zakaj mačka ne moremo pregnati  s pitjem kave?</vt:lpstr>
      <vt:lpstr>Zakaj mačka ne moremo pregnati  s pitjem kave?</vt:lpstr>
      <vt:lpstr>Zakaj mačka ne moremo pregnati  s pitjem kave?</vt:lpstr>
      <vt:lpstr>PowerPoint Presentation</vt:lpstr>
      <vt:lpstr>Zakaj hrana zgnije in jabolka porjavijo?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2019-05-30T09:40:30Z</dcterms:created>
  <dcterms:modified xsi:type="dcterms:W3CDTF">2019-05-30T09:40:30Z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