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8" r:id="rId3"/>
    <p:sldId id="259" r:id="rId4"/>
    <p:sldId id="260" r:id="rId5"/>
    <p:sldId id="261" r:id="rId6"/>
    <p:sldId id="262" r:id="rId7"/>
    <p:sldId id="264"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FF3300"/>
    <a:srgbClr val="66FF33"/>
    <a:srgbClr val="33CC33"/>
    <a:srgbClr val="3333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a:t>Kliknite, če želite urediti slog podnaslova matrice</a:t>
            </a:r>
          </a:p>
        </p:txBody>
      </p:sp>
      <p:sp>
        <p:nvSpPr>
          <p:cNvPr id="4" name="Rectangle 4">
            <a:extLst>
              <a:ext uri="{FF2B5EF4-FFF2-40B4-BE49-F238E27FC236}">
                <a16:creationId xmlns:a16="http://schemas.microsoft.com/office/drawing/2014/main" id="{0E50EB9A-7DF2-483E-BCC3-721AF4CC0089}"/>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00D8BB32-5F2F-401E-832B-B143FE9B690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CC520E6A-19A0-4E5E-BE6A-D3DEA4AB19CA}"/>
              </a:ext>
            </a:extLst>
          </p:cNvPr>
          <p:cNvSpPr>
            <a:spLocks noGrp="1" noChangeArrowheads="1"/>
          </p:cNvSpPr>
          <p:nvPr>
            <p:ph type="sldNum" sz="quarter" idx="12"/>
          </p:nvPr>
        </p:nvSpPr>
        <p:spPr>
          <a:ln/>
        </p:spPr>
        <p:txBody>
          <a:bodyPr/>
          <a:lstStyle>
            <a:lvl1pPr>
              <a:defRPr/>
            </a:lvl1pPr>
          </a:lstStyle>
          <a:p>
            <a:fld id="{DD6816B6-1C1F-4C90-8971-AB9034D2BBFD}" type="slidenum">
              <a:rPr lang="sl-SI" altLang="sl-SI"/>
              <a:pPr/>
              <a:t>‹#›</a:t>
            </a:fld>
            <a:endParaRPr lang="sl-SI" altLang="sl-SI"/>
          </a:p>
        </p:txBody>
      </p:sp>
    </p:spTree>
    <p:extLst>
      <p:ext uri="{BB962C8B-B14F-4D97-AF65-F5344CB8AC3E}">
        <p14:creationId xmlns:p14="http://schemas.microsoft.com/office/powerpoint/2010/main" val="203239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58E69ABC-975F-4186-84A0-0FA8F13D9452}"/>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6EEC3C92-7C46-4A33-AFED-EC0F5477FCC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231EFB98-075C-4D3B-8816-AFF92C4078D2}"/>
              </a:ext>
            </a:extLst>
          </p:cNvPr>
          <p:cNvSpPr>
            <a:spLocks noGrp="1" noChangeArrowheads="1"/>
          </p:cNvSpPr>
          <p:nvPr>
            <p:ph type="sldNum" sz="quarter" idx="12"/>
          </p:nvPr>
        </p:nvSpPr>
        <p:spPr>
          <a:ln/>
        </p:spPr>
        <p:txBody>
          <a:bodyPr/>
          <a:lstStyle>
            <a:lvl1pPr>
              <a:defRPr/>
            </a:lvl1pPr>
          </a:lstStyle>
          <a:p>
            <a:fld id="{4C9DC4BB-95F1-4426-BB82-A392DD9F44CF}" type="slidenum">
              <a:rPr lang="sl-SI" altLang="sl-SI"/>
              <a:pPr/>
              <a:t>‹#›</a:t>
            </a:fld>
            <a:endParaRPr lang="sl-SI" altLang="sl-SI"/>
          </a:p>
        </p:txBody>
      </p:sp>
    </p:spTree>
    <p:extLst>
      <p:ext uri="{BB962C8B-B14F-4D97-AF65-F5344CB8AC3E}">
        <p14:creationId xmlns:p14="http://schemas.microsoft.com/office/powerpoint/2010/main" val="345643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C79E90B3-0851-43A0-893D-628FE9B444BE}"/>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23B4862C-1D30-4567-9D08-912589E902F5}"/>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3FBAA445-97DF-4E99-8C13-9A3CB28D3F27}"/>
              </a:ext>
            </a:extLst>
          </p:cNvPr>
          <p:cNvSpPr>
            <a:spLocks noGrp="1" noChangeArrowheads="1"/>
          </p:cNvSpPr>
          <p:nvPr>
            <p:ph type="sldNum" sz="quarter" idx="12"/>
          </p:nvPr>
        </p:nvSpPr>
        <p:spPr>
          <a:ln/>
        </p:spPr>
        <p:txBody>
          <a:bodyPr/>
          <a:lstStyle>
            <a:lvl1pPr>
              <a:defRPr/>
            </a:lvl1pPr>
          </a:lstStyle>
          <a:p>
            <a:fld id="{D48DB99F-5CBA-4117-B7B3-4151EBE90AB8}" type="slidenum">
              <a:rPr lang="sl-SI" altLang="sl-SI"/>
              <a:pPr/>
              <a:t>‹#›</a:t>
            </a:fld>
            <a:endParaRPr lang="sl-SI" altLang="sl-SI"/>
          </a:p>
        </p:txBody>
      </p:sp>
    </p:spTree>
    <p:extLst>
      <p:ext uri="{BB962C8B-B14F-4D97-AF65-F5344CB8AC3E}">
        <p14:creationId xmlns:p14="http://schemas.microsoft.com/office/powerpoint/2010/main" val="169993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DEF50B1B-0DA3-497A-ADEB-4729AC569ACA}"/>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E1ECB4A9-41AD-4E33-AA5C-172BC06858D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3E45176F-2DA5-42BF-8D78-B3731FA568AB}"/>
              </a:ext>
            </a:extLst>
          </p:cNvPr>
          <p:cNvSpPr>
            <a:spLocks noGrp="1" noChangeArrowheads="1"/>
          </p:cNvSpPr>
          <p:nvPr>
            <p:ph type="sldNum" sz="quarter" idx="12"/>
          </p:nvPr>
        </p:nvSpPr>
        <p:spPr>
          <a:ln/>
        </p:spPr>
        <p:txBody>
          <a:bodyPr/>
          <a:lstStyle>
            <a:lvl1pPr>
              <a:defRPr/>
            </a:lvl1pPr>
          </a:lstStyle>
          <a:p>
            <a:fld id="{D6AF98C5-CC75-4213-BB89-861186494317}" type="slidenum">
              <a:rPr lang="sl-SI" altLang="sl-SI"/>
              <a:pPr/>
              <a:t>‹#›</a:t>
            </a:fld>
            <a:endParaRPr lang="sl-SI" altLang="sl-SI"/>
          </a:p>
        </p:txBody>
      </p:sp>
    </p:spTree>
    <p:extLst>
      <p:ext uri="{BB962C8B-B14F-4D97-AF65-F5344CB8AC3E}">
        <p14:creationId xmlns:p14="http://schemas.microsoft.com/office/powerpoint/2010/main" val="32417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4">
            <a:extLst>
              <a:ext uri="{FF2B5EF4-FFF2-40B4-BE49-F238E27FC236}">
                <a16:creationId xmlns:a16="http://schemas.microsoft.com/office/drawing/2014/main" id="{6BD42D7C-3E27-449C-84E0-A712291FCE2B}"/>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5D61D71F-8EB6-45A5-9C6F-C3EDE9B14486}"/>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4700F762-6965-4EE4-9015-20763A3DED4F}"/>
              </a:ext>
            </a:extLst>
          </p:cNvPr>
          <p:cNvSpPr>
            <a:spLocks noGrp="1" noChangeArrowheads="1"/>
          </p:cNvSpPr>
          <p:nvPr>
            <p:ph type="sldNum" sz="quarter" idx="12"/>
          </p:nvPr>
        </p:nvSpPr>
        <p:spPr>
          <a:ln/>
        </p:spPr>
        <p:txBody>
          <a:bodyPr/>
          <a:lstStyle>
            <a:lvl1pPr>
              <a:defRPr/>
            </a:lvl1pPr>
          </a:lstStyle>
          <a:p>
            <a:fld id="{EF617FF3-9A5F-44A5-8552-7B8B07A57B6B}" type="slidenum">
              <a:rPr lang="sl-SI" altLang="sl-SI"/>
              <a:pPr/>
              <a:t>‹#›</a:t>
            </a:fld>
            <a:endParaRPr lang="sl-SI" altLang="sl-SI"/>
          </a:p>
        </p:txBody>
      </p:sp>
    </p:spTree>
    <p:extLst>
      <p:ext uri="{BB962C8B-B14F-4D97-AF65-F5344CB8AC3E}">
        <p14:creationId xmlns:p14="http://schemas.microsoft.com/office/powerpoint/2010/main" val="254173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90543653-BB20-4251-8A22-CF2D7758EC65}"/>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AE0D27EC-F79B-423D-9670-87DF70FEB530}"/>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FB73CD5C-BF61-4B0E-A1BF-4E82090A223A}"/>
              </a:ext>
            </a:extLst>
          </p:cNvPr>
          <p:cNvSpPr>
            <a:spLocks noGrp="1" noChangeArrowheads="1"/>
          </p:cNvSpPr>
          <p:nvPr>
            <p:ph type="sldNum" sz="quarter" idx="12"/>
          </p:nvPr>
        </p:nvSpPr>
        <p:spPr>
          <a:ln/>
        </p:spPr>
        <p:txBody>
          <a:bodyPr/>
          <a:lstStyle>
            <a:lvl1pPr>
              <a:defRPr/>
            </a:lvl1pPr>
          </a:lstStyle>
          <a:p>
            <a:fld id="{08B7CB5F-A7FC-413C-ADEE-BC0B50F10CE2}" type="slidenum">
              <a:rPr lang="sl-SI" altLang="sl-SI"/>
              <a:pPr/>
              <a:t>‹#›</a:t>
            </a:fld>
            <a:endParaRPr lang="sl-SI" altLang="sl-SI"/>
          </a:p>
        </p:txBody>
      </p:sp>
    </p:spTree>
    <p:extLst>
      <p:ext uri="{BB962C8B-B14F-4D97-AF65-F5344CB8AC3E}">
        <p14:creationId xmlns:p14="http://schemas.microsoft.com/office/powerpoint/2010/main" val="400095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232817DF-46D9-4A29-89CB-6D4464C230D2}"/>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5">
            <a:extLst>
              <a:ext uri="{FF2B5EF4-FFF2-40B4-BE49-F238E27FC236}">
                <a16:creationId xmlns:a16="http://schemas.microsoft.com/office/drawing/2014/main" id="{57EBBE6C-05DE-4E7F-BB62-D70CDBBDC73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6">
            <a:extLst>
              <a:ext uri="{FF2B5EF4-FFF2-40B4-BE49-F238E27FC236}">
                <a16:creationId xmlns:a16="http://schemas.microsoft.com/office/drawing/2014/main" id="{C9B0E05E-D916-4834-ADFE-4F7CA495E2DD}"/>
              </a:ext>
            </a:extLst>
          </p:cNvPr>
          <p:cNvSpPr>
            <a:spLocks noGrp="1" noChangeArrowheads="1"/>
          </p:cNvSpPr>
          <p:nvPr>
            <p:ph type="sldNum" sz="quarter" idx="12"/>
          </p:nvPr>
        </p:nvSpPr>
        <p:spPr>
          <a:ln/>
        </p:spPr>
        <p:txBody>
          <a:bodyPr/>
          <a:lstStyle>
            <a:lvl1pPr>
              <a:defRPr/>
            </a:lvl1pPr>
          </a:lstStyle>
          <a:p>
            <a:fld id="{F0C0F669-2F39-41ED-AA72-A382217C8ECF}" type="slidenum">
              <a:rPr lang="sl-SI" altLang="sl-SI"/>
              <a:pPr/>
              <a:t>‹#›</a:t>
            </a:fld>
            <a:endParaRPr lang="sl-SI" altLang="sl-SI"/>
          </a:p>
        </p:txBody>
      </p:sp>
    </p:spTree>
    <p:extLst>
      <p:ext uri="{BB962C8B-B14F-4D97-AF65-F5344CB8AC3E}">
        <p14:creationId xmlns:p14="http://schemas.microsoft.com/office/powerpoint/2010/main" val="23100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4">
            <a:extLst>
              <a:ext uri="{FF2B5EF4-FFF2-40B4-BE49-F238E27FC236}">
                <a16:creationId xmlns:a16="http://schemas.microsoft.com/office/drawing/2014/main" id="{EC977ED6-EACE-404F-883D-730AA02635F6}"/>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5">
            <a:extLst>
              <a:ext uri="{FF2B5EF4-FFF2-40B4-BE49-F238E27FC236}">
                <a16:creationId xmlns:a16="http://schemas.microsoft.com/office/drawing/2014/main" id="{60F40855-8318-4893-A9C0-1ED2A7F30C47}"/>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6">
            <a:extLst>
              <a:ext uri="{FF2B5EF4-FFF2-40B4-BE49-F238E27FC236}">
                <a16:creationId xmlns:a16="http://schemas.microsoft.com/office/drawing/2014/main" id="{9CE1959B-44CA-46AB-8CCC-9FB59CE40E4F}"/>
              </a:ext>
            </a:extLst>
          </p:cNvPr>
          <p:cNvSpPr>
            <a:spLocks noGrp="1" noChangeArrowheads="1"/>
          </p:cNvSpPr>
          <p:nvPr>
            <p:ph type="sldNum" sz="quarter" idx="12"/>
          </p:nvPr>
        </p:nvSpPr>
        <p:spPr>
          <a:ln/>
        </p:spPr>
        <p:txBody>
          <a:bodyPr/>
          <a:lstStyle>
            <a:lvl1pPr>
              <a:defRPr/>
            </a:lvl1pPr>
          </a:lstStyle>
          <a:p>
            <a:fld id="{798EB362-9C13-4833-B1EF-3D91C23D7AD5}" type="slidenum">
              <a:rPr lang="sl-SI" altLang="sl-SI"/>
              <a:pPr/>
              <a:t>‹#›</a:t>
            </a:fld>
            <a:endParaRPr lang="sl-SI" altLang="sl-SI"/>
          </a:p>
        </p:txBody>
      </p:sp>
    </p:spTree>
    <p:extLst>
      <p:ext uri="{BB962C8B-B14F-4D97-AF65-F5344CB8AC3E}">
        <p14:creationId xmlns:p14="http://schemas.microsoft.com/office/powerpoint/2010/main" val="2802483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4B45805-878C-4BFC-BE17-CB8077D79BEC}"/>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5">
            <a:extLst>
              <a:ext uri="{FF2B5EF4-FFF2-40B4-BE49-F238E27FC236}">
                <a16:creationId xmlns:a16="http://schemas.microsoft.com/office/drawing/2014/main" id="{16AC1547-A6C2-49B9-BC71-F3607B413A7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6">
            <a:extLst>
              <a:ext uri="{FF2B5EF4-FFF2-40B4-BE49-F238E27FC236}">
                <a16:creationId xmlns:a16="http://schemas.microsoft.com/office/drawing/2014/main" id="{C648A764-628C-4EB7-A0C7-03A4938D4430}"/>
              </a:ext>
            </a:extLst>
          </p:cNvPr>
          <p:cNvSpPr>
            <a:spLocks noGrp="1" noChangeArrowheads="1"/>
          </p:cNvSpPr>
          <p:nvPr>
            <p:ph type="sldNum" sz="quarter" idx="12"/>
          </p:nvPr>
        </p:nvSpPr>
        <p:spPr>
          <a:ln/>
        </p:spPr>
        <p:txBody>
          <a:bodyPr/>
          <a:lstStyle>
            <a:lvl1pPr>
              <a:defRPr/>
            </a:lvl1pPr>
          </a:lstStyle>
          <a:p>
            <a:fld id="{9526FE97-A49B-4BE9-A167-1EB3F913C7F2}" type="slidenum">
              <a:rPr lang="sl-SI" altLang="sl-SI"/>
              <a:pPr/>
              <a:t>‹#›</a:t>
            </a:fld>
            <a:endParaRPr lang="sl-SI" altLang="sl-SI"/>
          </a:p>
        </p:txBody>
      </p:sp>
    </p:spTree>
    <p:extLst>
      <p:ext uri="{BB962C8B-B14F-4D97-AF65-F5344CB8AC3E}">
        <p14:creationId xmlns:p14="http://schemas.microsoft.com/office/powerpoint/2010/main" val="317473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8CA20331-5461-4081-A632-CDB38830B518}"/>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CF3EE0F3-F28F-4469-992A-04C17EBF7F0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9AF7E896-4515-49E5-9AE6-94C7F04B6857}"/>
              </a:ext>
            </a:extLst>
          </p:cNvPr>
          <p:cNvSpPr>
            <a:spLocks noGrp="1" noChangeArrowheads="1"/>
          </p:cNvSpPr>
          <p:nvPr>
            <p:ph type="sldNum" sz="quarter" idx="12"/>
          </p:nvPr>
        </p:nvSpPr>
        <p:spPr>
          <a:ln/>
        </p:spPr>
        <p:txBody>
          <a:bodyPr/>
          <a:lstStyle>
            <a:lvl1pPr>
              <a:defRPr/>
            </a:lvl1pPr>
          </a:lstStyle>
          <a:p>
            <a:fld id="{BEA4CD9F-29F5-4A1E-9419-9D681EF48E4F}" type="slidenum">
              <a:rPr lang="sl-SI" altLang="sl-SI"/>
              <a:pPr/>
              <a:t>‹#›</a:t>
            </a:fld>
            <a:endParaRPr lang="sl-SI" altLang="sl-SI"/>
          </a:p>
        </p:txBody>
      </p:sp>
    </p:spTree>
    <p:extLst>
      <p:ext uri="{BB962C8B-B14F-4D97-AF65-F5344CB8AC3E}">
        <p14:creationId xmlns:p14="http://schemas.microsoft.com/office/powerpoint/2010/main" val="198327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320258FA-256A-4E5F-80AE-C3D20DCEC626}"/>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3C366ADC-1D73-48C8-A7C6-4DB0FBC997F6}"/>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42FB87F2-BE89-43C6-8DC4-7734FBC0D659}"/>
              </a:ext>
            </a:extLst>
          </p:cNvPr>
          <p:cNvSpPr>
            <a:spLocks noGrp="1" noChangeArrowheads="1"/>
          </p:cNvSpPr>
          <p:nvPr>
            <p:ph type="sldNum" sz="quarter" idx="12"/>
          </p:nvPr>
        </p:nvSpPr>
        <p:spPr>
          <a:ln/>
        </p:spPr>
        <p:txBody>
          <a:bodyPr/>
          <a:lstStyle>
            <a:lvl1pPr>
              <a:defRPr/>
            </a:lvl1pPr>
          </a:lstStyle>
          <a:p>
            <a:fld id="{D21A0975-DFE2-4A4F-A244-DBCFC879FE2F}" type="slidenum">
              <a:rPr lang="sl-SI" altLang="sl-SI"/>
              <a:pPr/>
              <a:t>‹#›</a:t>
            </a:fld>
            <a:endParaRPr lang="sl-SI" altLang="sl-SI"/>
          </a:p>
        </p:txBody>
      </p:sp>
    </p:spTree>
    <p:extLst>
      <p:ext uri="{BB962C8B-B14F-4D97-AF65-F5344CB8AC3E}">
        <p14:creationId xmlns:p14="http://schemas.microsoft.com/office/powerpoint/2010/main" val="420177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2BFC5"/>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F380388-8071-4C95-83C0-6E322E9E686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B6AD1A6D-E39A-4F45-A1D9-428845AC7FAA}"/>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F4F59296-7668-48C2-9440-23749787335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sl-SI"/>
          </a:p>
        </p:txBody>
      </p:sp>
      <p:sp>
        <p:nvSpPr>
          <p:cNvPr id="1029" name="Rectangle 5">
            <a:extLst>
              <a:ext uri="{FF2B5EF4-FFF2-40B4-BE49-F238E27FC236}">
                <a16:creationId xmlns:a16="http://schemas.microsoft.com/office/drawing/2014/main" id="{34A4D98B-DA83-49F8-8C60-354A8B2ED40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sl-SI"/>
          </a:p>
        </p:txBody>
      </p:sp>
      <p:sp>
        <p:nvSpPr>
          <p:cNvPr id="1030" name="Rectangle 6">
            <a:extLst>
              <a:ext uri="{FF2B5EF4-FFF2-40B4-BE49-F238E27FC236}">
                <a16:creationId xmlns:a16="http://schemas.microsoft.com/office/drawing/2014/main" id="{7910BB8E-7D5A-4512-BC9F-EA3C686C59A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B047EBA-0032-4000-8B5F-D22AA493A3F8}"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5">
            <a:extLst>
              <a:ext uri="{FF2B5EF4-FFF2-40B4-BE49-F238E27FC236}">
                <a16:creationId xmlns:a16="http://schemas.microsoft.com/office/drawing/2014/main" id="{F6E5E201-2D49-405F-A5B3-7175C58EB593}"/>
              </a:ext>
            </a:extLst>
          </p:cNvPr>
          <p:cNvSpPr>
            <a:spLocks noChangeArrowheads="1" noChangeShapeType="1" noTextEdit="1"/>
          </p:cNvSpPr>
          <p:nvPr/>
        </p:nvSpPr>
        <p:spPr bwMode="auto">
          <a:xfrm>
            <a:off x="1547813" y="1412875"/>
            <a:ext cx="6329362" cy="3095625"/>
          </a:xfrm>
          <a:prstGeom prst="rect">
            <a:avLst/>
          </a:prstGeom>
        </p:spPr>
        <p:txBody>
          <a:bodyPr wrap="none" fromWordArt="1">
            <a:prstTxWarp prst="textDoubleWave1">
              <a:avLst>
                <a:gd name="adj1" fmla="val 6500"/>
                <a:gd name="adj2" fmla="val 0"/>
              </a:avLst>
            </a:prstTxWarp>
          </a:bodyPr>
          <a:lstStyle/>
          <a:p>
            <a:pPr algn="ctr"/>
            <a:r>
              <a:rPr lang="sl-SI" sz="3600" kern="10">
                <a:ln w="19050">
                  <a:solidFill>
                    <a:srgbClr val="FF0000"/>
                  </a:solidFill>
                  <a:round/>
                  <a:headEnd/>
                  <a:tailEnd/>
                </a:ln>
                <a:solidFill>
                  <a:srgbClr val="FF0000"/>
                </a:solidFill>
                <a:latin typeface="Arial Black" panose="020B0A04020102020204" pitchFamily="34" charset="0"/>
              </a:rPr>
              <a:t>NAČINI GRETJA VODE</a:t>
            </a:r>
          </a:p>
        </p:txBody>
      </p:sp>
      <p:sp>
        <p:nvSpPr>
          <p:cNvPr id="2054" name="Text Box 6">
            <a:extLst>
              <a:ext uri="{FF2B5EF4-FFF2-40B4-BE49-F238E27FC236}">
                <a16:creationId xmlns:a16="http://schemas.microsoft.com/office/drawing/2014/main" id="{DB112CEB-9520-4E45-98AB-38E66CCA9DDA}"/>
              </a:ext>
            </a:extLst>
          </p:cNvPr>
          <p:cNvSpPr txBox="1">
            <a:spLocks noChangeArrowheads="1"/>
          </p:cNvSpPr>
          <p:nvPr/>
        </p:nvSpPr>
        <p:spPr bwMode="auto">
          <a:xfrm>
            <a:off x="5651500" y="404813"/>
            <a:ext cx="30241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sl-SI" altLang="sl-SI" sz="5400" b="1" i="1" u="sng">
                <a:solidFill>
                  <a:srgbClr val="3333FF"/>
                </a:solidFill>
                <a:latin typeface="Bradley Hand ITC" panose="03070402050302030203" pitchFamily="66" charset="0"/>
              </a:rPr>
              <a:t>FIZIKA</a:t>
            </a:r>
          </a:p>
        </p:txBody>
      </p:sp>
      <p:sp>
        <p:nvSpPr>
          <p:cNvPr id="2052" name="Text Box 7">
            <a:extLst>
              <a:ext uri="{FF2B5EF4-FFF2-40B4-BE49-F238E27FC236}">
                <a16:creationId xmlns:a16="http://schemas.microsoft.com/office/drawing/2014/main" id="{44820664-1041-4BC2-9636-935098E608D0}"/>
              </a:ext>
            </a:extLst>
          </p:cNvPr>
          <p:cNvSpPr txBox="1">
            <a:spLocks noChangeArrowheads="1"/>
          </p:cNvSpPr>
          <p:nvPr/>
        </p:nvSpPr>
        <p:spPr bwMode="auto">
          <a:xfrm>
            <a:off x="3635375" y="5805488"/>
            <a:ext cx="52562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sl-SI" altLang="sl-SI">
              <a:solidFill>
                <a:srgbClr val="66FF33"/>
              </a:solidFill>
            </a:endParaRPr>
          </a:p>
          <a:p>
            <a:pPr eaLnBrk="1" hangingPunct="1">
              <a:spcBef>
                <a:spcPct val="50000"/>
              </a:spcBef>
            </a:pPr>
            <a:r>
              <a:rPr lang="sl-SI" altLang="sl-SI" sz="2400">
                <a:solidFill>
                  <a:srgbClr val="66FF33"/>
                </a:solidFill>
              </a:rPr>
              <a:t>1.b</a:t>
            </a:r>
          </a:p>
        </p:txBody>
      </p:sp>
      <p:sp>
        <p:nvSpPr>
          <p:cNvPr id="2053" name="Rectangle 9">
            <a:extLst>
              <a:ext uri="{FF2B5EF4-FFF2-40B4-BE49-F238E27FC236}">
                <a16:creationId xmlns:a16="http://schemas.microsoft.com/office/drawing/2014/main" id="{F6D61E46-46D6-49EC-AB31-33CB04773232}"/>
              </a:ext>
            </a:extLst>
          </p:cNvPr>
          <p:cNvSpPr>
            <a:spLocks noChangeArrowheads="1"/>
          </p:cNvSpPr>
          <p:nvPr/>
        </p:nvSpPr>
        <p:spPr bwMode="auto">
          <a:xfrm>
            <a:off x="5832475" y="5275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054"/>
                                        </p:tgtEl>
                                        <p:attrNameLst>
                                          <p:attrName>style.visibility</p:attrName>
                                        </p:attrNameLst>
                                      </p:cBhvr>
                                      <p:to>
                                        <p:strVal val="visible"/>
                                      </p:to>
                                    </p:set>
                                    <p:anim calcmode="lin" valueType="num">
                                      <p:cBhvr>
                                        <p:cTn id="7" dur="500" fill="hold"/>
                                        <p:tgtEl>
                                          <p:spTgt spid="205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054"/>
                                        </p:tgtEl>
                                        <p:attrNameLst>
                                          <p:attrName>ppt_y</p:attrName>
                                        </p:attrNameLst>
                                      </p:cBhvr>
                                      <p:tavLst>
                                        <p:tav tm="0">
                                          <p:val>
                                            <p:strVal val="#ppt_y"/>
                                          </p:val>
                                        </p:tav>
                                        <p:tav tm="100000">
                                          <p:val>
                                            <p:strVal val="#ppt_y"/>
                                          </p:val>
                                        </p:tav>
                                      </p:tavLst>
                                    </p:anim>
                                    <p:anim calcmode="lin" valueType="num">
                                      <p:cBhvr>
                                        <p:cTn id="9" dur="500" fill="hold"/>
                                        <p:tgtEl>
                                          <p:spTgt spid="205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05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Image9">
            <a:extLst>
              <a:ext uri="{FF2B5EF4-FFF2-40B4-BE49-F238E27FC236}">
                <a16:creationId xmlns:a16="http://schemas.microsoft.com/office/drawing/2014/main" id="{F23FAFB9-932E-40B5-B79A-7F4B854896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60350"/>
            <a:ext cx="8496300" cy="61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F7D2715E-A70F-437E-B690-A2CC7321E270}"/>
              </a:ext>
            </a:extLst>
          </p:cNvPr>
          <p:cNvSpPr>
            <a:spLocks noGrp="1" noChangeArrowheads="1"/>
          </p:cNvSpPr>
          <p:nvPr>
            <p:ph type="body" idx="1"/>
          </p:nvPr>
        </p:nvSpPr>
        <p:spPr>
          <a:xfrm>
            <a:off x="457200" y="260350"/>
            <a:ext cx="8229600" cy="5865813"/>
          </a:xfrm>
        </p:spPr>
        <p:txBody>
          <a:bodyPr/>
          <a:lstStyle/>
          <a:p>
            <a:pPr algn="ctr" eaLnBrk="1" hangingPunct="1">
              <a:buFontTx/>
              <a:buNone/>
            </a:pPr>
            <a:r>
              <a:rPr lang="sl-SI" altLang="sl-SI" sz="3600" b="1" u="sng">
                <a:solidFill>
                  <a:srgbClr val="3333FF"/>
                </a:solidFill>
              </a:rPr>
              <a:t>SONČNE CELICE</a:t>
            </a:r>
          </a:p>
          <a:p>
            <a:pPr eaLnBrk="1" hangingPunct="1"/>
            <a:r>
              <a:rPr lang="sl-SI" altLang="sl-SI">
                <a:solidFill>
                  <a:srgbClr val="FFFF00"/>
                </a:solidFill>
              </a:rPr>
              <a:t>spreminjajo energijo svetlobe direktno v elektriko </a:t>
            </a:r>
          </a:p>
          <a:p>
            <a:pPr eaLnBrk="1" hangingPunct="1"/>
            <a:r>
              <a:rPr lang="sl-SI" altLang="sl-SI">
                <a:solidFill>
                  <a:srgbClr val="FFFF00"/>
                </a:solidFill>
              </a:rPr>
              <a:t>elektriko proizvajajo dokler na njih seva sončna svetloba, skoraj ne potrebujejo vzdrževanja, ne onesnažujejo in ne povzročajo hrupa</a:t>
            </a:r>
          </a:p>
        </p:txBody>
      </p:sp>
      <p:pic>
        <p:nvPicPr>
          <p:cNvPr id="12291" name="Picture 4" descr="GreenLand kolektor4">
            <a:extLst>
              <a:ext uri="{FF2B5EF4-FFF2-40B4-BE49-F238E27FC236}">
                <a16:creationId xmlns:a16="http://schemas.microsoft.com/office/drawing/2014/main" id="{B51A546C-BB5F-4B9E-A996-BD19E2C1D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465513"/>
            <a:ext cx="374332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4F17E385-B3C5-498F-BD54-CF9140F4A935}"/>
              </a:ext>
            </a:extLst>
          </p:cNvPr>
          <p:cNvSpPr>
            <a:spLocks noGrp="1" noChangeArrowheads="1"/>
          </p:cNvSpPr>
          <p:nvPr>
            <p:ph type="body" idx="1"/>
          </p:nvPr>
        </p:nvSpPr>
        <p:spPr>
          <a:xfrm>
            <a:off x="457200" y="188913"/>
            <a:ext cx="8229600" cy="5937250"/>
          </a:xfrm>
        </p:spPr>
        <p:txBody>
          <a:bodyPr/>
          <a:lstStyle/>
          <a:p>
            <a:pPr algn="ctr" eaLnBrk="1" hangingPunct="1">
              <a:buFontTx/>
              <a:buNone/>
            </a:pPr>
            <a:r>
              <a:rPr lang="sl-SI" altLang="sl-SI" b="1" u="sng">
                <a:solidFill>
                  <a:srgbClr val="66FF33"/>
                </a:solidFill>
              </a:rPr>
              <a:t>TOPLOTNA ČRPALKA</a:t>
            </a:r>
          </a:p>
          <a:p>
            <a:pPr eaLnBrk="1" hangingPunct="1"/>
            <a:r>
              <a:rPr lang="sl-SI" altLang="sl-SI" sz="2800">
                <a:solidFill>
                  <a:srgbClr val="FF3300"/>
                </a:solidFill>
              </a:rPr>
              <a:t>v toplotni črpalki se nahaja uparjajoča snov, ki okolici odvzema toplotno energijo in jo med kondenzacijo oddaja drugemu mediju</a:t>
            </a:r>
          </a:p>
          <a:p>
            <a:pPr eaLnBrk="1" hangingPunct="1"/>
            <a:r>
              <a:rPr lang="sl-SI" altLang="sl-SI" sz="2800">
                <a:solidFill>
                  <a:srgbClr val="FF3300"/>
                </a:solidFill>
              </a:rPr>
              <a:t>kot toplotni vir lahko toplotna črpalka izkorišča toploto:</a:t>
            </a:r>
          </a:p>
          <a:p>
            <a:pPr eaLnBrk="1" hangingPunct="1">
              <a:buFontTx/>
              <a:buNone/>
            </a:pPr>
            <a:r>
              <a:rPr lang="sl-SI" altLang="sl-SI" sz="2800">
                <a:solidFill>
                  <a:srgbClr val="FF3300"/>
                </a:solidFill>
              </a:rPr>
              <a:t>   </a:t>
            </a:r>
            <a:r>
              <a:rPr lang="sl-SI" altLang="sl-SI" sz="2800">
                <a:solidFill>
                  <a:srgbClr val="FFFF00"/>
                </a:solidFill>
              </a:rPr>
              <a:t>-</a:t>
            </a:r>
            <a:r>
              <a:rPr lang="sl-SI" altLang="sl-SI" sz="2800">
                <a:solidFill>
                  <a:srgbClr val="FF3300"/>
                </a:solidFill>
              </a:rPr>
              <a:t> </a:t>
            </a:r>
            <a:r>
              <a:rPr lang="sl-SI" altLang="sl-SI" sz="2800">
                <a:solidFill>
                  <a:srgbClr val="FFFF00"/>
                </a:solidFill>
              </a:rPr>
              <a:t>okoliškega zraka</a:t>
            </a:r>
          </a:p>
          <a:p>
            <a:pPr eaLnBrk="1" hangingPunct="1">
              <a:buFontTx/>
              <a:buNone/>
            </a:pPr>
            <a:r>
              <a:rPr lang="sl-SI" altLang="sl-SI" sz="2800">
                <a:solidFill>
                  <a:srgbClr val="FFFF00"/>
                </a:solidFill>
              </a:rPr>
              <a:t>   - talne in površinske vode</a:t>
            </a:r>
          </a:p>
          <a:p>
            <a:pPr eaLnBrk="1" hangingPunct="1">
              <a:buFontTx/>
              <a:buNone/>
            </a:pPr>
            <a:r>
              <a:rPr lang="sl-SI" altLang="sl-SI" sz="2800">
                <a:solidFill>
                  <a:srgbClr val="FFFF00"/>
                </a:solidFill>
              </a:rPr>
              <a:t>   - zemlje in drugih medijev</a:t>
            </a:r>
          </a:p>
          <a:p>
            <a:pPr eaLnBrk="1" hangingPunct="1"/>
            <a:r>
              <a:rPr lang="sl-SI" altLang="sl-SI" sz="2800">
                <a:solidFill>
                  <a:srgbClr val="FF3300"/>
                </a:solidFill>
              </a:rPr>
              <a:t>uporabljamo jih za pripravo tople vode kot tudi za ogrevanje objekta, samostojno ali v kombinaciji z ostalimi sistemi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44B64867-4529-488A-975F-BFD7C8B156BA}"/>
              </a:ext>
            </a:extLst>
          </p:cNvPr>
          <p:cNvSpPr>
            <a:spLocks noGrp="1" noChangeArrowheads="1"/>
          </p:cNvSpPr>
          <p:nvPr>
            <p:ph type="body" idx="1"/>
          </p:nvPr>
        </p:nvSpPr>
        <p:spPr>
          <a:xfrm>
            <a:off x="457200" y="188913"/>
            <a:ext cx="8229600" cy="5937250"/>
          </a:xfrm>
        </p:spPr>
        <p:txBody>
          <a:bodyPr/>
          <a:lstStyle/>
          <a:p>
            <a:pPr eaLnBrk="1" hangingPunct="1"/>
            <a:r>
              <a:rPr lang="sl-SI" altLang="sl-SI">
                <a:solidFill>
                  <a:srgbClr val="FFFF00"/>
                </a:solidFill>
              </a:rPr>
              <a:t>z uporabo toplotnih črpalk lahko zmanjšamo porabo energije za pripravo tople vode do 2/3, z ustreznim delovanjem</a:t>
            </a:r>
          </a:p>
          <a:p>
            <a:pPr eaLnBrk="1" hangingPunct="1"/>
            <a:r>
              <a:rPr lang="sl-SI" altLang="sl-SI">
                <a:solidFill>
                  <a:srgbClr val="FFFF00"/>
                </a:solidFill>
              </a:rPr>
              <a:t>v času nižje tarife električne energije pa je lahko prihranek še večji</a:t>
            </a:r>
          </a:p>
          <a:p>
            <a:pPr eaLnBrk="1" hangingPunct="1"/>
            <a:endParaRPr lang="sl-SI" altLang="sl-SI">
              <a:solidFill>
                <a:srgbClr val="FFFF00"/>
              </a:solidFill>
            </a:endParaRPr>
          </a:p>
        </p:txBody>
      </p:sp>
      <p:pic>
        <p:nvPicPr>
          <p:cNvPr id="14339" name="Picture 4" descr="DSCN3343">
            <a:extLst>
              <a:ext uri="{FF2B5EF4-FFF2-40B4-BE49-F238E27FC236}">
                <a16:creationId xmlns:a16="http://schemas.microsoft.com/office/drawing/2014/main" id="{C9EFC4A5-AF5C-4122-A750-A46CCD0973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924175"/>
            <a:ext cx="6626225"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4">
            <a:extLst>
              <a:ext uri="{FF2B5EF4-FFF2-40B4-BE49-F238E27FC236}">
                <a16:creationId xmlns:a16="http://schemas.microsoft.com/office/drawing/2014/main" id="{F6D464A3-A6F2-4595-93F6-B2A1B5C3AD3B}"/>
              </a:ext>
            </a:extLst>
          </p:cNvPr>
          <p:cNvSpPr>
            <a:spLocks noChangeArrowheads="1" noChangeShapeType="1" noTextEdit="1"/>
          </p:cNvSpPr>
          <p:nvPr/>
        </p:nvSpPr>
        <p:spPr bwMode="auto">
          <a:xfrm>
            <a:off x="1476375" y="1700213"/>
            <a:ext cx="5184775" cy="2160587"/>
          </a:xfrm>
          <a:prstGeom prst="rect">
            <a:avLst/>
          </a:prstGeom>
        </p:spPr>
        <p:txBody>
          <a:bodyPr spcFirstLastPara="1" wrap="none" fromWordArt="1">
            <a:prstTxWarp prst="textArchUp">
              <a:avLst>
                <a:gd name="adj" fmla="val 10800004"/>
              </a:avLst>
            </a:prstTxWarp>
          </a:bodyPr>
          <a:lstStyle/>
          <a:p>
            <a:pPr algn="ctr"/>
            <a:r>
              <a:rPr lang="sl-SI" sz="3600" b="1" i="1" kern="10">
                <a:ln w="9525">
                  <a:solidFill>
                    <a:srgbClr val="FFFF00"/>
                  </a:solidFill>
                  <a:round/>
                  <a:headEnd/>
                  <a:tailEnd/>
                </a:ln>
                <a:solidFill>
                  <a:srgbClr val="FF0000"/>
                </a:solidFill>
                <a:latin typeface="Tahoma" panose="020B0604030504040204" pitchFamily="34" charset="0"/>
                <a:ea typeface="Tahoma" panose="020B0604030504040204" pitchFamily="34" charset="0"/>
                <a:cs typeface="Tahoma" panose="020B0604030504040204" pitchFamily="34" charset="0"/>
              </a:rPr>
              <a:t>KONEC</a:t>
            </a:r>
          </a:p>
        </p:txBody>
      </p:sp>
      <p:pic>
        <p:nvPicPr>
          <p:cNvPr id="15363" name="Picture 5" descr="MCj04378010000[1]">
            <a:extLst>
              <a:ext uri="{FF2B5EF4-FFF2-40B4-BE49-F238E27FC236}">
                <a16:creationId xmlns:a16="http://schemas.microsoft.com/office/drawing/2014/main" id="{87146322-C9AD-452D-BB2D-CD98C2C85E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3813175"/>
            <a:ext cx="3240087"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EE8F2145-502C-4DD8-8CEE-14C8ACD0DFC5}"/>
              </a:ext>
            </a:extLst>
          </p:cNvPr>
          <p:cNvSpPr>
            <a:spLocks noGrp="1"/>
          </p:cNvSpPr>
          <p:nvPr>
            <p:ph type="title"/>
          </p:nvPr>
        </p:nvSpPr>
        <p:spPr/>
        <p:txBody>
          <a:bodyPr/>
          <a:lstStyle/>
          <a:p>
            <a:r>
              <a:rPr lang="sl-SI" altLang="sl-SI"/>
              <a:t>Besedilo k predstavitvi:</a:t>
            </a:r>
          </a:p>
        </p:txBody>
      </p:sp>
      <p:sp>
        <p:nvSpPr>
          <p:cNvPr id="3" name="Ograda vsebine 2">
            <a:extLst>
              <a:ext uri="{FF2B5EF4-FFF2-40B4-BE49-F238E27FC236}">
                <a16:creationId xmlns:a16="http://schemas.microsoft.com/office/drawing/2014/main" id="{3B109762-3B70-425A-BAD3-155549B75F9B}"/>
              </a:ext>
            </a:extLst>
          </p:cNvPr>
          <p:cNvSpPr>
            <a:spLocks noGrp="1"/>
          </p:cNvSpPr>
          <p:nvPr>
            <p:ph idx="1"/>
          </p:nvPr>
        </p:nvSpPr>
        <p:spPr/>
        <p:txBody>
          <a:bodyPr/>
          <a:lstStyle/>
          <a:p>
            <a:pPr>
              <a:defRPr/>
            </a:pPr>
            <a:r>
              <a:rPr lang="sl-SI" sz="900" u="sng" dirty="0"/>
              <a:t>UVOD</a:t>
            </a:r>
            <a:endParaRPr lang="sl-SI" sz="900" dirty="0"/>
          </a:p>
          <a:p>
            <a:pPr>
              <a:defRPr/>
            </a:pPr>
            <a:r>
              <a:rPr lang="sl-SI" sz="900" dirty="0"/>
              <a:t> </a:t>
            </a:r>
          </a:p>
          <a:p>
            <a:pPr>
              <a:defRPr/>
            </a:pPr>
            <a:r>
              <a:rPr lang="sl-SI" sz="900" dirty="0"/>
              <a:t>Za pripravo tople vode obstaja veliko različnih možnosti. Z ustrezno izbiro lahko močno vplivate na stroške. Glede na vrsto naprave se le te med seboj močno razlikujejo po ceni energije, poleg tega pa se tudi naprave iste vrste med seboj zelo razlikujejo po energijski učinkovitosti. V tej seminarski nalogi, bova vam predstavili na kateri način je najbolje greti vodo,da so stroški najmanjši in da je segrevanje učinkovito.</a:t>
            </a:r>
          </a:p>
          <a:p>
            <a:pPr>
              <a:defRPr/>
            </a:pPr>
            <a:r>
              <a:rPr lang="sl-SI" sz="900" dirty="0"/>
              <a:t>ZGODOVINA</a:t>
            </a:r>
          </a:p>
          <a:p>
            <a:pPr>
              <a:defRPr/>
            </a:pPr>
            <a:r>
              <a:rPr lang="sl-SI" sz="900" dirty="0"/>
              <a:t>V preteklosti si ljudje niso znali predstavljati življenja brez štedilnika v kuhinji. Štedilnik na drva so uporabljali za kuho in peko, obenem pa je služil tudi za ogrevanje prostora in vode. To jim je služilo kot edini vir tople vode kar pa se je s časoma spremenilo.</a:t>
            </a:r>
          </a:p>
          <a:p>
            <a:pPr>
              <a:defRPr/>
            </a:pPr>
            <a:r>
              <a:rPr lang="sl-SI" sz="900" u="sng" dirty="0"/>
              <a:t>NAČINI GRETJA VODE </a:t>
            </a:r>
            <a:endParaRPr lang="sl-SI" sz="900" dirty="0"/>
          </a:p>
          <a:p>
            <a:pPr>
              <a:defRPr/>
            </a:pPr>
            <a:r>
              <a:rPr lang="sl-SI" sz="900" dirty="0"/>
              <a:t>Uporabljamo lahko: </a:t>
            </a:r>
          </a:p>
          <a:p>
            <a:pPr>
              <a:defRPr/>
            </a:pPr>
            <a:r>
              <a:rPr lang="sl-SI" sz="900" dirty="0"/>
              <a:t> </a:t>
            </a:r>
          </a:p>
          <a:p>
            <a:pPr>
              <a:defRPr/>
            </a:pPr>
            <a:r>
              <a:rPr lang="sl-SI" sz="900" dirty="0"/>
              <a:t>les</a:t>
            </a:r>
          </a:p>
          <a:p>
            <a:pPr>
              <a:defRPr/>
            </a:pPr>
            <a:r>
              <a:rPr lang="sl-SI" sz="900" dirty="0"/>
              <a:t>elektriko</a:t>
            </a:r>
          </a:p>
          <a:p>
            <a:pPr>
              <a:defRPr/>
            </a:pPr>
            <a:r>
              <a:rPr lang="sl-SI" sz="900" dirty="0"/>
              <a:t>sončno energijo ter</a:t>
            </a:r>
          </a:p>
          <a:p>
            <a:pPr>
              <a:defRPr/>
            </a:pPr>
            <a:r>
              <a:rPr lang="sl-SI" sz="900" dirty="0"/>
              <a:t>toploto zraka, podtalne vode, zemlje…</a:t>
            </a:r>
          </a:p>
          <a:p>
            <a:pPr>
              <a:defRPr/>
            </a:pPr>
            <a:r>
              <a:rPr lang="sl-SI" sz="900" u="sng" dirty="0"/>
              <a:t>UPORABA LESA</a:t>
            </a:r>
            <a:endParaRPr lang="sl-SI" sz="900" dirty="0"/>
          </a:p>
          <a:p>
            <a:pPr>
              <a:defRPr/>
            </a:pPr>
            <a:r>
              <a:rPr lang="sl-SI" sz="900" dirty="0"/>
              <a:t>Prednosti ogrevanja z lesom:</a:t>
            </a:r>
          </a:p>
          <a:p>
            <a:pPr>
              <a:defRPr/>
            </a:pPr>
            <a:r>
              <a:rPr lang="sl-SI" sz="900" dirty="0"/>
              <a:t>Peči na drva oddajajo toploto na isti način kot sonce, kar je najprijetnejše in tudi najbolj zdravo ogrevanje. </a:t>
            </a:r>
          </a:p>
          <a:p>
            <a:pPr>
              <a:defRPr/>
            </a:pPr>
            <a:r>
              <a:rPr lang="sl-SI" sz="900" dirty="0"/>
              <a:t>So obnovljiv vir energije, poleg tega ima Slovenija precej lesa in je škoda, da obleži v gozdu in se marsikdaj zaradi tega tudi dela gospodarska škoda. </a:t>
            </a:r>
          </a:p>
          <a:p>
            <a:pPr>
              <a:defRPr/>
            </a:pPr>
            <a:r>
              <a:rPr lang="sl-SI" sz="900" dirty="0"/>
              <a:t>V zadnjem času pomeni kurjenje na drva tudi velik prihranek denarja</a:t>
            </a:r>
          </a:p>
          <a:p>
            <a:pPr>
              <a:defRPr/>
            </a:pPr>
            <a:r>
              <a:rPr lang="sl-SI" sz="900" dirty="0"/>
              <a:t>Peči na drva potrebujejo zelo malo vzdrževanja </a:t>
            </a:r>
          </a:p>
          <a:p>
            <a:pPr>
              <a:defRPr/>
            </a:pPr>
            <a:r>
              <a:rPr lang="sl-SI" sz="900" dirty="0"/>
              <a:t>Sodobne peči so zelo ekonomične, saj zahtevajo le eno, ali dve kurjenji na dan in peč vam ves dan ogreva stanovanje in vodo</a:t>
            </a:r>
          </a:p>
          <a:p>
            <a:pPr>
              <a:defRPr/>
            </a:pPr>
            <a:r>
              <a:rPr lang="sl-SI" sz="900" dirty="0"/>
              <a:t>Peči nam ne izsušijo zraka, kot je to primer pri centralnim ogrevanju</a:t>
            </a:r>
          </a:p>
          <a:p>
            <a:pPr>
              <a:defRPr/>
            </a:pPr>
            <a:r>
              <a:rPr lang="sl-SI" sz="900" dirty="0"/>
              <a:t>Segrevanje vode je le stranski produkt ogrevanja z lesom zato s tem tudi nekaj privarčujemo</a:t>
            </a:r>
          </a:p>
          <a:p>
            <a:pPr>
              <a:defRPr/>
            </a:pPr>
            <a:r>
              <a:rPr lang="sl-SI" sz="900" u="sng" dirty="0"/>
              <a:t>UPORABA ELEKTRIKE</a:t>
            </a:r>
            <a:endParaRPr lang="sl-SI" sz="900" dirty="0"/>
          </a:p>
          <a:p>
            <a:pPr>
              <a:defRPr/>
            </a:pPr>
            <a:r>
              <a:rPr lang="sl-SI" sz="900" dirty="0"/>
              <a:t>Priprava tople vode na električno energijo je pri nas izredno pogosta. V večini primerov uporabljamo večje akumulacijske bojlerje, ki bi morali biti priključeni na elektriko le v času nižje dnevne tarife. Sicer so energetsko varčnejši “direktni” bojlerji, ki pa imajo večjo priključno moč in zato potrebujejo tudi večjo varovalko. Priključna moč električnih bojlerjev se giblje od 1 kW do 6 kW.</a:t>
            </a:r>
          </a:p>
          <a:p>
            <a:pPr>
              <a:defRPr/>
            </a:pPr>
            <a:r>
              <a:rPr lang="sl-SI" sz="900" u="sng" dirty="0"/>
              <a:t>UPORABA SONČNE ENERGIJE</a:t>
            </a:r>
            <a:endParaRPr lang="sl-SI" sz="900" dirty="0"/>
          </a:p>
          <a:p>
            <a:pPr>
              <a:defRPr/>
            </a:pPr>
            <a:r>
              <a:rPr lang="sl-SI" sz="900" dirty="0"/>
              <a:t>Energija, ki jo sonce seva na zemljo, je 15.000 krat večja od energije, kot jo porabi človek. To je energija, ki se obnavlja, ne onesnažuje okolja in je hkrati brezplačna. Zato, mora biti cilj izkoriščati to energijo v največjem možnem obsegu. Sončno energijo lahko uporabljamo za ogrevanje prostorov, vode, ogrevanje bazenov in za proizvodnjo elektrike za osvetljevanje in hišne porabnike. </a:t>
            </a:r>
          </a:p>
          <a:p>
            <a:pPr>
              <a:defRPr/>
            </a:pPr>
            <a:r>
              <a:rPr lang="sl-SI" sz="900" dirty="0"/>
              <a:t> </a:t>
            </a:r>
          </a:p>
          <a:p>
            <a:pPr>
              <a:defRPr/>
            </a:pPr>
            <a:r>
              <a:rPr lang="sl-SI" sz="900" u="sng" dirty="0"/>
              <a:t>KAKO LAHKO UPORABLAJMO SONČNO ENERGIJO</a:t>
            </a:r>
            <a:endParaRPr lang="sl-SI" sz="900" dirty="0"/>
          </a:p>
          <a:p>
            <a:pPr>
              <a:defRPr/>
            </a:pPr>
            <a:r>
              <a:rPr lang="sl-SI" sz="900" dirty="0"/>
              <a:t>Da bi sonce lahko čim boljše izkoriščali moremo vedeti zakaj, kako in kje bomo to energijo pridobivali in jo uporabljali, ker za razliko od </a:t>
            </a:r>
            <a:r>
              <a:rPr lang="sl-SI" sz="900" dirty="0" err="1"/>
              <a:t>kovencionalnih</a:t>
            </a:r>
            <a:r>
              <a:rPr lang="sl-SI" sz="900" dirty="0"/>
              <a:t> goriv/virov, ki smo jih navajeni, z sončno energijo nismo oskrbovani preko žic ali pipe. Vedeti moramo koliko energije potrebujemo in koliko sonca nam je na razpolago. Količina sončne energije je odvisna od letnega časa in lokacije. </a:t>
            </a:r>
          </a:p>
          <a:p>
            <a:pPr>
              <a:defRPr/>
            </a:pPr>
            <a:r>
              <a:rPr lang="sl-SI" sz="900" dirty="0"/>
              <a:t>Načini izkoriščanja sončne energije:</a:t>
            </a:r>
          </a:p>
          <a:p>
            <a:pPr>
              <a:defRPr/>
            </a:pPr>
            <a:r>
              <a:rPr lang="sl-SI" sz="900" dirty="0"/>
              <a:t>Pasivne solarne zgradbe </a:t>
            </a:r>
          </a:p>
          <a:p>
            <a:pPr>
              <a:defRPr/>
            </a:pPr>
            <a:r>
              <a:rPr lang="sl-SI" sz="900" dirty="0"/>
              <a:t>Aktivni solarni sistemi: </a:t>
            </a:r>
          </a:p>
          <a:p>
            <a:pPr lvl="1">
              <a:defRPr/>
            </a:pPr>
            <a:r>
              <a:rPr lang="sl-SI" sz="900" dirty="0"/>
              <a:t>Sončni </a:t>
            </a:r>
            <a:r>
              <a:rPr lang="sl-SI" sz="900" dirty="0" err="1"/>
              <a:t>kolektorji</a:t>
            </a:r>
            <a:r>
              <a:rPr lang="sl-SI" sz="900" dirty="0"/>
              <a:t> </a:t>
            </a:r>
          </a:p>
          <a:p>
            <a:pPr lvl="1">
              <a:defRPr/>
            </a:pPr>
            <a:r>
              <a:rPr lang="sl-SI" sz="900" dirty="0"/>
              <a:t>Sončne celice </a:t>
            </a:r>
          </a:p>
          <a:p>
            <a:pPr lvl="1">
              <a:defRPr/>
            </a:pPr>
            <a:r>
              <a:rPr lang="sl-SI" sz="900" dirty="0"/>
              <a:t>Toplotne črpalke </a:t>
            </a:r>
          </a:p>
          <a:p>
            <a:pPr>
              <a:defRPr/>
            </a:pPr>
            <a:r>
              <a:rPr lang="sl-SI" sz="900" dirty="0"/>
              <a:t>Toplotna črpalka je naprava, ki izrablja toploto iz okolja in jo pretvarja v toploto za segrevanje zgradb in sanitarne vode. S toplotno črpalko lahko izkoriščamo toplotno energijo iz zunanjega zraka in iz toplote površinske zemlje.</a:t>
            </a:r>
          </a:p>
          <a:p>
            <a:pPr>
              <a:defRPr/>
            </a:pPr>
            <a:r>
              <a:rPr lang="sl-SI" sz="900" dirty="0"/>
              <a:t>Prednosti ogrevanja s pomočjo toplotne črpalke: </a:t>
            </a:r>
          </a:p>
          <a:p>
            <a:pPr>
              <a:defRPr/>
            </a:pPr>
            <a:r>
              <a:rPr lang="sl-SI" sz="900" dirty="0"/>
              <a:t>izraba naravnih virov energije, ki ne onesnažujejo okolja</a:t>
            </a:r>
          </a:p>
          <a:p>
            <a:pPr>
              <a:defRPr/>
            </a:pPr>
            <a:r>
              <a:rPr lang="sl-SI" sz="900" dirty="0"/>
              <a:t>večji izkoristek energije (50-80% več kot ostale tehnike ogrevanja) </a:t>
            </a:r>
          </a:p>
          <a:p>
            <a:pPr>
              <a:defRPr/>
            </a:pPr>
            <a:r>
              <a:rPr lang="sl-SI" sz="900" dirty="0"/>
              <a:t>nižji stroški. </a:t>
            </a:r>
          </a:p>
          <a:p>
            <a:pPr>
              <a:defRPr/>
            </a:pPr>
            <a:r>
              <a:rPr lang="sl-SI" sz="900" u="sng" dirty="0"/>
              <a:t>STANJE V SLOVENIJI</a:t>
            </a:r>
            <a:endParaRPr lang="sl-SI" sz="900" dirty="0"/>
          </a:p>
          <a:p>
            <a:pPr>
              <a:defRPr/>
            </a:pPr>
            <a:r>
              <a:rPr lang="sl-SI" sz="900" dirty="0"/>
              <a:t>Celoten potencial sončnega sevanja za Slovenijo je nad 300-krat več kot znaša raba energije. Danes izkoriščamo le približno 3 % ocenjenega tehničnega potenciala. V zimskem čadu, ko je potreba po ogrevalni energiji največja, dobimo pa žal le približno 10-15 % celotne letne količine sončne energije. </a:t>
            </a:r>
          </a:p>
          <a:p>
            <a:pPr>
              <a:defRPr/>
            </a:pPr>
            <a:r>
              <a:rPr lang="sl-SI" sz="900" u="sng" dirty="0"/>
              <a:t>SONČNI KOLEKTORJI</a:t>
            </a:r>
            <a:endParaRPr lang="sl-SI" sz="900" dirty="0"/>
          </a:p>
          <a:p>
            <a:pPr>
              <a:defRPr/>
            </a:pPr>
            <a:r>
              <a:rPr lang="sl-SI" sz="900" dirty="0"/>
              <a:t>Ogrevanje sanitarne vode s sončnimi </a:t>
            </a:r>
            <a:r>
              <a:rPr lang="sl-SI" sz="900" dirty="0" err="1"/>
              <a:t>kolektorji</a:t>
            </a:r>
            <a:r>
              <a:rPr lang="sl-SI" sz="900" dirty="0"/>
              <a:t> je dokaj razširjeno. Srce sončnih </a:t>
            </a:r>
            <a:r>
              <a:rPr lang="sl-SI" sz="900" dirty="0" err="1"/>
              <a:t>kolektorjev</a:t>
            </a:r>
            <a:r>
              <a:rPr lang="sl-SI" sz="900" dirty="0"/>
              <a:t> je črna površina, ki pretvarja sončno energijo v toploto. To toploto se potem prenese za takojšno ogrevanje ali se jo shrani za kasnejšo uporabo. Za prenašanje se uporablja voda, </a:t>
            </a:r>
            <a:r>
              <a:rPr lang="sl-SI" sz="900" dirty="0" err="1"/>
              <a:t>antifriz</a:t>
            </a:r>
            <a:r>
              <a:rPr lang="sl-SI" sz="900" dirty="0"/>
              <a:t> ali včasih tudi zrak.</a:t>
            </a:r>
          </a:p>
          <a:p>
            <a:pPr>
              <a:defRPr/>
            </a:pPr>
            <a:r>
              <a:rPr lang="sl-SI" sz="900" dirty="0"/>
              <a:t>Pri postaviti </a:t>
            </a:r>
            <a:r>
              <a:rPr lang="sl-SI" sz="900" dirty="0" err="1"/>
              <a:t>kolektorjev</a:t>
            </a:r>
            <a:r>
              <a:rPr lang="sl-SI" sz="900" dirty="0"/>
              <a:t> moramo upoštevati namen njihove uporabe: ogrevanje sanitarne vode ali ogrevanje objekta. Ogrevanje sanitarne vode je potrebno vse leto, zato glede na namen uporabe določimo usmeritev in kot postavitve </a:t>
            </a:r>
            <a:r>
              <a:rPr lang="sl-SI" sz="900" dirty="0" err="1"/>
              <a:t>kolektorjev</a:t>
            </a:r>
            <a:r>
              <a:rPr lang="sl-SI" sz="900" dirty="0"/>
              <a:t> tako, da izkoristimo največ brezplačne energije. </a:t>
            </a:r>
          </a:p>
          <a:p>
            <a:pPr>
              <a:defRPr/>
            </a:pPr>
            <a:r>
              <a:rPr lang="sl-SI" sz="900" dirty="0"/>
              <a:t>Poleti je energija sonca največja, tako lahko sanitarno vodo ogrevamo s praktično samo sončno energijo. Pozimi je sončne energije manj, vendar lahko v primerno zasnovanem sistemu kljub temu prispeva </a:t>
            </a:r>
            <a:r>
              <a:rPr lang="sl-SI" sz="900" dirty="0" err="1"/>
              <a:t>doberšen</a:t>
            </a:r>
            <a:r>
              <a:rPr lang="sl-SI" sz="900" dirty="0"/>
              <a:t> delež k ogrevanju sanitarne vode.</a:t>
            </a:r>
          </a:p>
          <a:p>
            <a:pPr>
              <a:defRPr/>
            </a:pPr>
            <a:r>
              <a:rPr lang="sl-SI" sz="900" dirty="0"/>
              <a:t> </a:t>
            </a:r>
          </a:p>
          <a:p>
            <a:pPr>
              <a:defRPr/>
            </a:pPr>
            <a:r>
              <a:rPr lang="sl-SI" sz="900" u="sng" cap="all" dirty="0"/>
              <a:t>Ogrevanje sanitarne vode</a:t>
            </a:r>
            <a:endParaRPr lang="sl-SI" sz="900" dirty="0"/>
          </a:p>
          <a:p>
            <a:pPr>
              <a:defRPr/>
            </a:pPr>
            <a:r>
              <a:rPr lang="sl-SI" sz="900" dirty="0"/>
              <a:t>Sistemi ogrevanja sanitarne vode so v Sloveniji precej razširjeni in poznani. Pri načrtovanju sistema upoštevamo število oseb v gospodinjstvu in njihove navade. </a:t>
            </a:r>
          </a:p>
          <a:p>
            <a:pPr>
              <a:defRPr/>
            </a:pPr>
            <a:r>
              <a:rPr lang="sl-SI" sz="900" dirty="0"/>
              <a:t>Kot osnovno vodilo pri načrtovanju lahko služijo naslednji podatki: dnevna poraba tople vode </a:t>
            </a:r>
            <a:r>
              <a:rPr lang="sl-SI" sz="900" dirty="0" err="1"/>
              <a:t>prb</a:t>
            </a:r>
            <a:r>
              <a:rPr lang="sl-SI" sz="900" dirty="0"/>
              <a:t>. 50 litrov na osebo, površina </a:t>
            </a:r>
            <a:r>
              <a:rPr lang="sl-SI" sz="900" dirty="0" err="1"/>
              <a:t>kolektorja</a:t>
            </a:r>
            <a:r>
              <a:rPr lang="sl-SI" sz="900" dirty="0"/>
              <a:t> vsaj 1,5 m</a:t>
            </a:r>
            <a:r>
              <a:rPr lang="sl-SI" sz="900" baseline="30000" dirty="0"/>
              <a:t>2</a:t>
            </a:r>
            <a:r>
              <a:rPr lang="sl-SI" sz="900" dirty="0"/>
              <a:t> na osebo in velikost </a:t>
            </a:r>
            <a:r>
              <a:rPr lang="sl-SI" sz="900" dirty="0" err="1"/>
              <a:t>bojlerja</a:t>
            </a:r>
            <a:r>
              <a:rPr lang="sl-SI" sz="900" dirty="0"/>
              <a:t>.</a:t>
            </a:r>
          </a:p>
          <a:p>
            <a:pPr>
              <a:defRPr/>
            </a:pPr>
            <a:r>
              <a:rPr lang="sl-SI" sz="900" dirty="0"/>
              <a:t>Ne glede na število oseb gospodinjstva pa naj bi </a:t>
            </a:r>
            <a:r>
              <a:rPr lang="sl-SI" sz="900" dirty="0" err="1"/>
              <a:t>kolektorski</a:t>
            </a:r>
            <a:r>
              <a:rPr lang="sl-SI" sz="900" dirty="0"/>
              <a:t> sistem ne imel manj od 6 m</a:t>
            </a:r>
            <a:r>
              <a:rPr lang="sl-SI" sz="900" baseline="30000" dirty="0"/>
              <a:t>2</a:t>
            </a:r>
            <a:r>
              <a:rPr lang="sl-SI" sz="900" dirty="0"/>
              <a:t> </a:t>
            </a:r>
            <a:r>
              <a:rPr lang="sl-SI" sz="900" dirty="0" err="1"/>
              <a:t>absorbcijskih</a:t>
            </a:r>
            <a:r>
              <a:rPr lang="sl-SI" sz="900" dirty="0"/>
              <a:t> površin, volumen </a:t>
            </a:r>
            <a:r>
              <a:rPr lang="sl-SI" sz="900" dirty="0" err="1"/>
              <a:t>bojlerja</a:t>
            </a:r>
            <a:r>
              <a:rPr lang="sl-SI" sz="900" dirty="0"/>
              <a:t> pa naj bi bil minimalno 300 litrov.</a:t>
            </a:r>
          </a:p>
          <a:p>
            <a:pPr>
              <a:defRPr/>
            </a:pPr>
            <a:r>
              <a:rPr lang="sl-SI" sz="900" u="sng" cap="all" dirty="0"/>
              <a:t>Sončne celice</a:t>
            </a:r>
            <a:endParaRPr lang="sl-SI" sz="900" dirty="0"/>
          </a:p>
          <a:p>
            <a:pPr>
              <a:defRPr/>
            </a:pPr>
            <a:r>
              <a:rPr lang="sl-SI" sz="900" dirty="0"/>
              <a:t>Ravno tako kot sončni korektorji, spreminjajo sončno svetlobo v toploto tudi  sončne celice. Te spreminjajo energijo svetlobe direktno v elektriko. Narejene so iz silicija.. Elektriko proizvajajo dokler na njih seva sončna svetloba, skoraj ne potrebujejo vzdrževanja, ne onesnažujejo in ne povzročajo hrupa, zato je proizvajanje elektrike na ta način najčistejše in najbolj varno. Sončne celice so najrazličnejših velikosti. Te majhne celice nato povežejo skupaj v module in naprej še v velike površine, da dosežejo večje napetosti in moči.</a:t>
            </a:r>
          </a:p>
          <a:p>
            <a:pPr>
              <a:defRPr/>
            </a:pPr>
            <a:r>
              <a:rPr lang="sl-SI" sz="900" u="sng" cap="all" dirty="0"/>
              <a:t>Toplotna črpalka </a:t>
            </a:r>
            <a:endParaRPr lang="sl-SI" sz="900" dirty="0"/>
          </a:p>
          <a:p>
            <a:pPr>
              <a:defRPr/>
            </a:pPr>
            <a:r>
              <a:rPr lang="sl-SI" sz="900" dirty="0"/>
              <a:t>Princip delovanja toplotne črpalke je enostaven in ga že dolgo uporabljamo pri hladilnih napravah. V toplotni črpalki se nahaja uparjajoča snov, ki okolici odvzema toplotno energijo in jo med kondenzacijo oddaja drugemu mediju. </a:t>
            </a:r>
          </a:p>
          <a:p>
            <a:pPr>
              <a:defRPr/>
            </a:pPr>
            <a:r>
              <a:rPr lang="sl-SI" sz="900" dirty="0"/>
              <a:t>Kot toplotni vir lahko toplotna črpalka izkorišča toploto okoliškega zraka, talne in površinske vode, zemlje in drugih medijev. </a:t>
            </a:r>
          </a:p>
          <a:p>
            <a:pPr>
              <a:defRPr/>
            </a:pPr>
            <a:r>
              <a:rPr lang="sl-SI" sz="900" dirty="0"/>
              <a:t>Toplotne črpalke lahko uporabljamo tako za pripravo tople vode kot tudi za ogrevanje objekta, samostojno ali v kombinaciji z ostalimi sistemi. Največkrat imajo vgrajen tudi električni grelnik, s katerim lahko po potrebi dogrevamo vodo. Najbolj razširjen je sistem zrak, ki segreva vodo oz. Toplotna črpalka hladi prostor v katerem je in z tistim toplim zrakom segreva vodo.</a:t>
            </a:r>
          </a:p>
          <a:p>
            <a:pPr>
              <a:defRPr/>
            </a:pPr>
            <a:r>
              <a:rPr lang="sl-SI" sz="900" dirty="0"/>
              <a:t>Na ta način lahko ogrevamo vodo skozi vse leto, predvsem učinkovita pa je uporaba v poletnih mesecih, ko lahko na ta način hladimo prostor. </a:t>
            </a:r>
          </a:p>
          <a:p>
            <a:pPr>
              <a:defRPr/>
            </a:pPr>
            <a:r>
              <a:rPr lang="sl-SI" sz="900" dirty="0"/>
              <a:t>Z uporabo toplotnih črpalk lahko zmanjšamo porabo energije za pripravo tople vode do 2/3, z ustreznim delovanjem, v času nižje tarife električne energije pa je lahko prihranek še večji. Slabost sistema je odvisnost delovanja od električne energije.</a:t>
            </a:r>
          </a:p>
          <a:p>
            <a:pPr>
              <a:defRPr/>
            </a:pPr>
            <a:r>
              <a:rPr lang="sl-SI" sz="900" u="sng" cap="all" dirty="0"/>
              <a:t>ZAKLJUČEK</a:t>
            </a:r>
            <a:endParaRPr lang="sl-SI" sz="900" dirty="0"/>
          </a:p>
          <a:p>
            <a:pPr>
              <a:defRPr/>
            </a:pPr>
            <a:r>
              <a:rPr lang="sl-SI" sz="900" dirty="0"/>
              <a:t>Dejstvo je da v današnjih dneh pokurimo vse preveč fosilnih goriv, ki pa zelo slabo vplivajo na okolje, ko pa lahko pridobivamo toplo vodo tudi na okolju prijaznejši način. Da bi naš planet obvarovali pred nadaljnjim uničevanjem, je treba naš način pridobivanja energije prilagoditi naravnemu ritmu zemlje in njenim ekosistemom. Poslušajmo bitje srca narave!</a:t>
            </a:r>
          </a:p>
          <a:p>
            <a:pPr>
              <a:defRPr/>
            </a:pPr>
            <a:endParaRPr lang="sl-SI" sz="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76556ED3-B31C-47FA-9240-996EE7BE5A5D}"/>
              </a:ext>
            </a:extLst>
          </p:cNvPr>
          <p:cNvSpPr>
            <a:spLocks noGrp="1" noChangeArrowheads="1"/>
          </p:cNvSpPr>
          <p:nvPr>
            <p:ph type="body" idx="1"/>
          </p:nvPr>
        </p:nvSpPr>
        <p:spPr>
          <a:xfrm>
            <a:off x="457200" y="188913"/>
            <a:ext cx="8229600" cy="5937250"/>
          </a:xfrm>
        </p:spPr>
        <p:txBody>
          <a:bodyPr/>
          <a:lstStyle/>
          <a:p>
            <a:pPr algn="ctr" eaLnBrk="1" hangingPunct="1">
              <a:buFontTx/>
              <a:buNone/>
            </a:pPr>
            <a:r>
              <a:rPr lang="sl-SI" altLang="sl-SI" sz="3600" b="1" u="sng">
                <a:solidFill>
                  <a:srgbClr val="3333FF"/>
                </a:solidFill>
              </a:rPr>
              <a:t>NAČINI GRETJA VODE</a:t>
            </a:r>
          </a:p>
          <a:p>
            <a:pPr algn="ctr" eaLnBrk="1" hangingPunct="1">
              <a:buFontTx/>
              <a:buNone/>
            </a:pPr>
            <a:endParaRPr lang="sl-SI" altLang="sl-SI" sz="3600" b="1" u="sng">
              <a:solidFill>
                <a:srgbClr val="3333FF"/>
              </a:solidFill>
            </a:endParaRPr>
          </a:p>
          <a:p>
            <a:pPr algn="ctr" eaLnBrk="1" hangingPunct="1"/>
            <a:r>
              <a:rPr lang="sl-SI" altLang="sl-SI" sz="3600">
                <a:solidFill>
                  <a:srgbClr val="FF3300"/>
                </a:solidFill>
              </a:rPr>
              <a:t>Les</a:t>
            </a:r>
          </a:p>
          <a:p>
            <a:pPr algn="ctr" eaLnBrk="1" hangingPunct="1"/>
            <a:r>
              <a:rPr lang="sl-SI" altLang="sl-SI" sz="3600">
                <a:solidFill>
                  <a:srgbClr val="FF3300"/>
                </a:solidFill>
              </a:rPr>
              <a:t>kurilno olje</a:t>
            </a:r>
          </a:p>
          <a:p>
            <a:pPr algn="ctr" eaLnBrk="1" hangingPunct="1"/>
            <a:r>
              <a:rPr lang="sl-SI" altLang="sl-SI" sz="3600">
                <a:solidFill>
                  <a:srgbClr val="FF3300"/>
                </a:solidFill>
              </a:rPr>
              <a:t>elektrika</a:t>
            </a:r>
          </a:p>
          <a:p>
            <a:pPr algn="ctr" eaLnBrk="1" hangingPunct="1"/>
            <a:r>
              <a:rPr lang="sl-SI" altLang="sl-SI" sz="3600">
                <a:solidFill>
                  <a:srgbClr val="FF3300"/>
                </a:solidFill>
              </a:rPr>
              <a:t>sončno energijo </a:t>
            </a:r>
          </a:p>
          <a:p>
            <a:pPr algn="ctr" eaLnBrk="1" hangingPunct="1"/>
            <a:r>
              <a:rPr lang="sl-SI" altLang="sl-SI" sz="3600">
                <a:solidFill>
                  <a:srgbClr val="FF3300"/>
                </a:solidFill>
              </a:rPr>
              <a:t>toploto zraka</a:t>
            </a:r>
          </a:p>
          <a:p>
            <a:pPr algn="ctr" eaLnBrk="1" hangingPunct="1"/>
            <a:r>
              <a:rPr lang="sl-SI" altLang="sl-SI" sz="3600">
                <a:solidFill>
                  <a:srgbClr val="FF3300"/>
                </a:solidFill>
              </a:rPr>
              <a:t>podtalne vode</a:t>
            </a:r>
          </a:p>
          <a:p>
            <a:pPr algn="ctr" eaLnBrk="1" hangingPunct="1"/>
            <a:r>
              <a:rPr lang="sl-SI" altLang="sl-SI" sz="3600">
                <a:solidFill>
                  <a:srgbClr val="FF3300"/>
                </a:solidFill>
              </a:rPr>
              <a:t>toploto zemlje</a:t>
            </a:r>
          </a:p>
        </p:txBody>
      </p:sp>
      <p:pic>
        <p:nvPicPr>
          <p:cNvPr id="3075" name="Picture 4" descr="MCj02395470000[1]">
            <a:extLst>
              <a:ext uri="{FF2B5EF4-FFF2-40B4-BE49-F238E27FC236}">
                <a16:creationId xmlns:a16="http://schemas.microsoft.com/office/drawing/2014/main" id="{A64D2191-71F3-4E3A-8396-FE4E0B0FB7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2276475"/>
            <a:ext cx="2249488"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descr="MCj04299350000[1]">
            <a:extLst>
              <a:ext uri="{FF2B5EF4-FFF2-40B4-BE49-F238E27FC236}">
                <a16:creationId xmlns:a16="http://schemas.microsoft.com/office/drawing/2014/main" id="{6986610E-F967-490E-942D-8D5F414440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908050"/>
            <a:ext cx="2663825"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DSCN3344">
            <a:extLst>
              <a:ext uri="{FF2B5EF4-FFF2-40B4-BE49-F238E27FC236}">
                <a16:creationId xmlns:a16="http://schemas.microsoft.com/office/drawing/2014/main" id="{2F0E1FBA-3B3C-481D-973A-BBA573369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3644900"/>
            <a:ext cx="188912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EF87EE19-DEDA-4DE5-B113-152AC8D1DB5F}"/>
              </a:ext>
            </a:extLst>
          </p:cNvPr>
          <p:cNvSpPr>
            <a:spLocks noGrp="1" noChangeArrowheads="1"/>
          </p:cNvSpPr>
          <p:nvPr>
            <p:ph type="body" idx="1"/>
          </p:nvPr>
        </p:nvSpPr>
        <p:spPr>
          <a:xfrm>
            <a:off x="539750" y="333375"/>
            <a:ext cx="8353425" cy="6264275"/>
          </a:xfrm>
        </p:spPr>
        <p:txBody>
          <a:bodyPr/>
          <a:lstStyle/>
          <a:p>
            <a:pPr algn="ctr" eaLnBrk="1" hangingPunct="1">
              <a:buFontTx/>
              <a:buNone/>
            </a:pPr>
            <a:r>
              <a:rPr lang="sl-SI" altLang="sl-SI" sz="3600" b="1" u="sng">
                <a:solidFill>
                  <a:srgbClr val="66FF33"/>
                </a:solidFill>
              </a:rPr>
              <a:t>UPORABA LESA, KURILNEGA OLJA, ZEMELJSKIH PLINOV…</a:t>
            </a:r>
          </a:p>
          <a:p>
            <a:pPr eaLnBrk="1" hangingPunct="1"/>
            <a:r>
              <a:rPr lang="sl-SI" altLang="sl-SI">
                <a:solidFill>
                  <a:srgbClr val="FFFF00"/>
                </a:solidFill>
              </a:rPr>
              <a:t>Te peči oddajajo toploto na isti način kot sonce</a:t>
            </a:r>
          </a:p>
          <a:p>
            <a:pPr eaLnBrk="1" hangingPunct="1"/>
            <a:r>
              <a:rPr lang="sl-SI" altLang="sl-SI">
                <a:solidFill>
                  <a:srgbClr val="FFFF00"/>
                </a:solidFill>
              </a:rPr>
              <a:t>velik prihranek denarja</a:t>
            </a:r>
          </a:p>
          <a:p>
            <a:pPr eaLnBrk="1" hangingPunct="1"/>
            <a:r>
              <a:rPr lang="sl-SI" altLang="sl-SI">
                <a:solidFill>
                  <a:srgbClr val="FFFF00"/>
                </a:solidFill>
              </a:rPr>
              <a:t>potrebujejo zelo malo vzdrževanja </a:t>
            </a:r>
          </a:p>
          <a:p>
            <a:pPr eaLnBrk="1" hangingPunct="1"/>
            <a:r>
              <a:rPr lang="sl-SI" altLang="sl-SI">
                <a:solidFill>
                  <a:srgbClr val="FFFF00"/>
                </a:solidFill>
              </a:rPr>
              <a:t>segrevanje vode je le stranski produkt ogrevanja </a:t>
            </a:r>
          </a:p>
          <a:p>
            <a:pPr eaLnBrk="1" hangingPunct="1"/>
            <a:r>
              <a:rPr lang="sl-SI" altLang="sl-SI">
                <a:solidFill>
                  <a:srgbClr val="FFFF00"/>
                </a:solidFill>
              </a:rPr>
              <a:t>ne izsušijo zraka</a:t>
            </a:r>
            <a:r>
              <a:rPr lang="sl-SI" altLang="sl-SI"/>
              <a:t> </a:t>
            </a:r>
          </a:p>
          <a:p>
            <a:pPr eaLnBrk="1" hangingPunct="1"/>
            <a:endParaRPr lang="sl-SI" altLang="sl-SI"/>
          </a:p>
          <a:p>
            <a:pPr eaLnBrk="1" hangingPunct="1"/>
            <a:endParaRPr lang="sl-SI" altLang="sl-SI"/>
          </a:p>
          <a:p>
            <a:pPr eaLnBrk="1" hangingPunct="1"/>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_480709fc8698e">
            <a:extLst>
              <a:ext uri="{FF2B5EF4-FFF2-40B4-BE49-F238E27FC236}">
                <a16:creationId xmlns:a16="http://schemas.microsoft.com/office/drawing/2014/main" id="{A28399C0-E34A-4E03-81A2-A7F3B6141C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420938"/>
            <a:ext cx="2095500"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41BE12E9-DD57-4158-A40B-DBE1711595D3}"/>
              </a:ext>
            </a:extLst>
          </p:cNvPr>
          <p:cNvSpPr>
            <a:spLocks noGrp="1" noChangeArrowheads="1"/>
          </p:cNvSpPr>
          <p:nvPr>
            <p:ph type="body" idx="1"/>
          </p:nvPr>
        </p:nvSpPr>
        <p:spPr>
          <a:xfrm>
            <a:off x="457200" y="188913"/>
            <a:ext cx="8229600" cy="5937250"/>
          </a:xfrm>
        </p:spPr>
        <p:txBody>
          <a:bodyPr/>
          <a:lstStyle/>
          <a:p>
            <a:pPr algn="ctr" eaLnBrk="1" hangingPunct="1">
              <a:buFontTx/>
              <a:buNone/>
            </a:pPr>
            <a:r>
              <a:rPr lang="sl-SI" altLang="sl-SI" sz="3600" b="1" u="sng">
                <a:solidFill>
                  <a:srgbClr val="3333FF"/>
                </a:solidFill>
              </a:rPr>
              <a:t>UPORABA ELEKTRIKE</a:t>
            </a:r>
          </a:p>
          <a:p>
            <a:pPr eaLnBrk="1" hangingPunct="1"/>
            <a:endParaRPr lang="sl-SI" altLang="sl-SI"/>
          </a:p>
          <a:p>
            <a:pPr eaLnBrk="1" hangingPunct="1"/>
            <a:r>
              <a:rPr lang="sl-SI" altLang="sl-SI">
                <a:solidFill>
                  <a:srgbClr val="FF3300"/>
                </a:solidFill>
              </a:rPr>
              <a:t>Je izredno pogost način</a:t>
            </a:r>
          </a:p>
          <a:p>
            <a:pPr eaLnBrk="1" hangingPunct="1">
              <a:buFontTx/>
              <a:buNone/>
            </a:pPr>
            <a:endParaRPr lang="sl-SI" altLang="sl-SI">
              <a:solidFill>
                <a:srgbClr val="FF3300"/>
              </a:solidFill>
            </a:endParaRPr>
          </a:p>
          <a:p>
            <a:pPr eaLnBrk="1" hangingPunct="1"/>
            <a:r>
              <a:rPr lang="sl-SI" altLang="sl-SI">
                <a:solidFill>
                  <a:srgbClr val="FF3300"/>
                </a:solidFill>
              </a:rPr>
              <a:t>uporabljamo večje akumulacijske bojlerje </a:t>
            </a:r>
          </a:p>
          <a:p>
            <a:pPr eaLnBrk="1" hangingPunct="1"/>
            <a:endParaRPr lang="sl-SI" altLang="sl-SI">
              <a:solidFill>
                <a:srgbClr val="FF3300"/>
              </a:solidFill>
            </a:endParaRPr>
          </a:p>
          <a:p>
            <a:pPr eaLnBrk="1" hangingPunct="1"/>
            <a:r>
              <a:rPr lang="sl-SI" altLang="sl-SI">
                <a:solidFill>
                  <a:srgbClr val="FF3300"/>
                </a:solidFill>
              </a:rPr>
              <a:t>Sicer so energetsko varčnejši “direktni” bojlerji </a:t>
            </a:r>
          </a:p>
          <a:p>
            <a:pPr eaLnBrk="1" hangingPunct="1">
              <a:buFontTx/>
              <a:buNone/>
            </a:pPr>
            <a:endParaRPr lang="sl-SI" altLang="sl-SI" b="1">
              <a:solidFill>
                <a:srgbClr val="FF3300"/>
              </a:solidFill>
            </a:endParaRPr>
          </a:p>
          <a:p>
            <a:pPr eaLnBrk="1" hangingPunct="1"/>
            <a:endParaRPr lang="sl-SI" altLang="sl-SI">
              <a:solidFill>
                <a:srgbClr val="FF3300"/>
              </a:solidFill>
            </a:endParaRPr>
          </a:p>
        </p:txBody>
      </p:sp>
      <p:pic>
        <p:nvPicPr>
          <p:cNvPr id="5124" name="Picture 4" descr="MCBD10492_0000[1]">
            <a:extLst>
              <a:ext uri="{FF2B5EF4-FFF2-40B4-BE49-F238E27FC236}">
                <a16:creationId xmlns:a16="http://schemas.microsoft.com/office/drawing/2014/main" id="{9DF93F9A-719A-4B97-BAFD-A82EA10050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4076700"/>
            <a:ext cx="1465263"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a:extLst>
              <a:ext uri="{FF2B5EF4-FFF2-40B4-BE49-F238E27FC236}">
                <a16:creationId xmlns:a16="http://schemas.microsoft.com/office/drawing/2014/main" id="{B741550C-AFF3-452C-9D03-47545306B7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3860800"/>
            <a:ext cx="3348037"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a:extLst>
              <a:ext uri="{FF2B5EF4-FFF2-40B4-BE49-F238E27FC236}">
                <a16:creationId xmlns:a16="http://schemas.microsoft.com/office/drawing/2014/main" id="{9C5A2B79-15F6-430C-8170-D3D5FD1687DB}"/>
              </a:ext>
            </a:extLst>
          </p:cNvPr>
          <p:cNvSpPr>
            <a:spLocks noGrp="1" noChangeArrowheads="1"/>
          </p:cNvSpPr>
          <p:nvPr>
            <p:ph type="body" idx="1"/>
          </p:nvPr>
        </p:nvSpPr>
        <p:spPr>
          <a:xfrm>
            <a:off x="457200" y="188913"/>
            <a:ext cx="8229600" cy="5937250"/>
          </a:xfrm>
        </p:spPr>
        <p:txBody>
          <a:bodyPr/>
          <a:lstStyle/>
          <a:p>
            <a:pPr algn="ctr" eaLnBrk="1" hangingPunct="1">
              <a:lnSpc>
                <a:spcPct val="90000"/>
              </a:lnSpc>
              <a:buFontTx/>
              <a:buNone/>
            </a:pPr>
            <a:r>
              <a:rPr lang="sl-SI" altLang="sl-SI" sz="3600" b="1" u="sng">
                <a:solidFill>
                  <a:srgbClr val="66FF33"/>
                </a:solidFill>
              </a:rPr>
              <a:t>UPORABA SONČNE ENERGIJE</a:t>
            </a:r>
          </a:p>
          <a:p>
            <a:pPr eaLnBrk="1" hangingPunct="1">
              <a:lnSpc>
                <a:spcPct val="90000"/>
              </a:lnSpc>
            </a:pPr>
            <a:endParaRPr lang="sl-SI" altLang="sl-SI">
              <a:solidFill>
                <a:srgbClr val="66FF33"/>
              </a:solidFill>
            </a:endParaRPr>
          </a:p>
          <a:p>
            <a:pPr eaLnBrk="1" hangingPunct="1">
              <a:lnSpc>
                <a:spcPct val="90000"/>
              </a:lnSpc>
            </a:pPr>
            <a:r>
              <a:rPr lang="sl-SI" altLang="sl-SI">
                <a:solidFill>
                  <a:srgbClr val="FFFF00"/>
                </a:solidFill>
              </a:rPr>
              <a:t>je energija, ki se obnavlja, ne onesnažuje okolja in je hkrati brezplačna</a:t>
            </a:r>
          </a:p>
          <a:p>
            <a:pPr eaLnBrk="1" hangingPunct="1">
              <a:lnSpc>
                <a:spcPct val="90000"/>
              </a:lnSpc>
            </a:pPr>
            <a:endParaRPr lang="sl-SI" altLang="sl-SI">
              <a:solidFill>
                <a:srgbClr val="FFFF00"/>
              </a:solidFill>
            </a:endParaRPr>
          </a:p>
          <a:p>
            <a:pPr eaLnBrk="1" hangingPunct="1">
              <a:lnSpc>
                <a:spcPct val="90000"/>
              </a:lnSpc>
            </a:pPr>
            <a:r>
              <a:rPr lang="sl-SI" altLang="sl-SI">
                <a:solidFill>
                  <a:srgbClr val="FFFF00"/>
                </a:solidFill>
              </a:rPr>
              <a:t>Uporabljamo jo lahko za ogrevanje:</a:t>
            </a:r>
          </a:p>
          <a:p>
            <a:pPr algn="ctr" eaLnBrk="1" hangingPunct="1">
              <a:lnSpc>
                <a:spcPct val="90000"/>
              </a:lnSpc>
              <a:buFontTx/>
              <a:buNone/>
            </a:pPr>
            <a:r>
              <a:rPr lang="sl-SI" altLang="sl-SI">
                <a:solidFill>
                  <a:srgbClr val="FFFF00"/>
                </a:solidFill>
              </a:rPr>
              <a:t>- prostorov</a:t>
            </a:r>
          </a:p>
          <a:p>
            <a:pPr algn="ctr" eaLnBrk="1" hangingPunct="1">
              <a:lnSpc>
                <a:spcPct val="90000"/>
              </a:lnSpc>
              <a:buFontTx/>
              <a:buNone/>
            </a:pPr>
            <a:r>
              <a:rPr lang="sl-SI" altLang="sl-SI">
                <a:solidFill>
                  <a:srgbClr val="FFFF00"/>
                </a:solidFill>
              </a:rPr>
              <a:t>- vode</a:t>
            </a:r>
          </a:p>
          <a:p>
            <a:pPr algn="ctr" eaLnBrk="1" hangingPunct="1">
              <a:lnSpc>
                <a:spcPct val="90000"/>
              </a:lnSpc>
              <a:buFontTx/>
              <a:buNone/>
            </a:pPr>
            <a:r>
              <a:rPr lang="sl-SI" altLang="sl-SI">
                <a:solidFill>
                  <a:srgbClr val="FFFF00"/>
                </a:solidFill>
              </a:rPr>
              <a:t>- ogrevanje bazen</a:t>
            </a:r>
            <a:r>
              <a:rPr lang="sl-SI" altLang="sl-SI">
                <a:solidFill>
                  <a:srgbClr val="FF3300"/>
                </a:solidFill>
              </a:rPr>
              <a:t>ov</a:t>
            </a:r>
            <a:r>
              <a:rPr lang="sl-SI" altLang="sl-SI">
                <a:solidFill>
                  <a:srgbClr val="FFFF00"/>
                </a:solidFill>
              </a:rPr>
              <a:t> </a:t>
            </a:r>
            <a:r>
              <a:rPr lang="sl-SI" altLang="sl-SI">
                <a:solidFill>
                  <a:srgbClr val="FF3300"/>
                </a:solidFill>
              </a:rPr>
              <a:t>in</a:t>
            </a:r>
            <a:r>
              <a:rPr lang="sl-SI" altLang="sl-SI">
                <a:solidFill>
                  <a:srgbClr val="FFFF00"/>
                </a:solidFill>
              </a:rPr>
              <a:t> </a:t>
            </a:r>
          </a:p>
          <a:p>
            <a:pPr algn="ctr" eaLnBrk="1" hangingPunct="1">
              <a:lnSpc>
                <a:spcPct val="90000"/>
              </a:lnSpc>
              <a:buFontTx/>
              <a:buChar char="-"/>
            </a:pPr>
            <a:r>
              <a:rPr lang="sl-SI" altLang="sl-SI">
                <a:solidFill>
                  <a:srgbClr val="FFFF00"/>
                </a:solidFill>
              </a:rPr>
              <a:t>za proizvodnjo elek</a:t>
            </a:r>
            <a:r>
              <a:rPr lang="sl-SI" altLang="sl-SI">
                <a:solidFill>
                  <a:srgbClr val="FF3300"/>
                </a:solidFill>
              </a:rPr>
              <a:t>trike</a:t>
            </a:r>
            <a:r>
              <a:rPr lang="sl-SI" altLang="sl-SI">
                <a:solidFill>
                  <a:srgbClr val="FFFF00"/>
                </a:solidFill>
              </a:rPr>
              <a:t> </a:t>
            </a:r>
            <a:r>
              <a:rPr lang="sl-SI" altLang="sl-SI">
                <a:solidFill>
                  <a:srgbClr val="FF3300"/>
                </a:solidFill>
              </a:rPr>
              <a:t>za</a:t>
            </a:r>
            <a:r>
              <a:rPr lang="sl-SI" altLang="sl-SI">
                <a:solidFill>
                  <a:srgbClr val="FFFF00"/>
                </a:solidFill>
              </a:rPr>
              <a:t> </a:t>
            </a:r>
          </a:p>
          <a:p>
            <a:pPr algn="ctr" eaLnBrk="1" hangingPunct="1">
              <a:lnSpc>
                <a:spcPct val="90000"/>
              </a:lnSpc>
              <a:buFontTx/>
              <a:buNone/>
            </a:pPr>
            <a:r>
              <a:rPr lang="sl-SI" altLang="sl-SI">
                <a:solidFill>
                  <a:srgbClr val="FFFF00"/>
                </a:solidFill>
              </a:rPr>
              <a:t>osvetljevanje in hišne p</a:t>
            </a:r>
            <a:r>
              <a:rPr lang="sl-SI" altLang="sl-SI">
                <a:solidFill>
                  <a:srgbClr val="FF3300"/>
                </a:solidFill>
              </a:rPr>
              <a:t>orabnike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09253FA2-602D-47C7-ADC7-C9BF9A9298EA}"/>
              </a:ext>
            </a:extLst>
          </p:cNvPr>
          <p:cNvSpPr>
            <a:spLocks noGrp="1" noChangeArrowheads="1"/>
          </p:cNvSpPr>
          <p:nvPr>
            <p:ph type="body" idx="1"/>
          </p:nvPr>
        </p:nvSpPr>
        <p:spPr>
          <a:xfrm>
            <a:off x="457200" y="260350"/>
            <a:ext cx="8229600" cy="5865813"/>
          </a:xfrm>
          <a:noFill/>
        </p:spPr>
        <p:txBody>
          <a:bodyPr/>
          <a:lstStyle/>
          <a:p>
            <a:pPr marL="609600" indent="-609600" algn="ctr" eaLnBrk="1" hangingPunct="1">
              <a:buFontTx/>
              <a:buNone/>
            </a:pPr>
            <a:r>
              <a:rPr lang="sl-SI" altLang="sl-SI" sz="3600" b="1" u="sng">
                <a:solidFill>
                  <a:srgbClr val="3333FF"/>
                </a:solidFill>
              </a:rPr>
              <a:t>KAKO LAHKO UPORABLAJMO SONČNO ENERGIJO</a:t>
            </a:r>
            <a:r>
              <a:rPr lang="sl-SI" altLang="sl-SI" sz="3600" b="1"/>
              <a:t> </a:t>
            </a:r>
          </a:p>
          <a:p>
            <a:pPr marL="609600" indent="-609600" eaLnBrk="1" hangingPunct="1"/>
            <a:endParaRPr lang="sl-SI" altLang="sl-SI" b="1"/>
          </a:p>
          <a:p>
            <a:pPr marL="609600" indent="-609600" eaLnBrk="1" hangingPunct="1"/>
            <a:r>
              <a:rPr lang="sl-SI" altLang="sl-SI" b="1">
                <a:solidFill>
                  <a:srgbClr val="FF3300"/>
                </a:solidFill>
                <a:latin typeface="Tahoma" panose="020B0604030504040204" pitchFamily="34" charset="0"/>
              </a:rPr>
              <a:t>pasivne solarne zgradbe </a:t>
            </a:r>
          </a:p>
          <a:p>
            <a:pPr marL="609600" indent="-609600" eaLnBrk="1" hangingPunct="1"/>
            <a:r>
              <a:rPr lang="sl-SI" altLang="sl-SI" b="1">
                <a:solidFill>
                  <a:srgbClr val="FF3300"/>
                </a:solidFill>
                <a:latin typeface="Tahoma" panose="020B0604030504040204" pitchFamily="34" charset="0"/>
              </a:rPr>
              <a:t>aktivni solarni sistemi: </a:t>
            </a:r>
          </a:p>
          <a:p>
            <a:pPr marL="990600" lvl="1" indent="-533400" eaLnBrk="1" hangingPunct="1">
              <a:buFontTx/>
              <a:buNone/>
            </a:pPr>
            <a:r>
              <a:rPr lang="sl-SI" altLang="sl-SI" sz="3200" b="1">
                <a:solidFill>
                  <a:srgbClr val="FF3300"/>
                </a:solidFill>
                <a:latin typeface="Tahoma" panose="020B0604030504040204" pitchFamily="34" charset="0"/>
              </a:rPr>
              <a:t>- Sončni kolektorji </a:t>
            </a:r>
          </a:p>
          <a:p>
            <a:pPr marL="990600" lvl="1" indent="-533400" eaLnBrk="1" hangingPunct="1">
              <a:buFontTx/>
              <a:buNone/>
            </a:pPr>
            <a:r>
              <a:rPr lang="sl-SI" altLang="sl-SI" sz="3200" b="1">
                <a:solidFill>
                  <a:srgbClr val="FF3300"/>
                </a:solidFill>
                <a:latin typeface="Tahoma" panose="020B0604030504040204" pitchFamily="34" charset="0"/>
              </a:rPr>
              <a:t>- Sončne celice </a:t>
            </a:r>
          </a:p>
          <a:p>
            <a:pPr marL="990600" lvl="1" indent="-533400" eaLnBrk="1" hangingPunct="1">
              <a:buFontTx/>
              <a:buNone/>
            </a:pPr>
            <a:r>
              <a:rPr lang="sl-SI" altLang="sl-SI" sz="3200" b="1">
                <a:solidFill>
                  <a:srgbClr val="FF3300"/>
                </a:solidFill>
                <a:latin typeface="Tahoma" panose="020B0604030504040204" pitchFamily="34" charset="0"/>
              </a:rPr>
              <a:t>- Toplotne črpalke</a:t>
            </a:r>
            <a:r>
              <a:rPr lang="sl-SI" altLang="sl-SI" sz="3200" b="1">
                <a:solidFill>
                  <a:srgbClr val="FF3300"/>
                </a:solidFill>
              </a:rPr>
              <a:t> </a:t>
            </a:r>
          </a:p>
          <a:p>
            <a:pPr marL="990600" lvl="1" indent="-533400" eaLnBrk="1" hangingPunct="1">
              <a:buFontTx/>
              <a:buNone/>
            </a:pPr>
            <a:endParaRPr lang="sl-SI" altLang="sl-SI" sz="3200" b="1">
              <a:solidFill>
                <a:srgbClr val="FF3300"/>
              </a:solidFill>
            </a:endParaRPr>
          </a:p>
          <a:p>
            <a:pPr marL="609600" indent="-609600" eaLnBrk="1" hangingPunct="1"/>
            <a:endParaRPr lang="sl-SI" altLang="sl-SI" b="1"/>
          </a:p>
        </p:txBody>
      </p:sp>
      <p:pic>
        <p:nvPicPr>
          <p:cNvPr id="7171" name="Picture 6" descr="Image5">
            <a:extLst>
              <a:ext uri="{FF2B5EF4-FFF2-40B4-BE49-F238E27FC236}">
                <a16:creationId xmlns:a16="http://schemas.microsoft.com/office/drawing/2014/main" id="{6E56CABA-AFD2-4A34-B263-0252922757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3789363"/>
            <a:ext cx="37465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Image6">
            <a:extLst>
              <a:ext uri="{FF2B5EF4-FFF2-40B4-BE49-F238E27FC236}">
                <a16:creationId xmlns:a16="http://schemas.microsoft.com/office/drawing/2014/main" id="{5D7B6982-E342-4DF0-A30D-9AE3A218B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3933825"/>
            <a:ext cx="4005262"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a:extLst>
              <a:ext uri="{FF2B5EF4-FFF2-40B4-BE49-F238E27FC236}">
                <a16:creationId xmlns:a16="http://schemas.microsoft.com/office/drawing/2014/main" id="{6F670ED7-7301-44E5-ACA9-8F04FEF1FF05}"/>
              </a:ext>
            </a:extLst>
          </p:cNvPr>
          <p:cNvSpPr>
            <a:spLocks noGrp="1" noChangeArrowheads="1"/>
          </p:cNvSpPr>
          <p:nvPr>
            <p:ph type="body" idx="1"/>
          </p:nvPr>
        </p:nvSpPr>
        <p:spPr>
          <a:xfrm>
            <a:off x="457200" y="260350"/>
            <a:ext cx="8229600" cy="6192838"/>
          </a:xfrm>
        </p:spPr>
        <p:txBody>
          <a:bodyPr/>
          <a:lstStyle/>
          <a:p>
            <a:pPr algn="ctr" eaLnBrk="1" hangingPunct="1">
              <a:lnSpc>
                <a:spcPct val="90000"/>
              </a:lnSpc>
              <a:buFontTx/>
              <a:buNone/>
            </a:pPr>
            <a:r>
              <a:rPr lang="sl-SI" altLang="sl-SI" sz="3600" b="1" u="sng">
                <a:solidFill>
                  <a:srgbClr val="66FF33"/>
                </a:solidFill>
              </a:rPr>
              <a:t>SONČNI KOLEKTORJI</a:t>
            </a:r>
          </a:p>
          <a:p>
            <a:pPr algn="ctr" eaLnBrk="1" hangingPunct="1">
              <a:lnSpc>
                <a:spcPct val="90000"/>
              </a:lnSpc>
            </a:pPr>
            <a:endParaRPr lang="sl-SI" altLang="sl-SI">
              <a:solidFill>
                <a:srgbClr val="66FF33"/>
              </a:solidFill>
            </a:endParaRPr>
          </a:p>
          <a:p>
            <a:pPr algn="ctr" eaLnBrk="1" hangingPunct="1">
              <a:lnSpc>
                <a:spcPct val="90000"/>
              </a:lnSpc>
            </a:pPr>
            <a:r>
              <a:rPr lang="sl-SI" altLang="sl-SI">
                <a:solidFill>
                  <a:srgbClr val="3333FF"/>
                </a:solidFill>
              </a:rPr>
              <a:t> </a:t>
            </a:r>
            <a:r>
              <a:rPr lang="sl-SI" altLang="sl-SI">
                <a:solidFill>
                  <a:srgbClr val="FFFF00"/>
                </a:solidFill>
              </a:rPr>
              <a:t>ogrevanje sanitarne vode s sončnimi kolektorji je dokaj razširjeno </a:t>
            </a:r>
          </a:p>
          <a:p>
            <a:pPr algn="ctr" eaLnBrk="1" hangingPunct="1">
              <a:lnSpc>
                <a:spcPct val="90000"/>
              </a:lnSpc>
            </a:pPr>
            <a:r>
              <a:rPr lang="sl-SI" altLang="sl-SI">
                <a:solidFill>
                  <a:srgbClr val="FFFF00"/>
                </a:solidFill>
              </a:rPr>
              <a:t>     srce sončnih kolektorjev je črna površina, ki pretvarja sončno energijo v toploto </a:t>
            </a:r>
          </a:p>
          <a:p>
            <a:pPr algn="ctr" eaLnBrk="1" hangingPunct="1">
              <a:lnSpc>
                <a:spcPct val="90000"/>
              </a:lnSpc>
            </a:pPr>
            <a:r>
              <a:rPr lang="sl-SI" altLang="sl-SI">
                <a:solidFill>
                  <a:srgbClr val="FFFF00"/>
                </a:solidFill>
              </a:rPr>
              <a:t>     toplota se pren</a:t>
            </a:r>
            <a:r>
              <a:rPr lang="sl-SI" altLang="sl-SI">
                <a:solidFill>
                  <a:srgbClr val="FF3300"/>
                </a:solidFill>
              </a:rPr>
              <a:t>ese</a:t>
            </a:r>
            <a:r>
              <a:rPr lang="sl-SI" altLang="sl-SI">
                <a:solidFill>
                  <a:srgbClr val="FFFF00"/>
                </a:solidFill>
              </a:rPr>
              <a:t> </a:t>
            </a:r>
            <a:r>
              <a:rPr lang="sl-SI" altLang="sl-SI">
                <a:solidFill>
                  <a:srgbClr val="FF3300"/>
                </a:solidFill>
              </a:rPr>
              <a:t>za takojšno</a:t>
            </a:r>
            <a:r>
              <a:rPr lang="sl-SI" altLang="sl-SI">
                <a:solidFill>
                  <a:srgbClr val="FFFF00"/>
                </a:solidFill>
              </a:rPr>
              <a:t> ogrevanje ali se jo </a:t>
            </a:r>
            <a:r>
              <a:rPr lang="sl-SI" altLang="sl-SI">
                <a:solidFill>
                  <a:srgbClr val="FF3300"/>
                </a:solidFill>
              </a:rPr>
              <a:t>shrani za kasnejšo</a:t>
            </a:r>
            <a:r>
              <a:rPr lang="sl-SI" altLang="sl-SI">
                <a:solidFill>
                  <a:srgbClr val="FFFF00"/>
                </a:solidFill>
              </a:rPr>
              <a:t> upor</a:t>
            </a:r>
            <a:r>
              <a:rPr lang="sl-SI" altLang="sl-SI">
                <a:solidFill>
                  <a:srgbClr val="FF3300"/>
                </a:solidFill>
              </a:rPr>
              <a:t>abo</a:t>
            </a:r>
          </a:p>
          <a:p>
            <a:pPr algn="ctr" eaLnBrk="1" hangingPunct="1">
              <a:lnSpc>
                <a:spcPct val="90000"/>
              </a:lnSpc>
            </a:pPr>
            <a:r>
              <a:rPr lang="sl-SI" altLang="sl-SI">
                <a:solidFill>
                  <a:srgbClr val="FFFF00"/>
                </a:solidFill>
              </a:rPr>
              <a:t>Pri postavitvi moramo</a:t>
            </a:r>
            <a:r>
              <a:rPr lang="sl-SI" altLang="sl-SI">
                <a:solidFill>
                  <a:srgbClr val="FF3300"/>
                </a:solidFill>
              </a:rPr>
              <a:t> upoštevati namen </a:t>
            </a:r>
            <a:r>
              <a:rPr lang="sl-SI" altLang="sl-SI">
                <a:solidFill>
                  <a:srgbClr val="FFFF00"/>
                </a:solidFill>
              </a:rPr>
              <a:t>njihove</a:t>
            </a:r>
            <a:r>
              <a:rPr lang="sl-SI" altLang="sl-SI">
                <a:solidFill>
                  <a:srgbClr val="FF3300"/>
                </a:solidFill>
              </a:rPr>
              <a:t> uporabe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770" decel="100000"/>
                                        <p:tgtEl>
                                          <p:spTgt spid="10243">
                                            <p:txEl>
                                              <p:pRg st="0" end="0"/>
                                            </p:txEl>
                                          </p:spTgt>
                                        </p:tgtEl>
                                      </p:cBhvr>
                                    </p:animEffect>
                                    <p:animScale>
                                      <p:cBhvr>
                                        <p:cTn id="8" dur="770" decel="100000"/>
                                        <p:tgtEl>
                                          <p:spTgt spid="10243">
                                            <p:txEl>
                                              <p:pRg st="0" end="0"/>
                                            </p:txEl>
                                          </p:spTgt>
                                        </p:tgtEl>
                                      </p:cBhvr>
                                      <p:from x="10000" y="10000"/>
                                      <p:to x="200000" y="450000"/>
                                    </p:animScale>
                                    <p:animScale>
                                      <p:cBhvr>
                                        <p:cTn id="9" dur="1230" accel="100000" fill="hold">
                                          <p:stCondLst>
                                            <p:cond delay="770"/>
                                          </p:stCondLst>
                                        </p:cTn>
                                        <p:tgtEl>
                                          <p:spTgt spid="10243">
                                            <p:txEl>
                                              <p:pRg st="0" end="0"/>
                                            </p:txEl>
                                          </p:spTgt>
                                        </p:tgtEl>
                                      </p:cBhvr>
                                      <p:from x="200000" y="450000"/>
                                      <p:to x="100000" y="100000"/>
                                    </p:animScale>
                                    <p:set>
                                      <p:cBhvr>
                                        <p:cTn id="10" dur="770" fill="hold"/>
                                        <p:tgtEl>
                                          <p:spTgt spid="10243">
                                            <p:txEl>
                                              <p:pRg st="0" end="0"/>
                                            </p:txEl>
                                          </p:spTgt>
                                        </p:tgtEl>
                                        <p:attrNameLst>
                                          <p:attrName>ppt_x</p:attrName>
                                        </p:attrNameLst>
                                      </p:cBhvr>
                                      <p:to>
                                        <p:strVal val="(0.5)"/>
                                      </p:to>
                                    </p:set>
                                    <p:anim from="(0.5)" to="(#ppt_x)" calcmode="lin" valueType="num">
                                      <p:cBhvr>
                                        <p:cTn id="11" dur="1230" accel="100000" fill="hold">
                                          <p:stCondLst>
                                            <p:cond delay="770"/>
                                          </p:stCondLst>
                                        </p:cTn>
                                        <p:tgtEl>
                                          <p:spTgt spid="10243">
                                            <p:txEl>
                                              <p:pRg st="0" end="0"/>
                                            </p:txEl>
                                          </p:spTgt>
                                        </p:tgtEl>
                                        <p:attrNameLst>
                                          <p:attrName>ppt_x</p:attrName>
                                        </p:attrNameLst>
                                      </p:cBhvr>
                                    </p:anim>
                                    <p:set>
                                      <p:cBhvr>
                                        <p:cTn id="12" dur="770" fill="hold"/>
                                        <p:tgtEl>
                                          <p:spTgt spid="1024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10243">
                                            <p:txEl>
                                              <p:pRg st="0" end="0"/>
                                            </p:txEl>
                                          </p:spTgt>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nodeType="click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fade">
                                      <p:cBhvr>
                                        <p:cTn id="18" dur="770" decel="100000"/>
                                        <p:tgtEl>
                                          <p:spTgt spid="10243">
                                            <p:txEl>
                                              <p:pRg st="2" end="2"/>
                                            </p:txEl>
                                          </p:spTgt>
                                        </p:tgtEl>
                                      </p:cBhvr>
                                    </p:animEffect>
                                    <p:animScale>
                                      <p:cBhvr>
                                        <p:cTn id="19" dur="770" decel="100000"/>
                                        <p:tgtEl>
                                          <p:spTgt spid="10243">
                                            <p:txEl>
                                              <p:pRg st="2" end="2"/>
                                            </p:txEl>
                                          </p:spTgt>
                                        </p:tgtEl>
                                      </p:cBhvr>
                                      <p:from x="10000" y="10000"/>
                                      <p:to x="200000" y="450000"/>
                                    </p:animScale>
                                    <p:animScale>
                                      <p:cBhvr>
                                        <p:cTn id="20" dur="1230" accel="100000" fill="hold">
                                          <p:stCondLst>
                                            <p:cond delay="770"/>
                                          </p:stCondLst>
                                        </p:cTn>
                                        <p:tgtEl>
                                          <p:spTgt spid="10243">
                                            <p:txEl>
                                              <p:pRg st="2" end="2"/>
                                            </p:txEl>
                                          </p:spTgt>
                                        </p:tgtEl>
                                      </p:cBhvr>
                                      <p:from x="200000" y="450000"/>
                                      <p:to x="100000" y="100000"/>
                                    </p:animScale>
                                    <p:set>
                                      <p:cBhvr>
                                        <p:cTn id="21" dur="770" fill="hold"/>
                                        <p:tgtEl>
                                          <p:spTgt spid="10243">
                                            <p:txEl>
                                              <p:pRg st="2" end="2"/>
                                            </p:txEl>
                                          </p:spTgt>
                                        </p:tgtEl>
                                        <p:attrNameLst>
                                          <p:attrName>ppt_x</p:attrName>
                                        </p:attrNameLst>
                                      </p:cBhvr>
                                      <p:to>
                                        <p:strVal val="(0.5)"/>
                                      </p:to>
                                    </p:set>
                                    <p:anim from="(0.5)" to="(#ppt_x)" calcmode="lin" valueType="num">
                                      <p:cBhvr>
                                        <p:cTn id="22" dur="1230" accel="100000" fill="hold">
                                          <p:stCondLst>
                                            <p:cond delay="770"/>
                                          </p:stCondLst>
                                        </p:cTn>
                                        <p:tgtEl>
                                          <p:spTgt spid="10243">
                                            <p:txEl>
                                              <p:pRg st="2" end="2"/>
                                            </p:txEl>
                                          </p:spTgt>
                                        </p:tgtEl>
                                        <p:attrNameLst>
                                          <p:attrName>ppt_x</p:attrName>
                                        </p:attrNameLst>
                                      </p:cBhvr>
                                    </p:anim>
                                    <p:set>
                                      <p:cBhvr>
                                        <p:cTn id="23" dur="770" fill="hold"/>
                                        <p:tgtEl>
                                          <p:spTgt spid="10243">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10243">
                                            <p:txEl>
                                              <p:pRg st="2" end="2"/>
                                            </p:txEl>
                                          </p:spTgt>
                                        </p:tgtEl>
                                        <p:attrNameLst>
                                          <p:attrName>ppt_y</p:attrName>
                                        </p:attrNameLst>
                                      </p:cBhvr>
                                    </p:anim>
                                  </p:childTnLst>
                                </p:cTn>
                              </p:par>
                              <p:par>
                                <p:cTn id="25" presetID="41" presetClass="entr" presetSubtype="0" fill="hold" nodeType="withEffect">
                                  <p:stCondLst>
                                    <p:cond delay="0"/>
                                  </p:stCondLst>
                                  <p:iterate type="lt">
                                    <p:tmPct val="10000"/>
                                  </p:iterate>
                                  <p:childTnLst>
                                    <p:set>
                                      <p:cBhvr>
                                        <p:cTn id="26" dur="1" fill="hold">
                                          <p:stCondLst>
                                            <p:cond delay="0"/>
                                          </p:stCondLst>
                                        </p:cTn>
                                        <p:tgtEl>
                                          <p:spTgt spid="10243">
                                            <p:txEl>
                                              <p:pRg st="3" end="3"/>
                                            </p:txEl>
                                          </p:spTgt>
                                        </p:tgtEl>
                                        <p:attrNameLst>
                                          <p:attrName>style.visibility</p:attrName>
                                        </p:attrNameLst>
                                      </p:cBhvr>
                                      <p:to>
                                        <p:strVal val="visible"/>
                                      </p:to>
                                    </p:set>
                                    <p:anim calcmode="lin" valueType="num">
                                      <p:cBhvr>
                                        <p:cTn id="27" dur="500" fill="hold"/>
                                        <p:tgtEl>
                                          <p:spTgt spid="1024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10243">
                                            <p:txEl>
                                              <p:pRg st="3" end="3"/>
                                            </p:txEl>
                                          </p:spTgt>
                                        </p:tgtEl>
                                        <p:attrNameLst>
                                          <p:attrName>ppt_y</p:attrName>
                                        </p:attrNameLst>
                                      </p:cBhvr>
                                      <p:tavLst>
                                        <p:tav tm="0">
                                          <p:val>
                                            <p:strVal val="#ppt_y"/>
                                          </p:val>
                                        </p:tav>
                                        <p:tav tm="100000">
                                          <p:val>
                                            <p:strVal val="#ppt_y"/>
                                          </p:val>
                                        </p:tav>
                                      </p:tavLst>
                                    </p:anim>
                                    <p:anim calcmode="lin" valueType="num">
                                      <p:cBhvr>
                                        <p:cTn id="29" dur="500" fill="hold"/>
                                        <p:tgtEl>
                                          <p:spTgt spid="1024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1024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10243">
                                            <p:txEl>
                                              <p:pRg st="3" end="3"/>
                                            </p:txEl>
                                          </p:spTgt>
                                        </p:tgtEl>
                                      </p:cBhvr>
                                    </p:animEffect>
                                  </p:childTnLst>
                                </p:cTn>
                              </p:par>
                              <p:par>
                                <p:cTn id="32" presetID="41" presetClass="entr" presetSubtype="0" fill="hold" nodeType="withEffect">
                                  <p:stCondLst>
                                    <p:cond delay="0"/>
                                  </p:stCondLst>
                                  <p:iterate type="lt">
                                    <p:tmPct val="10000"/>
                                  </p:iterate>
                                  <p:childTnLst>
                                    <p:set>
                                      <p:cBhvr>
                                        <p:cTn id="33" dur="1" fill="hold">
                                          <p:stCondLst>
                                            <p:cond delay="0"/>
                                          </p:stCondLst>
                                        </p:cTn>
                                        <p:tgtEl>
                                          <p:spTgt spid="10243">
                                            <p:txEl>
                                              <p:pRg st="4" end="4"/>
                                            </p:txEl>
                                          </p:spTgt>
                                        </p:tgtEl>
                                        <p:attrNameLst>
                                          <p:attrName>style.visibility</p:attrName>
                                        </p:attrNameLst>
                                      </p:cBhvr>
                                      <p:to>
                                        <p:strVal val="visible"/>
                                      </p:to>
                                    </p:set>
                                    <p:anim calcmode="lin" valueType="num">
                                      <p:cBhvr>
                                        <p:cTn id="34" dur="500" fill="hold"/>
                                        <p:tgtEl>
                                          <p:spTgt spid="1024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10243">
                                            <p:txEl>
                                              <p:pRg st="4" end="4"/>
                                            </p:txEl>
                                          </p:spTgt>
                                        </p:tgtEl>
                                        <p:attrNameLst>
                                          <p:attrName>ppt_y</p:attrName>
                                        </p:attrNameLst>
                                      </p:cBhvr>
                                      <p:tavLst>
                                        <p:tav tm="0">
                                          <p:val>
                                            <p:strVal val="#ppt_y"/>
                                          </p:val>
                                        </p:tav>
                                        <p:tav tm="100000">
                                          <p:val>
                                            <p:strVal val="#ppt_y"/>
                                          </p:val>
                                        </p:tav>
                                      </p:tavLst>
                                    </p:anim>
                                    <p:anim calcmode="lin" valueType="num">
                                      <p:cBhvr>
                                        <p:cTn id="36" dur="500" fill="hold"/>
                                        <p:tgtEl>
                                          <p:spTgt spid="1024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1024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10243">
                                            <p:txEl>
                                              <p:pRg st="4" end="4"/>
                                            </p:txEl>
                                          </p:spTgt>
                                        </p:tgtEl>
                                      </p:cBhvr>
                                    </p:animEffect>
                                  </p:childTnLst>
                                </p:cTn>
                              </p:par>
                              <p:par>
                                <p:cTn id="39" presetID="41" presetClass="entr" presetSubtype="0" fill="hold" nodeType="withEffect">
                                  <p:stCondLst>
                                    <p:cond delay="0"/>
                                  </p:stCondLst>
                                  <p:iterate type="lt">
                                    <p:tmPct val="10000"/>
                                  </p:iterate>
                                  <p:childTnLst>
                                    <p:set>
                                      <p:cBhvr>
                                        <p:cTn id="40" dur="1" fill="hold">
                                          <p:stCondLst>
                                            <p:cond delay="0"/>
                                          </p:stCondLst>
                                        </p:cTn>
                                        <p:tgtEl>
                                          <p:spTgt spid="10243">
                                            <p:txEl>
                                              <p:pRg st="5" end="5"/>
                                            </p:txEl>
                                          </p:spTgt>
                                        </p:tgtEl>
                                        <p:attrNameLst>
                                          <p:attrName>style.visibility</p:attrName>
                                        </p:attrNameLst>
                                      </p:cBhvr>
                                      <p:to>
                                        <p:strVal val="visible"/>
                                      </p:to>
                                    </p:set>
                                    <p:anim calcmode="lin" valueType="num">
                                      <p:cBhvr>
                                        <p:cTn id="41" dur="500" fill="hold"/>
                                        <p:tgtEl>
                                          <p:spTgt spid="1024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10243">
                                            <p:txEl>
                                              <p:pRg st="5" end="5"/>
                                            </p:txEl>
                                          </p:spTgt>
                                        </p:tgtEl>
                                        <p:attrNameLst>
                                          <p:attrName>ppt_y</p:attrName>
                                        </p:attrNameLst>
                                      </p:cBhvr>
                                      <p:tavLst>
                                        <p:tav tm="0">
                                          <p:val>
                                            <p:strVal val="#ppt_y"/>
                                          </p:val>
                                        </p:tav>
                                        <p:tav tm="100000">
                                          <p:val>
                                            <p:strVal val="#ppt_y"/>
                                          </p:val>
                                        </p:tav>
                                      </p:tavLst>
                                    </p:anim>
                                    <p:anim calcmode="lin" valueType="num">
                                      <p:cBhvr>
                                        <p:cTn id="43" dur="500" fill="hold"/>
                                        <p:tgtEl>
                                          <p:spTgt spid="1024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1024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Image7">
            <a:extLst>
              <a:ext uri="{FF2B5EF4-FFF2-40B4-BE49-F238E27FC236}">
                <a16:creationId xmlns:a16="http://schemas.microsoft.com/office/drawing/2014/main" id="{B6C4923B-33C7-435C-83F0-232FECCE83C2}"/>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23850" y="333375"/>
            <a:ext cx="8351838" cy="5903913"/>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3689C202-4873-42D5-8234-B3EC2ECFB6C5}"/>
              </a:ext>
            </a:extLst>
          </p:cNvPr>
          <p:cNvSpPr>
            <a:spLocks noGrp="1" noChangeArrowheads="1"/>
          </p:cNvSpPr>
          <p:nvPr>
            <p:ph type="body" idx="1"/>
          </p:nvPr>
        </p:nvSpPr>
        <p:spPr>
          <a:xfrm>
            <a:off x="457200" y="260350"/>
            <a:ext cx="8229600" cy="5865813"/>
          </a:xfrm>
        </p:spPr>
        <p:txBody>
          <a:bodyPr/>
          <a:lstStyle/>
          <a:p>
            <a:pPr algn="ctr" eaLnBrk="1" hangingPunct="1">
              <a:buFontTx/>
              <a:buNone/>
            </a:pPr>
            <a:r>
              <a:rPr lang="sl-SI" altLang="sl-SI" sz="3600" b="1" u="sng">
                <a:solidFill>
                  <a:srgbClr val="66FF33"/>
                </a:solidFill>
              </a:rPr>
              <a:t>OGREVANJE SANITARNE VODE</a:t>
            </a:r>
          </a:p>
          <a:p>
            <a:pPr eaLnBrk="1" hangingPunct="1"/>
            <a:endParaRPr lang="sl-SI" altLang="sl-SI">
              <a:solidFill>
                <a:srgbClr val="FFFF00"/>
              </a:solidFill>
            </a:endParaRPr>
          </a:p>
          <a:p>
            <a:pPr eaLnBrk="1" hangingPunct="1"/>
            <a:r>
              <a:rPr lang="sl-SI" altLang="sl-SI">
                <a:solidFill>
                  <a:srgbClr val="FFFF00"/>
                </a:solidFill>
              </a:rPr>
              <a:t>pri načrtovanju sistema upoštevamo število oseb v gospodinjstvu in njihove navade </a:t>
            </a:r>
          </a:p>
          <a:p>
            <a:pPr eaLnBrk="1" hangingPunct="1"/>
            <a:r>
              <a:rPr lang="sl-SI" altLang="sl-SI">
                <a:solidFill>
                  <a:srgbClr val="FFFF00"/>
                </a:solidFill>
              </a:rPr>
              <a:t>kot osnovno vodilo pri načrtovanju lahko služijo naslednji podatki: dnevna poraba tople vode prb. 50 litrov na osebo, površina kolektorja vsaj 1,5 m</a:t>
            </a:r>
            <a:r>
              <a:rPr lang="en-US" altLang="sl-SI">
                <a:solidFill>
                  <a:srgbClr val="FFFF00"/>
                </a:solidFill>
                <a:cs typeface="Arial" panose="020B0604020202020204" pitchFamily="34" charset="0"/>
              </a:rPr>
              <a:t>²</a:t>
            </a:r>
            <a:r>
              <a:rPr lang="sl-SI" altLang="sl-SI">
                <a:solidFill>
                  <a:srgbClr val="FFFF00"/>
                </a:solidFill>
              </a:rPr>
              <a:t> na osebo in velikost bojlerja</a:t>
            </a:r>
          </a:p>
          <a:p>
            <a:pPr eaLnBrk="1" hangingPunct="1"/>
            <a:endParaRPr lang="sl-SI" altLang="sl-SI">
              <a:solidFill>
                <a:srgbClr val="FFFF00"/>
              </a:solidFill>
            </a:endParaRP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358</Words>
  <Application>Microsoft Office PowerPoint</Application>
  <PresentationFormat>On-screen Show (4:3)</PresentationFormat>
  <Paragraphs>128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Bradley Hand ITC</vt:lpstr>
      <vt:lpstr>Tahoma</vt:lpstr>
      <vt:lpstr>Privzeti načrt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Besedilo k predstavitvi: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2019-05-30T09:40:49Z</dcterms:created>
  <dcterms:modified xsi:type="dcterms:W3CDTF">2019-05-30T09:40:49Z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