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2" r:id="rId6"/>
    <p:sldId id="263" r:id="rId7"/>
    <p:sldId id="260" r:id="rId8"/>
    <p:sldId id="261" r:id="rId9"/>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0" autoAdjust="0"/>
    <p:restoredTop sz="94600" autoAdjust="0"/>
  </p:normalViewPr>
  <p:slideViewPr>
    <p:cSldViewPr>
      <p:cViewPr varScale="1">
        <p:scale>
          <a:sx n="106" d="100"/>
          <a:sy n="106" d="100"/>
        </p:scale>
        <p:origin x="14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95400" y="2209800"/>
            <a:ext cx="7162800" cy="1143000"/>
          </a:xfrm>
        </p:spPr>
        <p:txBody>
          <a:bodyPr/>
          <a:lstStyle>
            <a:lvl1pPr>
              <a:defRPr sz="4400"/>
            </a:lvl1pPr>
          </a:lstStyle>
          <a:p>
            <a:r>
              <a:rPr lang="sl-SI"/>
              <a:t>Kliknite, če želite urediti slog naslova matrice</a:t>
            </a:r>
          </a:p>
        </p:txBody>
      </p:sp>
      <p:sp>
        <p:nvSpPr>
          <p:cNvPr id="3075" name="Rectangle 3"/>
          <p:cNvSpPr>
            <a:spLocks noGrp="1" noChangeArrowheads="1"/>
          </p:cNvSpPr>
          <p:nvPr>
            <p:ph type="subTitle" idx="1"/>
          </p:nvPr>
        </p:nvSpPr>
        <p:spPr>
          <a:xfrm>
            <a:off x="1524000" y="3505200"/>
            <a:ext cx="6400800" cy="1066800"/>
          </a:xfrm>
        </p:spPr>
        <p:txBody>
          <a:bodyPr/>
          <a:lstStyle>
            <a:lvl1pPr marL="0" indent="0" algn="ctr">
              <a:buFontTx/>
              <a:buNone/>
              <a:defRPr b="1"/>
            </a:lvl1pPr>
          </a:lstStyle>
          <a:p>
            <a:r>
              <a:rPr lang="sl-SI"/>
              <a:t>Kliknite, če želite urediti slog podnaslova matrice</a:t>
            </a:r>
          </a:p>
        </p:txBody>
      </p:sp>
      <p:sp>
        <p:nvSpPr>
          <p:cNvPr id="4" name="Rectangle 4">
            <a:extLst>
              <a:ext uri="{FF2B5EF4-FFF2-40B4-BE49-F238E27FC236}">
                <a16:creationId xmlns:a16="http://schemas.microsoft.com/office/drawing/2014/main" id="{ACB33FC0-F540-441B-8D92-90560494B723}"/>
              </a:ext>
            </a:extLst>
          </p:cNvPr>
          <p:cNvSpPr>
            <a:spLocks noGrp="1" noChangeArrowheads="1"/>
          </p:cNvSpPr>
          <p:nvPr>
            <p:ph type="dt" sz="half" idx="10"/>
          </p:nvPr>
        </p:nvSpPr>
        <p:spPr>
          <a:xfrm>
            <a:off x="685800" y="6096000"/>
            <a:ext cx="1905000" cy="381000"/>
          </a:xfrm>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78EE54F1-DEE5-4E9C-8BFA-9AB0072A910D}"/>
              </a:ext>
            </a:extLst>
          </p:cNvPr>
          <p:cNvSpPr>
            <a:spLocks noGrp="1" noChangeArrowheads="1"/>
          </p:cNvSpPr>
          <p:nvPr>
            <p:ph type="ftr" sz="quarter" idx="11"/>
          </p:nvPr>
        </p:nvSpPr>
        <p:spPr>
          <a:xfrm>
            <a:off x="3124200" y="6096000"/>
            <a:ext cx="2895600" cy="381000"/>
          </a:xfrm>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BFC82438-17EF-4DBF-803F-E2437FD66D6B}"/>
              </a:ext>
            </a:extLst>
          </p:cNvPr>
          <p:cNvSpPr>
            <a:spLocks noGrp="1" noChangeArrowheads="1"/>
          </p:cNvSpPr>
          <p:nvPr>
            <p:ph type="sldNum" sz="quarter" idx="12"/>
          </p:nvPr>
        </p:nvSpPr>
        <p:spPr>
          <a:xfrm>
            <a:off x="6553200" y="6096000"/>
            <a:ext cx="1905000" cy="381000"/>
          </a:xfrm>
        </p:spPr>
        <p:txBody>
          <a:bodyPr/>
          <a:lstStyle>
            <a:lvl1pPr>
              <a:defRPr/>
            </a:lvl1pPr>
          </a:lstStyle>
          <a:p>
            <a:fld id="{5AC698B5-F5EF-4777-9153-367C30F4F2C7}" type="slidenum">
              <a:rPr lang="sl-SI" altLang="sl-SI"/>
              <a:pPr/>
              <a:t>‹#›</a:t>
            </a:fld>
            <a:endParaRPr lang="sl-SI" altLang="sl-SI"/>
          </a:p>
        </p:txBody>
      </p:sp>
    </p:spTree>
    <p:extLst>
      <p:ext uri="{BB962C8B-B14F-4D97-AF65-F5344CB8AC3E}">
        <p14:creationId xmlns:p14="http://schemas.microsoft.com/office/powerpoint/2010/main" val="2402800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58B81F92-8E7A-4480-B469-C076236E9329}"/>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5DBACCC1-EC81-4859-9680-81FE3CE75DA2}"/>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3F9E92F8-F81B-4893-8A4D-F87FBD1BF871}"/>
              </a:ext>
            </a:extLst>
          </p:cNvPr>
          <p:cNvSpPr>
            <a:spLocks noGrp="1" noChangeArrowheads="1"/>
          </p:cNvSpPr>
          <p:nvPr>
            <p:ph type="sldNum" sz="quarter" idx="12"/>
          </p:nvPr>
        </p:nvSpPr>
        <p:spPr>
          <a:ln/>
        </p:spPr>
        <p:txBody>
          <a:bodyPr/>
          <a:lstStyle>
            <a:lvl1pPr>
              <a:defRPr/>
            </a:lvl1pPr>
          </a:lstStyle>
          <a:p>
            <a:fld id="{9A4BDB45-36D0-4C9A-A19C-ECA1B91361B4}" type="slidenum">
              <a:rPr lang="sl-SI" altLang="sl-SI"/>
              <a:pPr/>
              <a:t>‹#›</a:t>
            </a:fld>
            <a:endParaRPr lang="sl-SI" altLang="sl-SI"/>
          </a:p>
        </p:txBody>
      </p:sp>
    </p:spTree>
    <p:extLst>
      <p:ext uri="{BB962C8B-B14F-4D97-AF65-F5344CB8AC3E}">
        <p14:creationId xmlns:p14="http://schemas.microsoft.com/office/powerpoint/2010/main" val="2152616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991350" y="1295400"/>
            <a:ext cx="1924050" cy="4953000"/>
          </a:xfrm>
        </p:spPr>
        <p:txBody>
          <a:bodyPr vert="eaVert"/>
          <a:lstStyle/>
          <a:p>
            <a:r>
              <a:rPr lang="sl-SI"/>
              <a:t>Kliknite, če želite urediti slog naslova matrice</a:t>
            </a:r>
          </a:p>
        </p:txBody>
      </p:sp>
      <p:sp>
        <p:nvSpPr>
          <p:cNvPr id="3" name="Ograda navpičnega besedila 2"/>
          <p:cNvSpPr>
            <a:spLocks noGrp="1"/>
          </p:cNvSpPr>
          <p:nvPr>
            <p:ph type="body" orient="vert" idx="1"/>
          </p:nvPr>
        </p:nvSpPr>
        <p:spPr>
          <a:xfrm>
            <a:off x="1219200" y="1295400"/>
            <a:ext cx="5619750" cy="4953000"/>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D6A255C8-5B7A-481C-861C-C2B34F23CA3F}"/>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CDB33257-1C62-42A6-A9C8-588CDA7BCA04}"/>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9BD933C4-0A0A-4AA8-B799-783435AD5875}"/>
              </a:ext>
            </a:extLst>
          </p:cNvPr>
          <p:cNvSpPr>
            <a:spLocks noGrp="1" noChangeArrowheads="1"/>
          </p:cNvSpPr>
          <p:nvPr>
            <p:ph type="sldNum" sz="quarter" idx="12"/>
          </p:nvPr>
        </p:nvSpPr>
        <p:spPr>
          <a:ln/>
        </p:spPr>
        <p:txBody>
          <a:bodyPr/>
          <a:lstStyle>
            <a:lvl1pPr>
              <a:defRPr/>
            </a:lvl1pPr>
          </a:lstStyle>
          <a:p>
            <a:fld id="{566B02A0-D0F2-4CCE-B5D4-06F24DBF8DFA}" type="slidenum">
              <a:rPr lang="sl-SI" altLang="sl-SI"/>
              <a:pPr/>
              <a:t>‹#›</a:t>
            </a:fld>
            <a:endParaRPr lang="sl-SI" altLang="sl-SI"/>
          </a:p>
        </p:txBody>
      </p:sp>
    </p:spTree>
    <p:extLst>
      <p:ext uri="{BB962C8B-B14F-4D97-AF65-F5344CB8AC3E}">
        <p14:creationId xmlns:p14="http://schemas.microsoft.com/office/powerpoint/2010/main" val="3415992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E84AD97F-F6C3-4948-998E-0713762A0AE8}"/>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04BA8E87-343A-4AB9-B615-FF71FD4CFD4A}"/>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3CB13C4F-0895-45CC-8597-28BFB83EE273}"/>
              </a:ext>
            </a:extLst>
          </p:cNvPr>
          <p:cNvSpPr>
            <a:spLocks noGrp="1" noChangeArrowheads="1"/>
          </p:cNvSpPr>
          <p:nvPr>
            <p:ph type="sldNum" sz="quarter" idx="12"/>
          </p:nvPr>
        </p:nvSpPr>
        <p:spPr>
          <a:ln/>
        </p:spPr>
        <p:txBody>
          <a:bodyPr/>
          <a:lstStyle>
            <a:lvl1pPr>
              <a:defRPr/>
            </a:lvl1pPr>
          </a:lstStyle>
          <a:p>
            <a:fld id="{C2EDBBA9-E45F-4472-9310-A94465BF07AF}" type="slidenum">
              <a:rPr lang="sl-SI" altLang="sl-SI"/>
              <a:pPr/>
              <a:t>‹#›</a:t>
            </a:fld>
            <a:endParaRPr lang="sl-SI" altLang="sl-SI"/>
          </a:p>
        </p:txBody>
      </p:sp>
    </p:spTree>
    <p:extLst>
      <p:ext uri="{BB962C8B-B14F-4D97-AF65-F5344CB8AC3E}">
        <p14:creationId xmlns:p14="http://schemas.microsoft.com/office/powerpoint/2010/main" val="1387493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Kliknite, če želite urediti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a:t>Kliknite, če želite urediti sloge besedila matrice</a:t>
            </a:r>
          </a:p>
        </p:txBody>
      </p:sp>
      <p:sp>
        <p:nvSpPr>
          <p:cNvPr id="4" name="Rectangle 4">
            <a:extLst>
              <a:ext uri="{FF2B5EF4-FFF2-40B4-BE49-F238E27FC236}">
                <a16:creationId xmlns:a16="http://schemas.microsoft.com/office/drawing/2014/main" id="{E3DB26E0-83C0-4140-95F4-FA994A2A25AA}"/>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E65DB6B4-489B-47C4-A043-BA2C00E83E86}"/>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342A432D-1161-4E65-9D51-FF605BFC976A}"/>
              </a:ext>
            </a:extLst>
          </p:cNvPr>
          <p:cNvSpPr>
            <a:spLocks noGrp="1" noChangeArrowheads="1"/>
          </p:cNvSpPr>
          <p:nvPr>
            <p:ph type="sldNum" sz="quarter" idx="12"/>
          </p:nvPr>
        </p:nvSpPr>
        <p:spPr>
          <a:ln/>
        </p:spPr>
        <p:txBody>
          <a:bodyPr/>
          <a:lstStyle>
            <a:lvl1pPr>
              <a:defRPr/>
            </a:lvl1pPr>
          </a:lstStyle>
          <a:p>
            <a:fld id="{621B467A-0831-4BD3-B955-43D51BEBE582}" type="slidenum">
              <a:rPr lang="sl-SI" altLang="sl-SI"/>
              <a:pPr/>
              <a:t>‹#›</a:t>
            </a:fld>
            <a:endParaRPr lang="sl-SI" altLang="sl-SI"/>
          </a:p>
        </p:txBody>
      </p:sp>
    </p:spTree>
    <p:extLst>
      <p:ext uri="{BB962C8B-B14F-4D97-AF65-F5344CB8AC3E}">
        <p14:creationId xmlns:p14="http://schemas.microsoft.com/office/powerpoint/2010/main" val="7471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sz="half" idx="1"/>
          </p:nvPr>
        </p:nvSpPr>
        <p:spPr>
          <a:xfrm>
            <a:off x="1219200" y="2286000"/>
            <a:ext cx="37719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5143500" y="2286000"/>
            <a:ext cx="37719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Rectangle 4">
            <a:extLst>
              <a:ext uri="{FF2B5EF4-FFF2-40B4-BE49-F238E27FC236}">
                <a16:creationId xmlns:a16="http://schemas.microsoft.com/office/drawing/2014/main" id="{071D8441-3D58-4E7A-8F01-7A6370F99B8D}"/>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5">
            <a:extLst>
              <a:ext uri="{FF2B5EF4-FFF2-40B4-BE49-F238E27FC236}">
                <a16:creationId xmlns:a16="http://schemas.microsoft.com/office/drawing/2014/main" id="{4CD1EFF3-AEDD-4311-8E0A-C85CE87AC3ED}"/>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
            <a:extLst>
              <a:ext uri="{FF2B5EF4-FFF2-40B4-BE49-F238E27FC236}">
                <a16:creationId xmlns:a16="http://schemas.microsoft.com/office/drawing/2014/main" id="{83C73082-566D-456F-95D9-6DB230AF6583}"/>
              </a:ext>
            </a:extLst>
          </p:cNvPr>
          <p:cNvSpPr>
            <a:spLocks noGrp="1" noChangeArrowheads="1"/>
          </p:cNvSpPr>
          <p:nvPr>
            <p:ph type="sldNum" sz="quarter" idx="12"/>
          </p:nvPr>
        </p:nvSpPr>
        <p:spPr>
          <a:ln/>
        </p:spPr>
        <p:txBody>
          <a:bodyPr/>
          <a:lstStyle>
            <a:lvl1pPr>
              <a:defRPr/>
            </a:lvl1pPr>
          </a:lstStyle>
          <a:p>
            <a:fld id="{551C5415-12CC-45B3-9AE3-7B7D858B44A8}" type="slidenum">
              <a:rPr lang="sl-SI" altLang="sl-SI"/>
              <a:pPr/>
              <a:t>‹#›</a:t>
            </a:fld>
            <a:endParaRPr lang="sl-SI" altLang="sl-SI"/>
          </a:p>
        </p:txBody>
      </p:sp>
    </p:spTree>
    <p:extLst>
      <p:ext uri="{BB962C8B-B14F-4D97-AF65-F5344CB8AC3E}">
        <p14:creationId xmlns:p14="http://schemas.microsoft.com/office/powerpoint/2010/main" val="3431085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Rectangle 4">
            <a:extLst>
              <a:ext uri="{FF2B5EF4-FFF2-40B4-BE49-F238E27FC236}">
                <a16:creationId xmlns:a16="http://schemas.microsoft.com/office/drawing/2014/main" id="{2C8E06D9-7BA5-45D7-A447-022F5D9238E9}"/>
              </a:ext>
            </a:extLst>
          </p:cNvPr>
          <p:cNvSpPr>
            <a:spLocks noGrp="1" noChangeArrowheads="1"/>
          </p:cNvSpPr>
          <p:nvPr>
            <p:ph type="dt" sz="half" idx="10"/>
          </p:nvPr>
        </p:nvSpPr>
        <p:spPr>
          <a:ln/>
        </p:spPr>
        <p:txBody>
          <a:bodyPr/>
          <a:lstStyle>
            <a:lvl1pPr>
              <a:defRPr/>
            </a:lvl1pPr>
          </a:lstStyle>
          <a:p>
            <a:pPr>
              <a:defRPr/>
            </a:pPr>
            <a:endParaRPr lang="sl-SI"/>
          </a:p>
        </p:txBody>
      </p:sp>
      <p:sp>
        <p:nvSpPr>
          <p:cNvPr id="8" name="Rectangle 5">
            <a:extLst>
              <a:ext uri="{FF2B5EF4-FFF2-40B4-BE49-F238E27FC236}">
                <a16:creationId xmlns:a16="http://schemas.microsoft.com/office/drawing/2014/main" id="{20FDC706-277A-4E09-8CCB-667D7217CFFF}"/>
              </a:ext>
            </a:extLst>
          </p:cNvPr>
          <p:cNvSpPr>
            <a:spLocks noGrp="1" noChangeArrowheads="1"/>
          </p:cNvSpPr>
          <p:nvPr>
            <p:ph type="ftr" sz="quarter" idx="11"/>
          </p:nvPr>
        </p:nvSpPr>
        <p:spPr>
          <a:ln/>
        </p:spPr>
        <p:txBody>
          <a:bodyPr/>
          <a:lstStyle>
            <a:lvl1pPr>
              <a:defRPr/>
            </a:lvl1pPr>
          </a:lstStyle>
          <a:p>
            <a:pPr>
              <a:defRPr/>
            </a:pPr>
            <a:endParaRPr lang="sl-SI"/>
          </a:p>
        </p:txBody>
      </p:sp>
      <p:sp>
        <p:nvSpPr>
          <p:cNvPr id="9" name="Rectangle 6">
            <a:extLst>
              <a:ext uri="{FF2B5EF4-FFF2-40B4-BE49-F238E27FC236}">
                <a16:creationId xmlns:a16="http://schemas.microsoft.com/office/drawing/2014/main" id="{2C961EB1-4D04-4537-83DB-743F6508BA7F}"/>
              </a:ext>
            </a:extLst>
          </p:cNvPr>
          <p:cNvSpPr>
            <a:spLocks noGrp="1" noChangeArrowheads="1"/>
          </p:cNvSpPr>
          <p:nvPr>
            <p:ph type="sldNum" sz="quarter" idx="12"/>
          </p:nvPr>
        </p:nvSpPr>
        <p:spPr>
          <a:ln/>
        </p:spPr>
        <p:txBody>
          <a:bodyPr/>
          <a:lstStyle>
            <a:lvl1pPr>
              <a:defRPr/>
            </a:lvl1pPr>
          </a:lstStyle>
          <a:p>
            <a:fld id="{6492449E-155D-42CB-8FFF-DEC90D82D97F}" type="slidenum">
              <a:rPr lang="sl-SI" altLang="sl-SI"/>
              <a:pPr/>
              <a:t>‹#›</a:t>
            </a:fld>
            <a:endParaRPr lang="sl-SI" altLang="sl-SI"/>
          </a:p>
        </p:txBody>
      </p:sp>
    </p:spTree>
    <p:extLst>
      <p:ext uri="{BB962C8B-B14F-4D97-AF65-F5344CB8AC3E}">
        <p14:creationId xmlns:p14="http://schemas.microsoft.com/office/powerpoint/2010/main" val="2981529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Rectangle 4">
            <a:extLst>
              <a:ext uri="{FF2B5EF4-FFF2-40B4-BE49-F238E27FC236}">
                <a16:creationId xmlns:a16="http://schemas.microsoft.com/office/drawing/2014/main" id="{CEC6966B-4FC5-4332-B2B5-DAEE20557488}"/>
              </a:ext>
            </a:extLst>
          </p:cNvPr>
          <p:cNvSpPr>
            <a:spLocks noGrp="1" noChangeArrowheads="1"/>
          </p:cNvSpPr>
          <p:nvPr>
            <p:ph type="dt" sz="half" idx="10"/>
          </p:nvPr>
        </p:nvSpPr>
        <p:spPr>
          <a:ln/>
        </p:spPr>
        <p:txBody>
          <a:bodyPr/>
          <a:lstStyle>
            <a:lvl1pPr>
              <a:defRPr/>
            </a:lvl1pPr>
          </a:lstStyle>
          <a:p>
            <a:pPr>
              <a:defRPr/>
            </a:pPr>
            <a:endParaRPr lang="sl-SI"/>
          </a:p>
        </p:txBody>
      </p:sp>
      <p:sp>
        <p:nvSpPr>
          <p:cNvPr id="4" name="Rectangle 5">
            <a:extLst>
              <a:ext uri="{FF2B5EF4-FFF2-40B4-BE49-F238E27FC236}">
                <a16:creationId xmlns:a16="http://schemas.microsoft.com/office/drawing/2014/main" id="{567D2A58-1A33-4D07-B0F7-58950B88CF6C}"/>
              </a:ext>
            </a:extLst>
          </p:cNvPr>
          <p:cNvSpPr>
            <a:spLocks noGrp="1" noChangeArrowheads="1"/>
          </p:cNvSpPr>
          <p:nvPr>
            <p:ph type="ftr" sz="quarter" idx="11"/>
          </p:nvPr>
        </p:nvSpPr>
        <p:spPr>
          <a:ln/>
        </p:spPr>
        <p:txBody>
          <a:bodyPr/>
          <a:lstStyle>
            <a:lvl1pPr>
              <a:defRPr/>
            </a:lvl1pPr>
          </a:lstStyle>
          <a:p>
            <a:pPr>
              <a:defRPr/>
            </a:pPr>
            <a:endParaRPr lang="sl-SI"/>
          </a:p>
        </p:txBody>
      </p:sp>
      <p:sp>
        <p:nvSpPr>
          <p:cNvPr id="5" name="Rectangle 6">
            <a:extLst>
              <a:ext uri="{FF2B5EF4-FFF2-40B4-BE49-F238E27FC236}">
                <a16:creationId xmlns:a16="http://schemas.microsoft.com/office/drawing/2014/main" id="{1B3D49B8-42B7-435A-A90D-0F71762F17BB}"/>
              </a:ext>
            </a:extLst>
          </p:cNvPr>
          <p:cNvSpPr>
            <a:spLocks noGrp="1" noChangeArrowheads="1"/>
          </p:cNvSpPr>
          <p:nvPr>
            <p:ph type="sldNum" sz="quarter" idx="12"/>
          </p:nvPr>
        </p:nvSpPr>
        <p:spPr>
          <a:ln/>
        </p:spPr>
        <p:txBody>
          <a:bodyPr/>
          <a:lstStyle>
            <a:lvl1pPr>
              <a:defRPr/>
            </a:lvl1pPr>
          </a:lstStyle>
          <a:p>
            <a:fld id="{4311A199-226B-45A2-8076-530433CDC554}" type="slidenum">
              <a:rPr lang="sl-SI" altLang="sl-SI"/>
              <a:pPr/>
              <a:t>‹#›</a:t>
            </a:fld>
            <a:endParaRPr lang="sl-SI" altLang="sl-SI"/>
          </a:p>
        </p:txBody>
      </p:sp>
    </p:spTree>
    <p:extLst>
      <p:ext uri="{BB962C8B-B14F-4D97-AF65-F5344CB8AC3E}">
        <p14:creationId xmlns:p14="http://schemas.microsoft.com/office/powerpoint/2010/main" val="2745575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B501C7A-B917-4A6A-83E7-F4CAE4B8B77E}"/>
              </a:ext>
            </a:extLst>
          </p:cNvPr>
          <p:cNvSpPr>
            <a:spLocks noGrp="1" noChangeArrowheads="1"/>
          </p:cNvSpPr>
          <p:nvPr>
            <p:ph type="dt" sz="half" idx="10"/>
          </p:nvPr>
        </p:nvSpPr>
        <p:spPr>
          <a:ln/>
        </p:spPr>
        <p:txBody>
          <a:bodyPr/>
          <a:lstStyle>
            <a:lvl1pPr>
              <a:defRPr/>
            </a:lvl1pPr>
          </a:lstStyle>
          <a:p>
            <a:pPr>
              <a:defRPr/>
            </a:pPr>
            <a:endParaRPr lang="sl-SI"/>
          </a:p>
        </p:txBody>
      </p:sp>
      <p:sp>
        <p:nvSpPr>
          <p:cNvPr id="3" name="Rectangle 5">
            <a:extLst>
              <a:ext uri="{FF2B5EF4-FFF2-40B4-BE49-F238E27FC236}">
                <a16:creationId xmlns:a16="http://schemas.microsoft.com/office/drawing/2014/main" id="{F278288F-7A04-45C9-8BA8-F68E64DFD933}"/>
              </a:ext>
            </a:extLst>
          </p:cNvPr>
          <p:cNvSpPr>
            <a:spLocks noGrp="1" noChangeArrowheads="1"/>
          </p:cNvSpPr>
          <p:nvPr>
            <p:ph type="ftr" sz="quarter" idx="11"/>
          </p:nvPr>
        </p:nvSpPr>
        <p:spPr>
          <a:ln/>
        </p:spPr>
        <p:txBody>
          <a:bodyPr/>
          <a:lstStyle>
            <a:lvl1pPr>
              <a:defRPr/>
            </a:lvl1pPr>
          </a:lstStyle>
          <a:p>
            <a:pPr>
              <a:defRPr/>
            </a:pPr>
            <a:endParaRPr lang="sl-SI"/>
          </a:p>
        </p:txBody>
      </p:sp>
      <p:sp>
        <p:nvSpPr>
          <p:cNvPr id="4" name="Rectangle 6">
            <a:extLst>
              <a:ext uri="{FF2B5EF4-FFF2-40B4-BE49-F238E27FC236}">
                <a16:creationId xmlns:a16="http://schemas.microsoft.com/office/drawing/2014/main" id="{288586ED-2F65-488E-8D4F-92E021E91C0D}"/>
              </a:ext>
            </a:extLst>
          </p:cNvPr>
          <p:cNvSpPr>
            <a:spLocks noGrp="1" noChangeArrowheads="1"/>
          </p:cNvSpPr>
          <p:nvPr>
            <p:ph type="sldNum" sz="quarter" idx="12"/>
          </p:nvPr>
        </p:nvSpPr>
        <p:spPr>
          <a:ln/>
        </p:spPr>
        <p:txBody>
          <a:bodyPr/>
          <a:lstStyle>
            <a:lvl1pPr>
              <a:defRPr/>
            </a:lvl1pPr>
          </a:lstStyle>
          <a:p>
            <a:fld id="{F171E005-17FD-4A40-AAEA-375CDAFEB786}" type="slidenum">
              <a:rPr lang="sl-SI" altLang="sl-SI"/>
              <a:pPr/>
              <a:t>‹#›</a:t>
            </a:fld>
            <a:endParaRPr lang="sl-SI" altLang="sl-SI"/>
          </a:p>
        </p:txBody>
      </p:sp>
    </p:spTree>
    <p:extLst>
      <p:ext uri="{BB962C8B-B14F-4D97-AF65-F5344CB8AC3E}">
        <p14:creationId xmlns:p14="http://schemas.microsoft.com/office/powerpoint/2010/main" val="2335590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Kliknite, če želite urediti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Rectangle 4">
            <a:extLst>
              <a:ext uri="{FF2B5EF4-FFF2-40B4-BE49-F238E27FC236}">
                <a16:creationId xmlns:a16="http://schemas.microsoft.com/office/drawing/2014/main" id="{68D756ED-09F2-42BF-80C0-48183599B2A0}"/>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5">
            <a:extLst>
              <a:ext uri="{FF2B5EF4-FFF2-40B4-BE49-F238E27FC236}">
                <a16:creationId xmlns:a16="http://schemas.microsoft.com/office/drawing/2014/main" id="{E6FE61F4-3730-49B1-9767-8A2E0ED4CD7F}"/>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
            <a:extLst>
              <a:ext uri="{FF2B5EF4-FFF2-40B4-BE49-F238E27FC236}">
                <a16:creationId xmlns:a16="http://schemas.microsoft.com/office/drawing/2014/main" id="{A458BE4F-E336-4417-BD8D-C582C9F212C0}"/>
              </a:ext>
            </a:extLst>
          </p:cNvPr>
          <p:cNvSpPr>
            <a:spLocks noGrp="1" noChangeArrowheads="1"/>
          </p:cNvSpPr>
          <p:nvPr>
            <p:ph type="sldNum" sz="quarter" idx="12"/>
          </p:nvPr>
        </p:nvSpPr>
        <p:spPr>
          <a:ln/>
        </p:spPr>
        <p:txBody>
          <a:bodyPr/>
          <a:lstStyle>
            <a:lvl1pPr>
              <a:defRPr/>
            </a:lvl1pPr>
          </a:lstStyle>
          <a:p>
            <a:fld id="{699A2F91-43E4-49FC-A3D2-110A554A59ED}" type="slidenum">
              <a:rPr lang="sl-SI" altLang="sl-SI"/>
              <a:pPr/>
              <a:t>‹#›</a:t>
            </a:fld>
            <a:endParaRPr lang="sl-SI" altLang="sl-SI"/>
          </a:p>
        </p:txBody>
      </p:sp>
    </p:spTree>
    <p:extLst>
      <p:ext uri="{BB962C8B-B14F-4D97-AF65-F5344CB8AC3E}">
        <p14:creationId xmlns:p14="http://schemas.microsoft.com/office/powerpoint/2010/main" val="2758588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Kliknite, če želite urediti slog naslova matrice</a:t>
            </a:r>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l-SI" noProof="0"/>
              <a:t>Kliknite ikono, če želite dodati sliko</a:t>
            </a:r>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Rectangle 4">
            <a:extLst>
              <a:ext uri="{FF2B5EF4-FFF2-40B4-BE49-F238E27FC236}">
                <a16:creationId xmlns:a16="http://schemas.microsoft.com/office/drawing/2014/main" id="{1C34059E-F67F-4826-A222-768A754193F9}"/>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5">
            <a:extLst>
              <a:ext uri="{FF2B5EF4-FFF2-40B4-BE49-F238E27FC236}">
                <a16:creationId xmlns:a16="http://schemas.microsoft.com/office/drawing/2014/main" id="{D9538789-E29C-4282-864B-DF6F81F664BE}"/>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
            <a:extLst>
              <a:ext uri="{FF2B5EF4-FFF2-40B4-BE49-F238E27FC236}">
                <a16:creationId xmlns:a16="http://schemas.microsoft.com/office/drawing/2014/main" id="{FAB31789-4AB1-41AA-8456-773F65D47D2E}"/>
              </a:ext>
            </a:extLst>
          </p:cNvPr>
          <p:cNvSpPr>
            <a:spLocks noGrp="1" noChangeArrowheads="1"/>
          </p:cNvSpPr>
          <p:nvPr>
            <p:ph type="sldNum" sz="quarter" idx="12"/>
          </p:nvPr>
        </p:nvSpPr>
        <p:spPr>
          <a:ln/>
        </p:spPr>
        <p:txBody>
          <a:bodyPr/>
          <a:lstStyle>
            <a:lvl1pPr>
              <a:defRPr/>
            </a:lvl1pPr>
          </a:lstStyle>
          <a:p>
            <a:fld id="{56C4298C-1CA6-4B81-88D0-D0A3C11E1F29}" type="slidenum">
              <a:rPr lang="sl-SI" altLang="sl-SI"/>
              <a:pPr/>
              <a:t>‹#›</a:t>
            </a:fld>
            <a:endParaRPr lang="sl-SI" altLang="sl-SI"/>
          </a:p>
        </p:txBody>
      </p:sp>
    </p:spTree>
    <p:extLst>
      <p:ext uri="{BB962C8B-B14F-4D97-AF65-F5344CB8AC3E}">
        <p14:creationId xmlns:p14="http://schemas.microsoft.com/office/powerpoint/2010/main" val="2286159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534A73-9B28-455A-882B-80F5556A5DFD}"/>
              </a:ext>
            </a:extLst>
          </p:cNvPr>
          <p:cNvSpPr>
            <a:spLocks noGrp="1" noChangeArrowheads="1"/>
          </p:cNvSpPr>
          <p:nvPr>
            <p:ph type="title"/>
          </p:nvPr>
        </p:nvSpPr>
        <p:spPr bwMode="auto">
          <a:xfrm>
            <a:off x="1219200" y="12954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E1A19837-C0C2-4885-984C-5331FF13E8AA}"/>
              </a:ext>
            </a:extLst>
          </p:cNvPr>
          <p:cNvSpPr>
            <a:spLocks noGrp="1" noChangeArrowheads="1"/>
          </p:cNvSpPr>
          <p:nvPr>
            <p:ph type="body" idx="1"/>
          </p:nvPr>
        </p:nvSpPr>
        <p:spPr bwMode="auto">
          <a:xfrm>
            <a:off x="1219200" y="2286000"/>
            <a:ext cx="76962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4DE9983C-DABF-4D3C-88F5-B347CA5EC89C}"/>
              </a:ext>
            </a:extLst>
          </p:cNvPr>
          <p:cNvSpPr>
            <a:spLocks noGrp="1" noChangeArrowheads="1"/>
          </p:cNvSpPr>
          <p:nvPr>
            <p:ph type="dt" sz="half" idx="2"/>
          </p:nvPr>
        </p:nvSpPr>
        <p:spPr bwMode="auto">
          <a:xfrm>
            <a:off x="304800" y="63246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endParaRPr lang="sl-SI"/>
          </a:p>
        </p:txBody>
      </p:sp>
      <p:sp>
        <p:nvSpPr>
          <p:cNvPr id="1029" name="Rectangle 5">
            <a:extLst>
              <a:ext uri="{FF2B5EF4-FFF2-40B4-BE49-F238E27FC236}">
                <a16:creationId xmlns:a16="http://schemas.microsoft.com/office/drawing/2014/main" id="{E4AB4AB6-A478-4D80-9CF2-83C426CCB65B}"/>
              </a:ext>
            </a:extLst>
          </p:cNvPr>
          <p:cNvSpPr>
            <a:spLocks noGrp="1" noChangeArrowheads="1"/>
          </p:cNvSpPr>
          <p:nvPr>
            <p:ph type="ftr" sz="quarter" idx="3"/>
          </p:nvPr>
        </p:nvSpPr>
        <p:spPr bwMode="auto">
          <a:xfrm>
            <a:off x="3200400" y="63246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sl-SI"/>
          </a:p>
        </p:txBody>
      </p:sp>
      <p:sp>
        <p:nvSpPr>
          <p:cNvPr id="1030" name="Rectangle 6">
            <a:extLst>
              <a:ext uri="{FF2B5EF4-FFF2-40B4-BE49-F238E27FC236}">
                <a16:creationId xmlns:a16="http://schemas.microsoft.com/office/drawing/2014/main" id="{9A4F33BA-30AC-43B6-8837-9BA87FD4736C}"/>
              </a:ext>
            </a:extLst>
          </p:cNvPr>
          <p:cNvSpPr>
            <a:spLocks noGrp="1" noChangeArrowheads="1"/>
          </p:cNvSpPr>
          <p:nvPr>
            <p:ph type="sldNum" sz="quarter" idx="4"/>
          </p:nvPr>
        </p:nvSpPr>
        <p:spPr bwMode="auto">
          <a:xfrm>
            <a:off x="7010400" y="63246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22466A4D-CC42-4172-BE75-5650334D8A64}"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Black" pitchFamily="34" charset="0"/>
        </a:defRPr>
      </a:lvl2pPr>
      <a:lvl3pPr algn="l" rtl="0" eaLnBrk="0" fontAlgn="base" hangingPunct="0">
        <a:spcBef>
          <a:spcPct val="0"/>
        </a:spcBef>
        <a:spcAft>
          <a:spcPct val="0"/>
        </a:spcAft>
        <a:defRPr sz="4000">
          <a:solidFill>
            <a:schemeClr val="tx2"/>
          </a:solidFill>
          <a:latin typeface="Arial Black" pitchFamily="34" charset="0"/>
        </a:defRPr>
      </a:lvl3pPr>
      <a:lvl4pPr algn="l" rtl="0" eaLnBrk="0" fontAlgn="base" hangingPunct="0">
        <a:spcBef>
          <a:spcPct val="0"/>
        </a:spcBef>
        <a:spcAft>
          <a:spcPct val="0"/>
        </a:spcAft>
        <a:defRPr sz="4000">
          <a:solidFill>
            <a:schemeClr val="tx2"/>
          </a:solidFill>
          <a:latin typeface="Arial Black" pitchFamily="34" charset="0"/>
        </a:defRPr>
      </a:lvl4pPr>
      <a:lvl5pPr algn="l" rtl="0" eaLnBrk="0" fontAlgn="base" hangingPunct="0">
        <a:spcBef>
          <a:spcPct val="0"/>
        </a:spcBef>
        <a:spcAft>
          <a:spcPct val="0"/>
        </a:spcAft>
        <a:defRPr sz="4000">
          <a:solidFill>
            <a:schemeClr val="tx2"/>
          </a:solidFill>
          <a:latin typeface="Arial Black" pitchFamily="34" charset="0"/>
        </a:defRPr>
      </a:lvl5pPr>
      <a:lvl6pPr marL="457200" algn="l" rtl="0" eaLnBrk="1" fontAlgn="base" hangingPunct="1">
        <a:spcBef>
          <a:spcPct val="0"/>
        </a:spcBef>
        <a:spcAft>
          <a:spcPct val="0"/>
        </a:spcAft>
        <a:defRPr sz="4000">
          <a:solidFill>
            <a:schemeClr val="tx2"/>
          </a:solidFill>
          <a:latin typeface="Arial Black" pitchFamily="34" charset="0"/>
        </a:defRPr>
      </a:lvl6pPr>
      <a:lvl7pPr marL="914400" algn="l" rtl="0" eaLnBrk="1" fontAlgn="base" hangingPunct="1">
        <a:spcBef>
          <a:spcPct val="0"/>
        </a:spcBef>
        <a:spcAft>
          <a:spcPct val="0"/>
        </a:spcAft>
        <a:defRPr sz="4000">
          <a:solidFill>
            <a:schemeClr val="tx2"/>
          </a:solidFill>
          <a:latin typeface="Arial Black" pitchFamily="34" charset="0"/>
        </a:defRPr>
      </a:lvl7pPr>
      <a:lvl8pPr marL="1371600" algn="l" rtl="0" eaLnBrk="1" fontAlgn="base" hangingPunct="1">
        <a:spcBef>
          <a:spcPct val="0"/>
        </a:spcBef>
        <a:spcAft>
          <a:spcPct val="0"/>
        </a:spcAft>
        <a:defRPr sz="4000">
          <a:solidFill>
            <a:schemeClr val="tx2"/>
          </a:solidFill>
          <a:latin typeface="Arial Black" pitchFamily="34" charset="0"/>
        </a:defRPr>
      </a:lvl8pPr>
      <a:lvl9pPr marL="1828800" algn="l" rtl="0" eaLnBrk="1" fontAlgn="base" hangingPunct="1">
        <a:spcBef>
          <a:spcPct val="0"/>
        </a:spcBef>
        <a:spcAft>
          <a:spcPct val="0"/>
        </a:spcAft>
        <a:defRPr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2.arnes.si/~osmbcirk1/www_fizika/Elektricni_pojavi.htm" TargetMode="External"/><Relationship Id="rId2" Type="http://schemas.openxmlformats.org/officeDocument/2006/relationships/hyperlink" Target="http://www.fiz.e-va.si/" TargetMode="Externa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hyperlink" Target="http://eoet1.tsckr.si/pl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A2E8014-7E49-4A3C-9EA6-B3147A5E82D3}"/>
              </a:ext>
            </a:extLst>
          </p:cNvPr>
          <p:cNvSpPr>
            <a:spLocks noGrp="1" noChangeArrowheads="1"/>
          </p:cNvSpPr>
          <p:nvPr>
            <p:ph type="ctrTitle"/>
          </p:nvPr>
        </p:nvSpPr>
        <p:spPr>
          <a:xfrm>
            <a:off x="971550" y="1052513"/>
            <a:ext cx="7162800" cy="1944687"/>
          </a:xfrm>
        </p:spPr>
        <p:txBody>
          <a:bodyPr/>
          <a:lstStyle/>
          <a:p>
            <a:pPr algn="ctr" eaLnBrk="1" hangingPunct="1"/>
            <a:r>
              <a:rPr lang="sl-SI" altLang="sl-SI" sz="3600">
                <a:latin typeface="Tempus Sans ITC" panose="04020404030D07020202" pitchFamily="82" charset="0"/>
              </a:rPr>
              <a:t>NAELEKTRITEV  TELES</a:t>
            </a:r>
            <a:br>
              <a:rPr lang="sl-SI" altLang="sl-SI" sz="3600">
                <a:latin typeface="Tempus Sans ITC" panose="04020404030D07020202" pitchFamily="82" charset="0"/>
              </a:rPr>
            </a:br>
            <a:r>
              <a:rPr lang="sl-SI" altLang="sl-SI" sz="3600">
                <a:latin typeface="Tempus Sans ITC" panose="04020404030D07020202" pitchFamily="82" charset="0"/>
              </a:rPr>
              <a:t>IN</a:t>
            </a:r>
            <a:br>
              <a:rPr lang="sl-SI" altLang="sl-SI" sz="3600">
                <a:latin typeface="Tempus Sans ITC" panose="04020404030D07020202" pitchFamily="82" charset="0"/>
              </a:rPr>
            </a:br>
            <a:r>
              <a:rPr lang="sl-SI" altLang="sl-SI" sz="3600">
                <a:latin typeface="Tempus Sans ITC" panose="04020404030D07020202" pitchFamily="82" charset="0"/>
              </a:rPr>
              <a:t>INFLUENCA</a:t>
            </a:r>
          </a:p>
        </p:txBody>
      </p:sp>
      <p:sp>
        <p:nvSpPr>
          <p:cNvPr id="3075" name="Rectangle 3">
            <a:extLst>
              <a:ext uri="{FF2B5EF4-FFF2-40B4-BE49-F238E27FC236}">
                <a16:creationId xmlns:a16="http://schemas.microsoft.com/office/drawing/2014/main" id="{0BB51143-144D-4257-890A-7B67F6CF76C7}"/>
              </a:ext>
            </a:extLst>
          </p:cNvPr>
          <p:cNvSpPr>
            <a:spLocks noGrp="1" noChangeArrowheads="1"/>
          </p:cNvSpPr>
          <p:nvPr>
            <p:ph type="subTitle" idx="1"/>
          </p:nvPr>
        </p:nvSpPr>
        <p:spPr>
          <a:xfrm>
            <a:off x="1476375" y="4221163"/>
            <a:ext cx="6400800" cy="2011362"/>
          </a:xfrm>
        </p:spPr>
        <p:txBody>
          <a:bodyPr/>
          <a:lstStyle/>
          <a:p>
            <a:pPr eaLnBrk="1" hangingPunct="1"/>
            <a:endParaRPr lang="sl-SI" altLang="sl-SI" sz="2800">
              <a:latin typeface="Tempus Sans ITC" panose="04020404030D07020202" pitchFamily="82" charset="0"/>
            </a:endParaRPr>
          </a:p>
          <a:p>
            <a:pPr eaLnBrk="1" hangingPunct="1"/>
            <a:endParaRPr lang="sl-SI" altLang="sl-SI" sz="2800">
              <a:latin typeface="Tempus Sans ITC" panose="04020404030D07020202" pitchFamily="82" charset="0"/>
            </a:endParaRPr>
          </a:p>
          <a:p>
            <a:pPr eaLnBrk="1" hangingPunct="1"/>
            <a:r>
              <a:rPr lang="sl-SI" altLang="sl-SI" sz="2800">
                <a:latin typeface="Tempus Sans ITC" panose="04020404030D07020202" pitchFamily="82" charset="0"/>
              </a:rPr>
              <a:t>Januar 2012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slov 1">
            <a:extLst>
              <a:ext uri="{FF2B5EF4-FFF2-40B4-BE49-F238E27FC236}">
                <a16:creationId xmlns:a16="http://schemas.microsoft.com/office/drawing/2014/main" id="{6916A172-5F1D-4652-AC33-98BAE2C7C10D}"/>
              </a:ext>
            </a:extLst>
          </p:cNvPr>
          <p:cNvSpPr>
            <a:spLocks noGrp="1"/>
          </p:cNvSpPr>
          <p:nvPr>
            <p:ph type="title"/>
          </p:nvPr>
        </p:nvSpPr>
        <p:spPr>
          <a:xfrm>
            <a:off x="611188" y="404813"/>
            <a:ext cx="7696200" cy="914400"/>
          </a:xfrm>
        </p:spPr>
        <p:txBody>
          <a:bodyPr/>
          <a:lstStyle/>
          <a:p>
            <a:pPr algn="ctr" eaLnBrk="1" hangingPunct="1"/>
            <a:r>
              <a:rPr lang="sl-SI" altLang="sl-SI">
                <a:latin typeface="Tempus Sans ITC" panose="04020404030D07020202" pitchFamily="82" charset="0"/>
              </a:rPr>
              <a:t>NAELEKTRITEV TELES</a:t>
            </a:r>
          </a:p>
        </p:txBody>
      </p:sp>
      <p:sp>
        <p:nvSpPr>
          <p:cNvPr id="4099" name="Ograda vsebine 2">
            <a:extLst>
              <a:ext uri="{FF2B5EF4-FFF2-40B4-BE49-F238E27FC236}">
                <a16:creationId xmlns:a16="http://schemas.microsoft.com/office/drawing/2014/main" id="{BFFDED0B-6EE3-4E1C-BACC-6DFBAE7C9C73}"/>
              </a:ext>
            </a:extLst>
          </p:cNvPr>
          <p:cNvSpPr>
            <a:spLocks noGrp="1"/>
          </p:cNvSpPr>
          <p:nvPr>
            <p:ph idx="1"/>
          </p:nvPr>
        </p:nvSpPr>
        <p:spPr>
          <a:xfrm>
            <a:off x="611188" y="1700213"/>
            <a:ext cx="7696200" cy="4465637"/>
          </a:xfrm>
        </p:spPr>
        <p:txBody>
          <a:bodyPr/>
          <a:lstStyle/>
          <a:p>
            <a:pPr eaLnBrk="1" hangingPunct="1"/>
            <a:r>
              <a:rPr lang="sl-SI" altLang="sl-SI" sz="2600">
                <a:latin typeface="Tempus Sans ITC" panose="04020404030D07020202" pitchFamily="82" charset="0"/>
              </a:rPr>
              <a:t>Telesa so lahko NAELEKTRENA ali NEVTRALNA </a:t>
            </a:r>
          </a:p>
          <a:p>
            <a:pPr eaLnBrk="1" hangingPunct="1"/>
            <a:r>
              <a:rPr lang="sl-SI" altLang="sl-SI" sz="2600">
                <a:latin typeface="Tempus Sans ITC" panose="04020404030D07020202" pitchFamily="82" charset="0"/>
              </a:rPr>
              <a:t>Nevtralna telesa </a:t>
            </a:r>
            <a:r>
              <a:rPr lang="sl-SI" altLang="sl-SI" sz="2600" b="1">
                <a:latin typeface="Tempus Sans ITC" panose="04020404030D07020202" pitchFamily="82" charset="0"/>
              </a:rPr>
              <a:t>imajo</a:t>
            </a:r>
            <a:r>
              <a:rPr lang="sl-SI" altLang="sl-SI" sz="2600">
                <a:latin typeface="Tempus Sans ITC" panose="04020404030D07020202" pitchFamily="82" charset="0"/>
              </a:rPr>
              <a:t> </a:t>
            </a:r>
            <a:r>
              <a:rPr lang="sl-SI" altLang="sl-SI" sz="2600" b="1">
                <a:latin typeface="Tempus Sans ITC" panose="04020404030D07020202" pitchFamily="82" charset="0"/>
              </a:rPr>
              <a:t>enako</a:t>
            </a:r>
            <a:r>
              <a:rPr lang="sl-SI" altLang="sl-SI" sz="2600">
                <a:latin typeface="Tempus Sans ITC" panose="04020404030D07020202" pitchFamily="82" charset="0"/>
              </a:rPr>
              <a:t> število pozitivnih in negativnih nabojev </a:t>
            </a:r>
          </a:p>
          <a:p>
            <a:pPr eaLnBrk="1" hangingPunct="1"/>
            <a:r>
              <a:rPr lang="sl-SI" altLang="sl-SI" sz="2600">
                <a:latin typeface="Tempus Sans ITC" panose="04020404030D07020202" pitchFamily="82" charset="0"/>
              </a:rPr>
              <a:t>Naelektrena telesa </a:t>
            </a:r>
            <a:r>
              <a:rPr lang="sl-SI" altLang="sl-SI" sz="2600" b="1">
                <a:latin typeface="Tempus Sans ITC" panose="04020404030D07020202" pitchFamily="82" charset="0"/>
              </a:rPr>
              <a:t>nimajo</a:t>
            </a:r>
            <a:r>
              <a:rPr lang="sl-SI" altLang="sl-SI" sz="2600">
                <a:latin typeface="Tempus Sans ITC" panose="04020404030D07020202" pitchFamily="82" charset="0"/>
              </a:rPr>
              <a:t> </a:t>
            </a:r>
            <a:r>
              <a:rPr lang="sl-SI" altLang="sl-SI" sz="2600" b="1">
                <a:latin typeface="Tempus Sans ITC" panose="04020404030D07020202" pitchFamily="82" charset="0"/>
              </a:rPr>
              <a:t>enakega</a:t>
            </a:r>
            <a:r>
              <a:rPr lang="sl-SI" altLang="sl-SI" sz="2600">
                <a:latin typeface="Tempus Sans ITC" panose="04020404030D07020202" pitchFamily="82" charset="0"/>
              </a:rPr>
              <a:t> števila pozitivnih in negativnih nabojev .</a:t>
            </a:r>
          </a:p>
          <a:p>
            <a:pPr eaLnBrk="1" hangingPunct="1"/>
            <a:r>
              <a:rPr lang="sl-SI" altLang="sl-SI" sz="2600">
                <a:latin typeface="Tempus Sans ITC" panose="04020404030D07020202" pitchFamily="82" charset="0"/>
              </a:rPr>
              <a:t>Pozitivno naelektrena telesa imajo več pozitivnih delcev in negativno naelektrena več negativnih delcev.</a:t>
            </a:r>
          </a:p>
        </p:txBody>
      </p:sp>
      <p:pic>
        <p:nvPicPr>
          <p:cNvPr id="4100" name="Picture 2" descr="C:\Users\Rok\Desktop\ddd.JPG">
            <a:extLst>
              <a:ext uri="{FF2B5EF4-FFF2-40B4-BE49-F238E27FC236}">
                <a16:creationId xmlns:a16="http://schemas.microsoft.com/office/drawing/2014/main" id="{FDDFD964-6A33-48AE-9209-D06FFF0B37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113" y="5013325"/>
            <a:ext cx="4826000" cy="156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slov 1">
            <a:extLst>
              <a:ext uri="{FF2B5EF4-FFF2-40B4-BE49-F238E27FC236}">
                <a16:creationId xmlns:a16="http://schemas.microsoft.com/office/drawing/2014/main" id="{FDC8B3EE-C095-4033-B43E-8E7676829FDB}"/>
              </a:ext>
            </a:extLst>
          </p:cNvPr>
          <p:cNvSpPr>
            <a:spLocks noGrp="1"/>
          </p:cNvSpPr>
          <p:nvPr>
            <p:ph type="title"/>
          </p:nvPr>
        </p:nvSpPr>
        <p:spPr>
          <a:xfrm>
            <a:off x="755650" y="188913"/>
            <a:ext cx="7696200" cy="914400"/>
          </a:xfrm>
        </p:spPr>
        <p:txBody>
          <a:bodyPr/>
          <a:lstStyle/>
          <a:p>
            <a:pPr eaLnBrk="1" hangingPunct="1"/>
            <a:endParaRPr lang="sl-SI" altLang="sl-SI"/>
          </a:p>
        </p:txBody>
      </p:sp>
      <p:sp>
        <p:nvSpPr>
          <p:cNvPr id="5123" name="Ograda vsebine 2">
            <a:extLst>
              <a:ext uri="{FF2B5EF4-FFF2-40B4-BE49-F238E27FC236}">
                <a16:creationId xmlns:a16="http://schemas.microsoft.com/office/drawing/2014/main" id="{7FEE1773-58EE-43AB-BBBE-FEE6FC24E9BC}"/>
              </a:ext>
            </a:extLst>
          </p:cNvPr>
          <p:cNvSpPr>
            <a:spLocks noGrp="1"/>
          </p:cNvSpPr>
          <p:nvPr>
            <p:ph idx="1"/>
          </p:nvPr>
        </p:nvSpPr>
        <p:spPr>
          <a:xfrm>
            <a:off x="755650" y="1412875"/>
            <a:ext cx="7696200" cy="4824413"/>
          </a:xfrm>
        </p:spPr>
        <p:txBody>
          <a:bodyPr/>
          <a:lstStyle/>
          <a:p>
            <a:pPr eaLnBrk="1" hangingPunct="1"/>
            <a:r>
              <a:rPr lang="sl-SI" altLang="sl-SI" sz="2600">
                <a:latin typeface="Tempus Sans ITC" panose="04020404030D07020202" pitchFamily="82" charset="0"/>
              </a:rPr>
              <a:t> Telesa lahko naelektrimo :</a:t>
            </a:r>
          </a:p>
          <a:p>
            <a:pPr eaLnBrk="1" hangingPunct="1">
              <a:buFontTx/>
              <a:buNone/>
            </a:pPr>
            <a:r>
              <a:rPr lang="sl-SI" altLang="sl-SI" sz="2600">
                <a:latin typeface="Tempus Sans ITC" panose="04020404030D07020202" pitchFamily="82" charset="0"/>
              </a:rPr>
              <a:t> -z drgnjenjem</a:t>
            </a:r>
          </a:p>
          <a:p>
            <a:pPr eaLnBrk="1" hangingPunct="1">
              <a:buFontTx/>
              <a:buNone/>
            </a:pPr>
            <a:r>
              <a:rPr lang="sl-SI" altLang="sl-SI" sz="2600">
                <a:latin typeface="Tempus Sans ITC" panose="04020404030D07020202" pitchFamily="82" charset="0"/>
              </a:rPr>
              <a:t> -tako, da nanje nanesemo naboje</a:t>
            </a:r>
          </a:p>
          <a:p>
            <a:pPr eaLnBrk="1" hangingPunct="1"/>
            <a:endParaRPr lang="sl-SI" altLang="sl-SI" sz="2600">
              <a:latin typeface="Tempus Sans ITC" panose="04020404030D07020202" pitchFamily="82" charset="0"/>
            </a:endParaRPr>
          </a:p>
          <a:p>
            <a:pPr eaLnBrk="1" hangingPunct="1"/>
            <a:r>
              <a:rPr lang="sl-SI" altLang="sl-SI" sz="2600">
                <a:latin typeface="Tempus Sans ITC" panose="04020404030D07020202" pitchFamily="82" charset="0"/>
              </a:rPr>
              <a:t>Če sta 2 telesi enako naelektreni se med seboj odbijata , če sta naelektreni različno pa se med seboj privlačita . </a:t>
            </a:r>
          </a:p>
          <a:p>
            <a:pPr eaLnBrk="1" hangingPunct="1"/>
            <a:endParaRPr lang="sl-SI" altLang="sl-SI"/>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slov 1">
            <a:extLst>
              <a:ext uri="{FF2B5EF4-FFF2-40B4-BE49-F238E27FC236}">
                <a16:creationId xmlns:a16="http://schemas.microsoft.com/office/drawing/2014/main" id="{18EFDD5D-91FA-4CD0-B4D8-7062B29C7907}"/>
              </a:ext>
            </a:extLst>
          </p:cNvPr>
          <p:cNvSpPr>
            <a:spLocks noGrp="1"/>
          </p:cNvSpPr>
          <p:nvPr>
            <p:ph type="title"/>
          </p:nvPr>
        </p:nvSpPr>
        <p:spPr>
          <a:xfrm>
            <a:off x="900113" y="188913"/>
            <a:ext cx="7696200" cy="914400"/>
          </a:xfrm>
        </p:spPr>
        <p:txBody>
          <a:bodyPr/>
          <a:lstStyle/>
          <a:p>
            <a:pPr eaLnBrk="1" hangingPunct="1"/>
            <a:endParaRPr lang="sl-SI" altLang="sl-SI"/>
          </a:p>
        </p:txBody>
      </p:sp>
      <p:sp>
        <p:nvSpPr>
          <p:cNvPr id="6147" name="Ograda vsebine 2">
            <a:extLst>
              <a:ext uri="{FF2B5EF4-FFF2-40B4-BE49-F238E27FC236}">
                <a16:creationId xmlns:a16="http://schemas.microsoft.com/office/drawing/2014/main" id="{499940DA-04DB-48B1-91CF-CF6A3B753D35}"/>
              </a:ext>
            </a:extLst>
          </p:cNvPr>
          <p:cNvSpPr>
            <a:spLocks noGrp="1"/>
          </p:cNvSpPr>
          <p:nvPr>
            <p:ph idx="1"/>
          </p:nvPr>
        </p:nvSpPr>
        <p:spPr>
          <a:xfrm>
            <a:off x="900113" y="1268413"/>
            <a:ext cx="7696200" cy="4897437"/>
          </a:xfrm>
        </p:spPr>
        <p:txBody>
          <a:bodyPr/>
          <a:lstStyle/>
          <a:p>
            <a:pPr eaLnBrk="1" hangingPunct="1"/>
            <a:r>
              <a:rPr lang="sl-SI" altLang="sl-SI" sz="2600">
                <a:latin typeface="Tempus Sans ITC" panose="04020404030D07020202" pitchFamily="82" charset="0"/>
              </a:rPr>
              <a:t>Primer naelektritve teles je pri česanju z glavnikom . Lasje se pri česanju naelektrijo in se “lepijo” na glavnik.</a:t>
            </a:r>
          </a:p>
          <a:p>
            <a:pPr eaLnBrk="1" hangingPunct="1"/>
            <a:r>
              <a:rPr lang="sl-SI" altLang="sl-SI" sz="2600">
                <a:latin typeface="Tempus Sans ITC" panose="04020404030D07020202" pitchFamily="82" charset="0"/>
              </a:rPr>
              <a:t> Če pisalo ,ki je iz plastike podrgnemo s krpo, se nekaj nabitih delcev prenese s pisala na krpo. Ker sta obe snovi izolatorja , naboj ostane na njunih površinah .</a:t>
            </a:r>
          </a:p>
          <a:p>
            <a:pPr eaLnBrk="1" hangingPunct="1"/>
            <a:endParaRPr lang="sl-SI" altLang="sl-SI"/>
          </a:p>
        </p:txBody>
      </p:sp>
      <p:pic>
        <p:nvPicPr>
          <p:cNvPr id="6148" name="Picture 2" descr="C:\Users\Rok\Desktop\image004.jpg">
            <a:extLst>
              <a:ext uri="{FF2B5EF4-FFF2-40B4-BE49-F238E27FC236}">
                <a16:creationId xmlns:a16="http://schemas.microsoft.com/office/drawing/2014/main" id="{E95D0A82-3F20-4FDF-8D4D-5627265DD4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575" y="4005263"/>
            <a:ext cx="4608513"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slov 1">
            <a:extLst>
              <a:ext uri="{FF2B5EF4-FFF2-40B4-BE49-F238E27FC236}">
                <a16:creationId xmlns:a16="http://schemas.microsoft.com/office/drawing/2014/main" id="{E3B443BE-9153-476F-BF83-3D676E89DFA3}"/>
              </a:ext>
            </a:extLst>
          </p:cNvPr>
          <p:cNvSpPr>
            <a:spLocks noGrp="1"/>
          </p:cNvSpPr>
          <p:nvPr>
            <p:ph type="title"/>
          </p:nvPr>
        </p:nvSpPr>
        <p:spPr>
          <a:xfrm>
            <a:off x="755650" y="188913"/>
            <a:ext cx="7696200" cy="914400"/>
          </a:xfrm>
        </p:spPr>
        <p:txBody>
          <a:bodyPr/>
          <a:lstStyle/>
          <a:p>
            <a:pPr algn="ctr" eaLnBrk="1" hangingPunct="1"/>
            <a:r>
              <a:rPr lang="sl-SI" altLang="sl-SI">
                <a:latin typeface="Tempus Sans ITC" panose="04020404030D07020202" pitchFamily="82" charset="0"/>
              </a:rPr>
              <a:t>KAJ JE ELEKTROSKOP ?</a:t>
            </a:r>
          </a:p>
        </p:txBody>
      </p:sp>
      <p:sp>
        <p:nvSpPr>
          <p:cNvPr id="7171" name="Ograda vsebine 2">
            <a:extLst>
              <a:ext uri="{FF2B5EF4-FFF2-40B4-BE49-F238E27FC236}">
                <a16:creationId xmlns:a16="http://schemas.microsoft.com/office/drawing/2014/main" id="{E86B0CB5-188C-4BA1-AD57-A0DA122F2BA6}"/>
              </a:ext>
            </a:extLst>
          </p:cNvPr>
          <p:cNvSpPr>
            <a:spLocks noGrp="1"/>
          </p:cNvSpPr>
          <p:nvPr>
            <p:ph idx="1"/>
          </p:nvPr>
        </p:nvSpPr>
        <p:spPr>
          <a:xfrm>
            <a:off x="755650" y="1412875"/>
            <a:ext cx="7696200" cy="4752975"/>
          </a:xfrm>
        </p:spPr>
        <p:txBody>
          <a:bodyPr/>
          <a:lstStyle/>
          <a:p>
            <a:pPr eaLnBrk="1" hangingPunct="1"/>
            <a:r>
              <a:rPr lang="sl-SI" altLang="sl-SI" sz="2600">
                <a:latin typeface="Tempus Sans ITC" panose="04020404030D07020202" pitchFamily="82" charset="0"/>
              </a:rPr>
              <a:t>To je priprava, s katero ugotavljamo, ali je neko telo naelektreno.</a:t>
            </a:r>
          </a:p>
          <a:p>
            <a:pPr eaLnBrk="1" hangingPunct="1"/>
            <a:r>
              <a:rPr lang="sl-SI" altLang="sl-SI" sz="2600">
                <a:latin typeface="Tempus Sans ITC" panose="04020404030D07020202" pitchFamily="82" charset="0"/>
              </a:rPr>
              <a:t>Sestavljen je iz ohišja in votle kovinske krogle, pritrjene na kovinsko palico s kazalcem. Namesto krogle je lahko na palici kovinska plošča. Tak elektroskop vidimo na sliki spodaj.</a:t>
            </a:r>
          </a:p>
        </p:txBody>
      </p:sp>
      <p:pic>
        <p:nvPicPr>
          <p:cNvPr id="7172" name="Slika 3" descr="elektroskop-demonstracyjny-z-elektroda-rozladowujaca-i-dwiema-zbierajacymi_src_1.jpg">
            <a:extLst>
              <a:ext uri="{FF2B5EF4-FFF2-40B4-BE49-F238E27FC236}">
                <a16:creationId xmlns:a16="http://schemas.microsoft.com/office/drawing/2014/main" id="{BE70E1A2-60A0-4CCF-9E56-2B305F4E8A7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95513" y="4076700"/>
            <a:ext cx="230505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slov 1">
            <a:extLst>
              <a:ext uri="{FF2B5EF4-FFF2-40B4-BE49-F238E27FC236}">
                <a16:creationId xmlns:a16="http://schemas.microsoft.com/office/drawing/2014/main" id="{0186831C-16F3-4C45-9A34-318A1BA20C6A}"/>
              </a:ext>
            </a:extLst>
          </p:cNvPr>
          <p:cNvSpPr>
            <a:spLocks noGrp="1"/>
          </p:cNvSpPr>
          <p:nvPr>
            <p:ph type="title"/>
          </p:nvPr>
        </p:nvSpPr>
        <p:spPr>
          <a:xfrm>
            <a:off x="1042988" y="188913"/>
            <a:ext cx="7696200" cy="914400"/>
          </a:xfrm>
        </p:spPr>
        <p:txBody>
          <a:bodyPr/>
          <a:lstStyle/>
          <a:p>
            <a:pPr eaLnBrk="1" hangingPunct="1"/>
            <a:endParaRPr lang="sl-SI" altLang="sl-SI"/>
          </a:p>
        </p:txBody>
      </p:sp>
      <p:sp>
        <p:nvSpPr>
          <p:cNvPr id="8195" name="Ograda vsebine 2">
            <a:extLst>
              <a:ext uri="{FF2B5EF4-FFF2-40B4-BE49-F238E27FC236}">
                <a16:creationId xmlns:a16="http://schemas.microsoft.com/office/drawing/2014/main" id="{F44CE5ED-5F51-496C-B576-0AAE98AA0C84}"/>
              </a:ext>
            </a:extLst>
          </p:cNvPr>
          <p:cNvSpPr>
            <a:spLocks noGrp="1"/>
          </p:cNvSpPr>
          <p:nvPr>
            <p:ph idx="1"/>
          </p:nvPr>
        </p:nvSpPr>
        <p:spPr>
          <a:xfrm>
            <a:off x="1042988" y="1412875"/>
            <a:ext cx="7696200" cy="4752975"/>
          </a:xfrm>
        </p:spPr>
        <p:txBody>
          <a:bodyPr/>
          <a:lstStyle/>
          <a:p>
            <a:pPr eaLnBrk="1" hangingPunct="1"/>
            <a:r>
              <a:rPr lang="sl-SI" altLang="sl-SI" sz="2600">
                <a:latin typeface="Tempus Sans ITC" panose="04020404030D07020202" pitchFamily="82" charset="0"/>
              </a:rPr>
              <a:t>Če se krogle dotaknemo z naelektrenim telesom, se kazalec odkloni. Zakaj? </a:t>
            </a:r>
          </a:p>
          <a:p>
            <a:pPr eaLnBrk="1" hangingPunct="1"/>
            <a:r>
              <a:rPr lang="sl-SI" altLang="sl-SI" sz="2600">
                <a:latin typeface="Tempus Sans ITC" panose="04020404030D07020202" pitchFamily="82" charset="0"/>
              </a:rPr>
              <a:t>Z negativno naelektrene palice nekaj naboja odteče na elektroskop. Naboj se porazdeli po kovinski krogli, palici in kazalcu. Kazalec se odkloni, ker  med istovrstnimi naboji na palici in kazalcu delujejo odbojne sile ( slika spodaj ). Večji ko je naboj, večji je odklon kazalca.</a:t>
            </a:r>
          </a:p>
        </p:txBody>
      </p:sp>
      <p:pic>
        <p:nvPicPr>
          <p:cNvPr id="8196" name="Slika 3" descr="images1.jpg">
            <a:extLst>
              <a:ext uri="{FF2B5EF4-FFF2-40B4-BE49-F238E27FC236}">
                <a16:creationId xmlns:a16="http://schemas.microsoft.com/office/drawing/2014/main" id="{9956937E-E874-4144-9B1E-A642F01F370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84663" y="4365625"/>
            <a:ext cx="1295400" cy="234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slov 1">
            <a:extLst>
              <a:ext uri="{FF2B5EF4-FFF2-40B4-BE49-F238E27FC236}">
                <a16:creationId xmlns:a16="http://schemas.microsoft.com/office/drawing/2014/main" id="{0FF2754F-1325-4333-A1CA-5B681E96CE03}"/>
              </a:ext>
            </a:extLst>
          </p:cNvPr>
          <p:cNvSpPr>
            <a:spLocks noGrp="1"/>
          </p:cNvSpPr>
          <p:nvPr>
            <p:ph type="title"/>
          </p:nvPr>
        </p:nvSpPr>
        <p:spPr>
          <a:xfrm>
            <a:off x="900113" y="188913"/>
            <a:ext cx="7696200" cy="914400"/>
          </a:xfrm>
        </p:spPr>
        <p:txBody>
          <a:bodyPr/>
          <a:lstStyle/>
          <a:p>
            <a:pPr algn="ctr" eaLnBrk="1" hangingPunct="1"/>
            <a:r>
              <a:rPr lang="sl-SI" altLang="sl-SI">
                <a:latin typeface="Tempus Sans ITC" panose="04020404030D07020202" pitchFamily="82" charset="0"/>
              </a:rPr>
              <a:t>INFLUENCA</a:t>
            </a:r>
          </a:p>
        </p:txBody>
      </p:sp>
      <p:sp>
        <p:nvSpPr>
          <p:cNvPr id="9219" name="Ograda vsebine 2">
            <a:extLst>
              <a:ext uri="{FF2B5EF4-FFF2-40B4-BE49-F238E27FC236}">
                <a16:creationId xmlns:a16="http://schemas.microsoft.com/office/drawing/2014/main" id="{CC966EB5-8207-465C-BBAA-FF9576249FE8}"/>
              </a:ext>
            </a:extLst>
          </p:cNvPr>
          <p:cNvSpPr>
            <a:spLocks noGrp="1"/>
          </p:cNvSpPr>
          <p:nvPr>
            <p:ph idx="1"/>
          </p:nvPr>
        </p:nvSpPr>
        <p:spPr>
          <a:xfrm>
            <a:off x="900113" y="1412875"/>
            <a:ext cx="7696200" cy="4752975"/>
          </a:xfrm>
        </p:spPr>
        <p:txBody>
          <a:bodyPr/>
          <a:lstStyle/>
          <a:p>
            <a:pPr eaLnBrk="1" hangingPunct="1"/>
            <a:r>
              <a:rPr lang="sl-SI" altLang="sl-SI" sz="2600">
                <a:latin typeface="Tempus Sans ITC" panose="04020404030D07020202" pitchFamily="82" charset="0"/>
              </a:rPr>
              <a:t>Poznamo še en način na katerega se da naelektriti telesa , to je influenca</a:t>
            </a:r>
          </a:p>
          <a:p>
            <a:pPr eaLnBrk="1" hangingPunct="1"/>
            <a:r>
              <a:rPr lang="sl-SI" altLang="sl-SI" sz="2600">
                <a:latin typeface="Tempus Sans ITC" panose="04020404030D07020202" pitchFamily="82" charset="0"/>
              </a:rPr>
              <a:t>Za influenco rabimo naelektreno in nevtralno telo </a:t>
            </a:r>
          </a:p>
          <a:p>
            <a:pPr eaLnBrk="1" hangingPunct="1"/>
            <a:r>
              <a:rPr lang="sl-SI" altLang="sl-SI" sz="2600">
                <a:latin typeface="Tempus Sans ITC" panose="04020404030D07020202" pitchFamily="82" charset="0"/>
              </a:rPr>
              <a:t>Če v bližino prevodnika postavimo naelektreno telo (telesi se ne dotikata ), se naboj na nevtralnem prevodniku prerazporedi. Temu pojavu rečemo influenca.</a:t>
            </a:r>
          </a:p>
          <a:p>
            <a:pPr eaLnBrk="1" hangingPunct="1"/>
            <a:endParaRPr lang="sl-SI" altLang="sl-SI"/>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B707E4DD-E07A-401C-BF83-54E3B574F50D}"/>
              </a:ext>
            </a:extLst>
          </p:cNvPr>
          <p:cNvSpPr>
            <a:spLocks noGrp="1"/>
          </p:cNvSpPr>
          <p:nvPr>
            <p:ph type="title"/>
          </p:nvPr>
        </p:nvSpPr>
        <p:spPr>
          <a:xfrm>
            <a:off x="900113" y="188913"/>
            <a:ext cx="7696200" cy="914400"/>
          </a:xfrm>
        </p:spPr>
        <p:txBody>
          <a:bodyPr/>
          <a:lstStyle/>
          <a:p>
            <a:pPr algn="ctr" eaLnBrk="1" hangingPunct="1"/>
            <a:r>
              <a:rPr lang="sl-SI" altLang="sl-SI">
                <a:latin typeface="Tempus Sans ITC" panose="04020404030D07020202" pitchFamily="82" charset="0"/>
              </a:rPr>
              <a:t>VIRI</a:t>
            </a:r>
          </a:p>
        </p:txBody>
      </p:sp>
      <p:sp>
        <p:nvSpPr>
          <p:cNvPr id="10243" name="Ograda vsebine 2">
            <a:extLst>
              <a:ext uri="{FF2B5EF4-FFF2-40B4-BE49-F238E27FC236}">
                <a16:creationId xmlns:a16="http://schemas.microsoft.com/office/drawing/2014/main" id="{7E2503E1-31B3-4431-96AD-58ABD9285FF1}"/>
              </a:ext>
            </a:extLst>
          </p:cNvPr>
          <p:cNvSpPr>
            <a:spLocks noGrp="1"/>
          </p:cNvSpPr>
          <p:nvPr>
            <p:ph idx="1"/>
          </p:nvPr>
        </p:nvSpPr>
        <p:spPr>
          <a:xfrm>
            <a:off x="900113" y="1341438"/>
            <a:ext cx="7696200" cy="4751387"/>
          </a:xfrm>
        </p:spPr>
        <p:txBody>
          <a:bodyPr/>
          <a:lstStyle/>
          <a:p>
            <a:pPr eaLnBrk="1" hangingPunct="1"/>
            <a:r>
              <a:rPr lang="sl-SI" altLang="sl-SI" sz="2600">
                <a:latin typeface="Tempus Sans ITC" panose="04020404030D07020202" pitchFamily="82" charset="0"/>
                <a:hlinkClick r:id="rId2"/>
              </a:rPr>
              <a:t>http://www.fiz.e-va.si/</a:t>
            </a:r>
            <a:endParaRPr lang="sl-SI" altLang="sl-SI" sz="2600">
              <a:latin typeface="Tempus Sans ITC" panose="04020404030D07020202" pitchFamily="82" charset="0"/>
            </a:endParaRPr>
          </a:p>
          <a:p>
            <a:pPr eaLnBrk="1" hangingPunct="1"/>
            <a:r>
              <a:rPr lang="sl-SI" altLang="sl-SI" sz="2600">
                <a:latin typeface="Tempus Sans ITC" panose="04020404030D07020202" pitchFamily="82" charset="0"/>
                <a:hlinkClick r:id="rId3"/>
              </a:rPr>
              <a:t>http://www2.arnes.si/~osmbcirk1/www_fizika/Elektricni_pojavi.htm</a:t>
            </a:r>
            <a:endParaRPr lang="sl-SI" altLang="sl-SI" sz="2600">
              <a:latin typeface="Tempus Sans ITC" panose="04020404030D07020202" pitchFamily="82" charset="0"/>
            </a:endParaRPr>
          </a:p>
          <a:p>
            <a:pPr eaLnBrk="1" hangingPunct="1"/>
            <a:r>
              <a:rPr lang="sl-SI" altLang="sl-SI" sz="2600">
                <a:latin typeface="Tempus Sans ITC" panose="04020404030D07020202" pitchFamily="82" charset="0"/>
                <a:hlinkClick r:id="rId4"/>
              </a:rPr>
              <a:t>http://eoet1.tsckr.si/plus/</a:t>
            </a:r>
            <a:endParaRPr lang="sl-SI" altLang="sl-SI" sz="2600">
              <a:latin typeface="Tempus Sans ITC" panose="04020404030D07020202" pitchFamily="82" charset="0"/>
            </a:endParaRPr>
          </a:p>
          <a:p>
            <a:pPr eaLnBrk="1" hangingPunct="1"/>
            <a:r>
              <a:rPr lang="sl-SI" altLang="sl-SI" sz="2600">
                <a:latin typeface="Tempus Sans ITC" panose="04020404030D07020202" pitchFamily="82" charset="0"/>
              </a:rPr>
              <a:t>Wikipedija</a:t>
            </a:r>
          </a:p>
          <a:p>
            <a:pPr eaLnBrk="1" hangingPunct="1"/>
            <a:r>
              <a:rPr lang="sl-SI" altLang="sl-SI" sz="2600">
                <a:latin typeface="Tempus Sans ITC" panose="04020404030D07020202" pitchFamily="82" charset="0"/>
              </a:rPr>
              <a:t>Google slike</a:t>
            </a:r>
          </a:p>
          <a:p>
            <a:pPr eaLnBrk="1" hangingPunct="1">
              <a:buFontTx/>
              <a:buNone/>
            </a:pPr>
            <a:endParaRPr lang="sl-SI" altLang="sl-SI" sz="2600">
              <a:latin typeface="Tempus Sans ITC" panose="04020404030D07020202" pitchFamily="82" charset="0"/>
            </a:endParaRPr>
          </a:p>
          <a:p>
            <a:pPr eaLnBrk="1" hangingPunct="1">
              <a:buFontTx/>
              <a:buNone/>
            </a:pPr>
            <a:endParaRPr lang="sl-SI" altLang="sl-SI" sz="2600">
              <a:latin typeface="Tempus Sans ITC" panose="04020404030D07020202" pitchFamily="82" charset="0"/>
            </a:endParaRPr>
          </a:p>
        </p:txBody>
      </p:sp>
      <p:pic>
        <p:nvPicPr>
          <p:cNvPr id="10244" name="Slika 3" descr="google slike.jpg">
            <a:extLst>
              <a:ext uri="{FF2B5EF4-FFF2-40B4-BE49-F238E27FC236}">
                <a16:creationId xmlns:a16="http://schemas.microsoft.com/office/drawing/2014/main" id="{0117583C-E0C7-4C38-8CDE-212FD2309541}"/>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42988" y="4076700"/>
            <a:ext cx="3060700"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Slika 4" descr="wikipedija.jpg">
            <a:extLst>
              <a:ext uri="{FF2B5EF4-FFF2-40B4-BE49-F238E27FC236}">
                <a16:creationId xmlns:a16="http://schemas.microsoft.com/office/drawing/2014/main" id="{CD649761-19B0-4413-8174-A3BE2551B2E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651500" y="2781300"/>
            <a:ext cx="1728788" cy="229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blikovna predloga z modro želatino">
  <a:themeElements>
    <a:clrScheme name="Officeova tema 11">
      <a:dk1>
        <a:srgbClr val="005A58"/>
      </a:dk1>
      <a:lt1>
        <a:srgbClr val="FFFFFF"/>
      </a:lt1>
      <a:dk2>
        <a:srgbClr val="0099CC"/>
      </a:dk2>
      <a:lt2>
        <a:srgbClr val="CCECFF"/>
      </a:lt2>
      <a:accent1>
        <a:srgbClr val="005EAC"/>
      </a:accent1>
      <a:accent2>
        <a:srgbClr val="6D6FC7"/>
      </a:accent2>
      <a:accent3>
        <a:srgbClr val="AACAE2"/>
      </a:accent3>
      <a:accent4>
        <a:srgbClr val="DADADA"/>
      </a:accent4>
      <a:accent5>
        <a:srgbClr val="AAB6D2"/>
      </a:accent5>
      <a:accent6>
        <a:srgbClr val="6264B4"/>
      </a:accent6>
      <a:hlink>
        <a:srgbClr val="99CCFF"/>
      </a:hlink>
      <a:folHlink>
        <a:srgbClr val="CCCCFF"/>
      </a:folHlink>
    </a:clrScheme>
    <a:fontScheme name="Officeova tema">
      <a:majorFont>
        <a:latin typeface="Arial Black"/>
        <a:ea typeface=""/>
        <a:cs typeface=""/>
      </a:majorFont>
      <a:minorFont>
        <a:latin typeface="Arial"/>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ova tema 1">
        <a:dk1>
          <a:srgbClr val="003366"/>
        </a:dk1>
        <a:lt1>
          <a:srgbClr val="FFFFFF"/>
        </a:lt1>
        <a:dk2>
          <a:srgbClr val="0099FF"/>
        </a:dk2>
        <a:lt2>
          <a:srgbClr val="CCFFFF"/>
        </a:lt2>
        <a:accent1>
          <a:srgbClr val="3366CC"/>
        </a:accent1>
        <a:accent2>
          <a:srgbClr val="00B000"/>
        </a:accent2>
        <a:accent3>
          <a:srgbClr val="AACAFF"/>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ova tema 2">
        <a:dk1>
          <a:srgbClr val="777777"/>
        </a:dk1>
        <a:lt1>
          <a:srgbClr val="FFFFFF"/>
        </a:lt1>
        <a:dk2>
          <a:srgbClr val="999C8E"/>
        </a:dk2>
        <a:lt2>
          <a:srgbClr val="D1D1CB"/>
        </a:lt2>
        <a:accent1>
          <a:srgbClr val="658DA9"/>
        </a:accent1>
        <a:accent2>
          <a:srgbClr val="809EA8"/>
        </a:accent2>
        <a:accent3>
          <a:srgbClr val="CACBC6"/>
        </a:accent3>
        <a:accent4>
          <a:srgbClr val="DADADA"/>
        </a:accent4>
        <a:accent5>
          <a:srgbClr val="B8C5D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ova tema 3">
        <a:dk1>
          <a:srgbClr val="E6EAD8"/>
        </a:dk1>
        <a:lt1>
          <a:srgbClr val="F4F4E8"/>
        </a:lt1>
        <a:dk2>
          <a:srgbClr val="EAE9DE"/>
        </a:dk2>
        <a:lt2>
          <a:srgbClr val="969696"/>
        </a:lt2>
        <a:accent1>
          <a:srgbClr val="E68B2C"/>
        </a:accent1>
        <a:accent2>
          <a:srgbClr val="F2C977"/>
        </a:accent2>
        <a:accent3>
          <a:srgbClr val="F8F8F2"/>
        </a:accent3>
        <a:accent4>
          <a:srgbClr val="C4C8B8"/>
        </a:accent4>
        <a:accent5>
          <a:srgbClr val="F0C4AC"/>
        </a:accent5>
        <a:accent6>
          <a:srgbClr val="DBB66B"/>
        </a:accent6>
        <a:hlink>
          <a:srgbClr val="980000"/>
        </a:hlink>
        <a:folHlink>
          <a:srgbClr val="660000"/>
        </a:folHlink>
      </a:clrScheme>
      <a:clrMap bg1="lt1" tx1="dk1" bg2="lt2" tx2="dk2" accent1="accent1" accent2="accent2" accent3="accent3" accent4="accent4" accent5="accent5" accent6="accent6" hlink="hlink" folHlink="folHlink"/>
    </a:extraClrScheme>
    <a:extraClrScheme>
      <a:clrScheme name="Officeova tema 4">
        <a:dk1>
          <a:srgbClr val="6289D8"/>
        </a:dk1>
        <a:lt1>
          <a:srgbClr val="FFFFFF"/>
        </a:lt1>
        <a:dk2>
          <a:srgbClr val="99CCFF"/>
        </a:dk2>
        <a:lt2>
          <a:srgbClr val="969696"/>
        </a:lt2>
        <a:accent1>
          <a:srgbClr val="C7DABE"/>
        </a:accent1>
        <a:accent2>
          <a:srgbClr val="FF9966"/>
        </a:accent2>
        <a:accent3>
          <a:srgbClr val="FFFFFF"/>
        </a:accent3>
        <a:accent4>
          <a:srgbClr val="5374B8"/>
        </a:accent4>
        <a:accent5>
          <a:srgbClr val="E0EADB"/>
        </a:accent5>
        <a:accent6>
          <a:srgbClr val="E78A5C"/>
        </a:accent6>
        <a:hlink>
          <a:srgbClr val="A8451A"/>
        </a:hlink>
        <a:folHlink>
          <a:srgbClr val="996600"/>
        </a:folHlink>
      </a:clrScheme>
      <a:clrMap bg1="lt1" tx1="dk1" bg2="lt2" tx2="dk2" accent1="accent1" accent2="accent2" accent3="accent3" accent4="accent4" accent5="accent5" accent6="accent6" hlink="hlink" folHlink="folHlink"/>
    </a:extraClrScheme>
    <a:extraClrScheme>
      <a:clrScheme name="Officeova tema 5">
        <a:dk1>
          <a:srgbClr val="3E3E5C"/>
        </a:dk1>
        <a:lt1>
          <a:srgbClr val="FFFFFF"/>
        </a:lt1>
        <a:dk2>
          <a:srgbClr val="CCCCFF"/>
        </a:dk2>
        <a:lt2>
          <a:srgbClr val="FFFFFF"/>
        </a:lt2>
        <a:accent1>
          <a:srgbClr val="60597B"/>
        </a:accent1>
        <a:accent2>
          <a:srgbClr val="6666FF"/>
        </a:accent2>
        <a:accent3>
          <a:srgbClr val="E2E2FF"/>
        </a:accent3>
        <a:accent4>
          <a:srgbClr val="DADADA"/>
        </a:accent4>
        <a:accent5>
          <a:srgbClr val="B6B5BF"/>
        </a:accent5>
        <a:accent6>
          <a:srgbClr val="5C5CE7"/>
        </a:accent6>
        <a:hlink>
          <a:srgbClr val="99CCFF"/>
        </a:hlink>
        <a:folHlink>
          <a:srgbClr val="CCECFF"/>
        </a:folHlink>
      </a:clrScheme>
      <a:clrMap bg1="dk2" tx1="lt1" bg2="dk1" tx2="lt2" accent1="accent1" accent2="accent2" accent3="accent3" accent4="accent4" accent5="accent5" accent6="accent6" hlink="hlink" folHlink="folHlink"/>
    </a:extraClrScheme>
    <a:extraClrScheme>
      <a:clrScheme name="Officeova tema 6">
        <a:dk1>
          <a:srgbClr val="81DEFF"/>
        </a:dk1>
        <a:lt1>
          <a:srgbClr val="FFFFFF"/>
        </a:lt1>
        <a:dk2>
          <a:srgbClr val="CCECFF"/>
        </a:dk2>
        <a:lt2>
          <a:srgbClr val="808080"/>
        </a:lt2>
        <a:accent1>
          <a:srgbClr val="0099CC"/>
        </a:accent1>
        <a:accent2>
          <a:srgbClr val="CCCCFF"/>
        </a:accent2>
        <a:accent3>
          <a:srgbClr val="FFFFFF"/>
        </a:accent3>
        <a:accent4>
          <a:srgbClr val="6DBDDA"/>
        </a:accent4>
        <a:accent5>
          <a:srgbClr val="AACAE2"/>
        </a:accent5>
        <a:accent6>
          <a:srgbClr val="B9B9E7"/>
        </a:accent6>
        <a:hlink>
          <a:srgbClr val="3333CC"/>
        </a:hlink>
        <a:folHlink>
          <a:srgbClr val="CCCCFF"/>
        </a:folHlink>
      </a:clrScheme>
      <a:clrMap bg1="lt1" tx1="dk1" bg2="lt2" tx2="dk2" accent1="accent1" accent2="accent2" accent3="accent3" accent4="accent4" accent5="accent5" accent6="accent6" hlink="hlink" folHlink="folHlink"/>
    </a:extraClrScheme>
    <a:extraClrScheme>
      <a:clrScheme name="Officeova tema 7">
        <a:dk1>
          <a:srgbClr val="777777"/>
        </a:dk1>
        <a:lt1>
          <a:srgbClr val="FFFFFF"/>
        </a:lt1>
        <a:dk2>
          <a:srgbClr val="FFFFD9"/>
        </a:dk2>
        <a:lt2>
          <a:srgbClr val="EAEAEA"/>
        </a:lt2>
        <a:accent1>
          <a:srgbClr val="0099CC"/>
        </a:accent1>
        <a:accent2>
          <a:srgbClr val="33CCCC"/>
        </a:accent2>
        <a:accent3>
          <a:srgbClr val="FFFFE9"/>
        </a:accent3>
        <a:accent4>
          <a:srgbClr val="DADADA"/>
        </a:accent4>
        <a:accent5>
          <a:srgbClr val="AACAE2"/>
        </a:accent5>
        <a:accent6>
          <a:srgbClr val="2DB9B9"/>
        </a:accent6>
        <a:hlink>
          <a:srgbClr val="FFCC66"/>
        </a:hlink>
        <a:folHlink>
          <a:srgbClr val="CCFFFF"/>
        </a:folHlink>
      </a:clrScheme>
      <a:clrMap bg1="dk2" tx1="lt1" bg2="dk1" tx2="lt2" accent1="accent1" accent2="accent2" accent3="accent3" accent4="accent4" accent5="accent5" accent6="accent6" hlink="hlink" folHlink="folHlink"/>
    </a:extraClrScheme>
    <a:extraClrScheme>
      <a:clrScheme name="Officeova tema 8">
        <a:dk1>
          <a:srgbClr val="969696"/>
        </a:dk1>
        <a:lt1>
          <a:srgbClr val="FFFFFF"/>
        </a:lt1>
        <a:dk2>
          <a:srgbClr val="DDDDDD"/>
        </a:dk2>
        <a:lt2>
          <a:srgbClr val="333333"/>
        </a:lt2>
        <a:accent1>
          <a:srgbClr val="EAEAEA"/>
        </a:accent1>
        <a:accent2>
          <a:srgbClr val="808080"/>
        </a:accent2>
        <a:accent3>
          <a:srgbClr val="FFFFFF"/>
        </a:accent3>
        <a:accent4>
          <a:srgbClr val="7F7F7F"/>
        </a:accent4>
        <a:accent5>
          <a:srgbClr val="F3F3F3"/>
        </a:accent5>
        <a:accent6>
          <a:srgbClr val="737373"/>
        </a:accent6>
        <a:hlink>
          <a:srgbClr val="4D4D4D"/>
        </a:hlink>
        <a:folHlink>
          <a:srgbClr val="B2B2B2"/>
        </a:folHlink>
      </a:clrScheme>
      <a:clrMap bg1="lt1" tx1="dk1" bg2="lt2" tx2="dk2" accent1="accent1" accent2="accent2" accent3="accent3" accent4="accent4" accent5="accent5" accent6="accent6" hlink="hlink" folHlink="folHlink"/>
    </a:extraClrScheme>
    <a:extraClrScheme>
      <a:clrScheme name="Officeova tema 9">
        <a:dk1>
          <a:srgbClr val="5886B4"/>
        </a:dk1>
        <a:lt1>
          <a:srgbClr val="FFFFFF"/>
        </a:lt1>
        <a:dk2>
          <a:srgbClr val="CDF1FF"/>
        </a:dk2>
        <a:lt2>
          <a:srgbClr val="808080"/>
        </a:lt2>
        <a:accent1>
          <a:srgbClr val="BBE0E3"/>
        </a:accent1>
        <a:accent2>
          <a:srgbClr val="333399"/>
        </a:accent2>
        <a:accent3>
          <a:srgbClr val="FFFFFF"/>
        </a:accent3>
        <a:accent4>
          <a:srgbClr val="4A7299"/>
        </a:accent4>
        <a:accent5>
          <a:srgbClr val="DAEDEF"/>
        </a:accent5>
        <a:accent6>
          <a:srgbClr val="2D2D8A"/>
        </a:accent6>
        <a:hlink>
          <a:srgbClr val="009999"/>
        </a:hlink>
        <a:folHlink>
          <a:srgbClr val="000099"/>
        </a:folHlink>
      </a:clrScheme>
      <a:clrMap bg1="lt1" tx1="dk1" bg2="lt2" tx2="dk2" accent1="accent1" accent2="accent2" accent3="accent3" accent4="accent4" accent5="accent5" accent6="accent6" hlink="hlink" folHlink="folHlink"/>
    </a:extraClrScheme>
    <a:extraClrScheme>
      <a:clrScheme name="Officeova tema 10">
        <a:dk1>
          <a:srgbClr val="5886B4"/>
        </a:dk1>
        <a:lt1>
          <a:srgbClr val="F4F4E8"/>
        </a:lt1>
        <a:dk2>
          <a:srgbClr val="00AAE6"/>
        </a:dk2>
        <a:lt2>
          <a:srgbClr val="808080"/>
        </a:lt2>
        <a:accent1>
          <a:srgbClr val="D0E2F5"/>
        </a:accent1>
        <a:accent2>
          <a:srgbClr val="6699CC"/>
        </a:accent2>
        <a:accent3>
          <a:srgbClr val="F8F8F2"/>
        </a:accent3>
        <a:accent4>
          <a:srgbClr val="4A7299"/>
        </a:accent4>
        <a:accent5>
          <a:srgbClr val="E4EEF9"/>
        </a:accent5>
        <a:accent6>
          <a:srgbClr val="5C8AB9"/>
        </a:accent6>
        <a:hlink>
          <a:srgbClr val="FF6600"/>
        </a:hlink>
        <a:folHlink>
          <a:srgbClr val="993300"/>
        </a:folHlink>
      </a:clrScheme>
      <a:clrMap bg1="lt1" tx1="dk1" bg2="lt2" tx2="dk2" accent1="accent1" accent2="accent2" accent3="accent3" accent4="accent4" accent5="accent5" accent6="accent6" hlink="hlink" folHlink="folHlink"/>
    </a:extraClrScheme>
    <a:extraClrScheme>
      <a:clrScheme name="Officeova tema 11">
        <a:dk1>
          <a:srgbClr val="005A58"/>
        </a:dk1>
        <a:lt1>
          <a:srgbClr val="FFFFFF"/>
        </a:lt1>
        <a:dk2>
          <a:srgbClr val="0099CC"/>
        </a:dk2>
        <a:lt2>
          <a:srgbClr val="CCECFF"/>
        </a:lt2>
        <a:accent1>
          <a:srgbClr val="005EAC"/>
        </a:accent1>
        <a:accent2>
          <a:srgbClr val="6D6FC7"/>
        </a:accent2>
        <a:accent3>
          <a:srgbClr val="AACAE2"/>
        </a:accent3>
        <a:accent4>
          <a:srgbClr val="DADADA"/>
        </a:accent4>
        <a:accent5>
          <a:srgbClr val="AAB6D2"/>
        </a:accent5>
        <a:accent6>
          <a:srgbClr val="6264B4"/>
        </a:accent6>
        <a:hlink>
          <a:srgbClr val="99CCFF"/>
        </a:hlink>
        <a:folHlink>
          <a:srgbClr val="CCCCFF"/>
        </a:folHlink>
      </a:clrScheme>
      <a:clrMap bg1="dk2" tx1="lt1" bg2="dk1" tx2="lt2" accent1="accent1" accent2="accent2" accent3="accent3" accent4="accent4" accent5="accent5" accent6="accent6" hlink="hlink" folHlink="folHlink"/>
    </a:extraClrScheme>
    <a:extraClrScheme>
      <a:clrScheme name="Officeova tema 12">
        <a:dk1>
          <a:srgbClr val="336699"/>
        </a:dk1>
        <a:lt1>
          <a:srgbClr val="FFFFFF"/>
        </a:lt1>
        <a:dk2>
          <a:srgbClr val="99CCFF"/>
        </a:dk2>
        <a:lt2>
          <a:srgbClr val="E3EBF1"/>
        </a:lt2>
        <a:accent1>
          <a:srgbClr val="003399"/>
        </a:accent1>
        <a:accent2>
          <a:srgbClr val="457A8B"/>
        </a:accent2>
        <a:accent3>
          <a:srgbClr val="CAE2FF"/>
        </a:accent3>
        <a:accent4>
          <a:srgbClr val="DADADA"/>
        </a:accent4>
        <a:accent5>
          <a:srgbClr val="AAADCA"/>
        </a:accent5>
        <a:accent6>
          <a:srgbClr val="3E6E7D"/>
        </a:accent6>
        <a:hlink>
          <a:srgbClr val="66CCFF"/>
        </a:hlink>
        <a:folHlink>
          <a:srgbClr val="CCECFF"/>
        </a:folHlink>
      </a:clrScheme>
      <a:clrMap bg1="dk2" tx1="lt1" bg2="dk1" tx2="lt2" accent1="accent1" accent2="accent2" accent3="accent3" accent4="accent4" accent5="accent5" accent6="accent6" hlink="hlink" folHlink="folHlink"/>
    </a:extraClrScheme>
    <a:extraClrScheme>
      <a:clrScheme name="Officeova tema 13">
        <a:dk1>
          <a:srgbClr val="003366"/>
        </a:dk1>
        <a:lt1>
          <a:srgbClr val="CCFFFF"/>
        </a:lt1>
        <a:dk2>
          <a:srgbClr val="6699FF"/>
        </a:dk2>
        <a:lt2>
          <a:srgbClr val="0785DB"/>
        </a:lt2>
        <a:accent1>
          <a:srgbClr val="4B78D3"/>
        </a:accent1>
        <a:accent2>
          <a:srgbClr val="00B000"/>
        </a:accent2>
        <a:accent3>
          <a:srgbClr val="B8CAFF"/>
        </a:accent3>
        <a:accent4>
          <a:srgbClr val="AEDADA"/>
        </a:accent4>
        <a:accent5>
          <a:srgbClr val="B1BEE6"/>
        </a:accent5>
        <a:accent6>
          <a:srgbClr val="009F00"/>
        </a:accent6>
        <a:hlink>
          <a:srgbClr val="66CCFF"/>
        </a:hlink>
        <a:folHlink>
          <a:srgbClr val="CCFFCC"/>
        </a:folHlink>
      </a:clrScheme>
      <a:clrMap bg1="dk2" tx1="lt1" bg2="dk1" tx2="lt2" accent1="accent1" accent2="accent2" accent3="accent3" accent4="accent4" accent5="accent5" accent6="accent6" hlink="hlink" folHlink="folHlink"/>
    </a:extraClrScheme>
    <a:extraClrScheme>
      <a:clrScheme name="Officeova tema 14">
        <a:dk1>
          <a:srgbClr val="81DEFF"/>
        </a:dk1>
        <a:lt1>
          <a:srgbClr val="FFFFFF"/>
        </a:lt1>
        <a:dk2>
          <a:srgbClr val="CCECFF"/>
        </a:dk2>
        <a:lt2>
          <a:srgbClr val="808080"/>
        </a:lt2>
        <a:accent1>
          <a:srgbClr val="0B6FC1"/>
        </a:accent1>
        <a:accent2>
          <a:srgbClr val="CCCCFF"/>
        </a:accent2>
        <a:accent3>
          <a:srgbClr val="FFFFFF"/>
        </a:accent3>
        <a:accent4>
          <a:srgbClr val="6DBDDA"/>
        </a:accent4>
        <a:accent5>
          <a:srgbClr val="AABBDD"/>
        </a:accent5>
        <a:accent6>
          <a:srgbClr val="B9B9E7"/>
        </a:accent6>
        <a:hlink>
          <a:srgbClr val="3333CC"/>
        </a:hlink>
        <a:folHlink>
          <a:srgbClr val="CCCCF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Oblikovna predloga z modro želatino</Template>
  <TotalTime>0</TotalTime>
  <Words>309</Words>
  <Application>Microsoft Office PowerPoint</Application>
  <PresentationFormat>On-screen Show (4:3)</PresentationFormat>
  <Paragraphs>31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Arial Black</vt:lpstr>
      <vt:lpstr>Tempus Sans ITC</vt:lpstr>
      <vt:lpstr>Oblikovna predloga z modro želatino</vt:lpstr>
      <vt:lpstr>NAELEKTRITEV  TELES IN INFLUENCA</vt:lpstr>
      <vt:lpstr>NAELEKTRITEV TELES</vt:lpstr>
      <vt:lpstr>PowerPoint Presentation</vt:lpstr>
      <vt:lpstr>PowerPoint Presentation</vt:lpstr>
      <vt:lpstr>KAJ JE ELEKTROSKOP ?</vt:lpstr>
      <vt:lpstr>PowerPoint Presentation</vt:lpstr>
      <vt:lpstr>INFLUENCA</vt:lpstr>
      <vt:lpstr>VIRI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2019-05-30T09:40:51Z</dcterms:created>
  <dcterms:modified xsi:type="dcterms:W3CDTF">2019-05-30T09:40:51Z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