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9" r:id="rId4"/>
    <p:sldId id="258" r:id="rId5"/>
    <p:sldId id="262" r:id="rId6"/>
    <p:sldId id="261" r:id="rId7"/>
    <p:sldId id="263" r:id="rId8"/>
    <p:sldId id="264" r:id="rId9"/>
    <p:sldId id="265" r:id="rId10"/>
    <p:sldId id="266" r:id="rId11"/>
    <p:sldId id="271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60B29F-E260-42CB-AD89-DF2C83B4BF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1DA7F4-3769-4489-9FB6-DA1BCE0503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EB8122B-9F78-46BF-95EF-6491AD9B1FEA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3012F02-38BF-4ADA-B106-FA8A23263A3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AD4B03A-37D7-4735-857B-28DFF535D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6E552-F5C0-4704-A092-C911CC08A8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7A2B3-4054-4AEB-90DF-5036951532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1BC19D4-64F0-410E-8A91-2C01F1157E87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B96D52E7-1691-4988-A398-6235D00127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C64F91C5-085E-4363-B5B2-4D1D32C72F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4221A8BF-2CEB-4038-B1C2-0A5F193E3E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B30506D3-30BB-4B29-926A-0F0C51641F75}" type="slidenum">
              <a:rPr lang="en-US" altLang="sl-SI">
                <a:latin typeface="Calibri" panose="020F0502020204030204" pitchFamily="34" charset="0"/>
              </a:rPr>
              <a:pPr/>
              <a:t>16</a:t>
            </a:fld>
            <a:endParaRPr lang="en-US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>
            <a:extLst>
              <a:ext uri="{FF2B5EF4-FFF2-40B4-BE49-F238E27FC236}">
                <a16:creationId xmlns:a16="http://schemas.microsoft.com/office/drawing/2014/main" id="{F754264F-5AE6-41CF-8D87-28873EAE8E7B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12">
            <a:extLst>
              <a:ext uri="{FF2B5EF4-FFF2-40B4-BE49-F238E27FC236}">
                <a16:creationId xmlns:a16="http://schemas.microsoft.com/office/drawing/2014/main" id="{1674E123-67F5-48B0-B334-E76ACB3950F9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>
            <a:extLst>
              <a:ext uri="{FF2B5EF4-FFF2-40B4-BE49-F238E27FC236}">
                <a16:creationId xmlns:a16="http://schemas.microsoft.com/office/drawing/2014/main" id="{B4BB5E1A-95B6-4C74-A9BB-87B29C01C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DFA66-420D-4F53-A169-CA34126EF74D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7" name="Footer Placeholder 18">
            <a:extLst>
              <a:ext uri="{FF2B5EF4-FFF2-40B4-BE49-F238E27FC236}">
                <a16:creationId xmlns:a16="http://schemas.microsoft.com/office/drawing/2014/main" id="{5E3FEA0D-F1EE-46A4-B242-0B8044F54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509A012C-2A17-4CD5-BEB7-F5258CBE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CB579-AA88-446B-B83A-FC5EA5645C1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370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ACE06D3-927F-4B47-9F85-CF95457E7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299D3-AB3A-4106-880D-0FBB1572FC48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A909F16-7607-4161-BCBE-CCA6CE301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F8BBC8F-A944-4431-A448-C5D0919C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C0751-F8A2-4156-A3B3-1CB1F2D2609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0958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4164A3D1-5440-445C-B121-CD77A873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0BF3-FDD2-4CC6-987B-11918E306583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D2D3D04F-CD42-4C86-B29D-395740BE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5CCCDC02-3044-40FE-ACA6-8364A623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9B925-739C-414C-BCA8-A13C6E89F7D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0000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4FB1E94-0090-4191-972E-1AF394420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A5F0-AD26-4C25-825C-70EE7FFC8254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77B9F4B1-6625-41C9-923B-E691A499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2B4AEF9-E408-47F3-ACE0-EA041D732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4648A-F5A0-4ADB-9A51-1B9A94743A5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8979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>
            <a:extLst>
              <a:ext uri="{FF2B5EF4-FFF2-40B4-BE49-F238E27FC236}">
                <a16:creationId xmlns:a16="http://schemas.microsoft.com/office/drawing/2014/main" id="{C145F084-B4E4-4D8C-9BE5-3B02ABBEBD12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12">
            <a:extLst>
              <a:ext uri="{FF2B5EF4-FFF2-40B4-BE49-F238E27FC236}">
                <a16:creationId xmlns:a16="http://schemas.microsoft.com/office/drawing/2014/main" id="{BE0CF596-CE13-466E-94DF-4D4386968C7C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7518D07-611B-470A-A02D-F80EF104D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C9346-7AC7-4538-BDB1-4162FC8C664C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0D21DC1-DBB9-44A1-9C3B-D7879E362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078DD7-CC65-4102-AD5C-0B46A721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919EB-DFED-4989-A743-38A7D0FF6F2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485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B32B6A73-BD28-42D8-BD22-EF6A72899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0CAA4-3939-4349-9C2C-6241D28D9C6D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595530EF-D4E7-4146-845D-BBC2D0A07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A1401E78-FB45-48A4-8C50-64181B6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1BCE3-6B6C-45B9-B1EF-E9B2E7425CB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9320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3C5C9F-5C18-499B-89AC-F99EB0AF6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6575-554F-47C5-9CCA-814EA0F51B0B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2FAE36-A66F-468A-806E-B7900DDA0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6B90ED-FD0E-4DB5-8D37-09218918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C1E4D-20F4-474F-B640-CFCB951C6E3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7128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4A53A6D1-C730-4196-B890-C1F1B0B03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B34B7-29CD-48F1-9E00-1EBBE7BDD857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A5330D5D-C442-4783-8D77-266720D6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E44F02F9-5F42-4381-9A83-549195E5C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5161A-AA8F-4A45-8992-406E3B38DC2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6929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A999C69C-8928-4392-9E6A-FA21BF9EC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50E3C-EC89-49DF-A74C-4BB68CE81311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D96C4153-965B-404D-9A24-70F54B447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81437F6A-1DD4-4889-AFEC-46DD94FE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9F1C2-AE25-4941-9CBF-B1D44C491763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3052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DFF02-1267-4284-A74E-89BBDE0B2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9B206-B599-410B-960A-0EEF3A2C84F9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3CF67-F01F-41E7-AFCF-234B7571D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4AC10-66CE-4CA8-8F81-9EFAB7B61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29ED8A79-1D1D-4AF7-98D1-7CCA478D239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75051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1BA77-FA0B-4831-ADF1-9CB40A060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C8049-4512-4A0A-975C-C1CB38416E8E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7C86F-5F41-425B-9CFB-12343508C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8EE90-76CF-4C0B-BA91-06DEF9D88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F2D2A-B8BA-4D18-A2D1-8F8A59F1F70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6939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65608BAD-4728-4E82-A390-8AE99D271ACD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BA3FA6DA-B0F4-4FD5-AD7E-A4E8E4332F27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56F2EAF3-DA28-4E6E-B323-6FEC4FF96A3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4AC5EB40-AFD9-4476-94E0-71340A5675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9EABD0C-C68D-4DAA-A7B9-E461B1CC3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D410DB-9929-447E-8576-7142193EEB4D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90943490-F152-493C-919F-E5C70017E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C2E22366-6C98-4E57-95ED-32912B50D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B6B6B6"/>
                </a:solidFill>
                <a:latin typeface="Constantia" panose="02030602050306030303" pitchFamily="18" charset="0"/>
              </a:defRPr>
            </a:lvl1pPr>
          </a:lstStyle>
          <a:p>
            <a:fld id="{893AF0E5-4DBA-477D-B3BD-B6C9BC1B6104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73" r:id="rId2"/>
    <p:sldLayoutId id="2147483780" r:id="rId3"/>
    <p:sldLayoutId id="2147483774" r:id="rId4"/>
    <p:sldLayoutId id="2147483781" r:id="rId5"/>
    <p:sldLayoutId id="2147483775" r:id="rId6"/>
    <p:sldLayoutId id="2147483776" r:id="rId7"/>
    <p:sldLayoutId id="2147483782" r:id="rId8"/>
    <p:sldLayoutId id="2147483783" r:id="rId9"/>
    <p:sldLayoutId id="2147483777" r:id="rId10"/>
    <p:sldLayoutId id="21474837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onstantia" panose="02030602050306030303" pitchFamily="18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969696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80808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l.wikipedia.org/wiki/Slika:Meissner_effect_p139004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FF118-8779-47F2-A6D9-8D920260D3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SUPERPREVODNOST</a:t>
            </a:r>
            <a:endParaRPr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F9B2B-F8AF-4D55-A693-6B2F39825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  <a:solidFill>
            <a:schemeClr val="bg1"/>
          </a:solidFill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7172" name="Picture 4" descr="http://www2.arnes.si/%7Emvavpo/tr/spectrum.gif">
            <a:extLst>
              <a:ext uri="{FF2B5EF4-FFF2-40B4-BE49-F238E27FC236}">
                <a16:creationId xmlns:a16="http://schemas.microsoft.com/office/drawing/2014/main" id="{7BD9E046-39C7-4292-98D3-D6921C2E6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143375"/>
            <a:ext cx="6000750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928BF-139E-41E2-9575-6AA02572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SUPERPREVODNIKI </a:t>
            </a: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II.VRSTE</a:t>
            </a:r>
            <a:br>
              <a:rPr lang="en-US" dirty="0">
                <a:solidFill>
                  <a:schemeClr val="tx1">
                    <a:lumMod val="8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6387" name="Content Placeholder 3" descr="http://www2.arnes.si/%7Emvavpo/tr/fluks2.gif">
            <a:extLst>
              <a:ext uri="{FF2B5EF4-FFF2-40B4-BE49-F238E27FC236}">
                <a16:creationId xmlns:a16="http://schemas.microsoft.com/office/drawing/2014/main" id="{5DA26C10-9178-4C39-8DC0-28690436666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214438"/>
            <a:ext cx="5929313" cy="4114800"/>
          </a:xfrm>
        </p:spPr>
      </p:pic>
      <p:sp>
        <p:nvSpPr>
          <p:cNvPr id="16388" name="Rectangle 4">
            <a:extLst>
              <a:ext uri="{FF2B5EF4-FFF2-40B4-BE49-F238E27FC236}">
                <a16:creationId xmlns:a16="http://schemas.microsoft.com/office/drawing/2014/main" id="{587C7BC1-649E-4B76-B373-725DA1C8C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5429250"/>
            <a:ext cx="66436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sl-SI"/>
              <a:t>Superprevodniki </a:t>
            </a:r>
            <a:r>
              <a:rPr lang="sl-SI" altLang="sl-SI"/>
              <a:t> </a:t>
            </a:r>
            <a:r>
              <a:rPr lang="en-US" altLang="sl-SI"/>
              <a:t>druge</a:t>
            </a:r>
            <a:r>
              <a:rPr lang="sl-SI" altLang="sl-SI"/>
              <a:t>  </a:t>
            </a:r>
            <a:r>
              <a:rPr lang="en-US" altLang="sl-SI"/>
              <a:t>vrste</a:t>
            </a:r>
            <a:r>
              <a:rPr lang="sl-SI" altLang="sl-SI"/>
              <a:t>  </a:t>
            </a:r>
            <a:r>
              <a:rPr lang="en-US" altLang="sl-SI"/>
              <a:t>oziroma </a:t>
            </a:r>
            <a:r>
              <a:rPr lang="sl-SI" altLang="sl-SI"/>
              <a:t> </a:t>
            </a:r>
            <a:r>
              <a:rPr lang="en-US" altLang="sl-SI"/>
              <a:t>visokotemperaturni </a:t>
            </a:r>
            <a:r>
              <a:rPr lang="sl-SI" altLang="sl-SI"/>
              <a:t> </a:t>
            </a:r>
            <a:r>
              <a:rPr lang="en-US" altLang="sl-SI"/>
              <a:t>superprevodniki </a:t>
            </a:r>
            <a:r>
              <a:rPr lang="sl-SI" altLang="sl-SI"/>
              <a:t> </a:t>
            </a:r>
            <a:r>
              <a:rPr lang="en-US" altLang="sl-SI"/>
              <a:t>niso </a:t>
            </a:r>
            <a:r>
              <a:rPr lang="sl-SI" altLang="sl-SI"/>
              <a:t> č</a:t>
            </a:r>
            <a:r>
              <a:rPr lang="en-US" altLang="sl-SI"/>
              <a:t>isti </a:t>
            </a:r>
            <a:r>
              <a:rPr lang="sl-SI" altLang="sl-SI"/>
              <a:t> </a:t>
            </a:r>
            <a:r>
              <a:rPr lang="en-US" altLang="sl-SI"/>
              <a:t>elementi </a:t>
            </a:r>
            <a:r>
              <a:rPr lang="sl-SI" altLang="sl-SI"/>
              <a:t> </a:t>
            </a:r>
            <a:r>
              <a:rPr lang="en-US" altLang="sl-SI"/>
              <a:t>kot </a:t>
            </a:r>
            <a:r>
              <a:rPr lang="sl-SI" altLang="sl-SI"/>
              <a:t> </a:t>
            </a:r>
            <a:r>
              <a:rPr lang="en-US" altLang="sl-SI"/>
              <a:t>superprevodniki </a:t>
            </a:r>
            <a:r>
              <a:rPr lang="sl-SI" altLang="sl-SI"/>
              <a:t> </a:t>
            </a:r>
            <a:r>
              <a:rPr lang="en-US" altLang="sl-SI"/>
              <a:t>prve </a:t>
            </a:r>
            <a:r>
              <a:rPr lang="sl-SI" altLang="sl-SI"/>
              <a:t> </a:t>
            </a:r>
            <a:r>
              <a:rPr lang="en-US" altLang="sl-SI"/>
              <a:t>vrste, </a:t>
            </a:r>
            <a:r>
              <a:rPr lang="sl-SI" altLang="sl-SI"/>
              <a:t> </a:t>
            </a:r>
            <a:r>
              <a:rPr lang="en-US" altLang="sl-SI"/>
              <a:t>temve</a:t>
            </a:r>
            <a:r>
              <a:rPr lang="sl-SI" altLang="sl-SI"/>
              <a:t>č</a:t>
            </a:r>
            <a:r>
              <a:rPr lang="en-US" altLang="sl-SI"/>
              <a:t> </a:t>
            </a:r>
            <a:r>
              <a:rPr lang="sl-SI" altLang="sl-SI"/>
              <a:t> </a:t>
            </a:r>
            <a:r>
              <a:rPr lang="en-US" altLang="sl-SI"/>
              <a:t>zmesi </a:t>
            </a:r>
            <a:r>
              <a:rPr lang="sl-SI" altLang="sl-SI"/>
              <a:t> </a:t>
            </a:r>
            <a:r>
              <a:rPr lang="en-US" altLang="sl-SI"/>
              <a:t>ve</a:t>
            </a:r>
            <a:r>
              <a:rPr lang="sl-SI" altLang="sl-SI"/>
              <a:t>č</a:t>
            </a:r>
            <a:r>
              <a:rPr lang="en-US" altLang="sl-SI"/>
              <a:t> </a:t>
            </a:r>
            <a:r>
              <a:rPr lang="sl-SI" altLang="sl-SI"/>
              <a:t> </a:t>
            </a:r>
            <a:r>
              <a:rPr lang="en-US" altLang="sl-SI"/>
              <a:t>elementov. </a:t>
            </a:r>
          </a:p>
        </p:txBody>
      </p:sp>
      <p:pic>
        <p:nvPicPr>
          <p:cNvPr id="16389" name="Picture 5" descr="http://www2.arnes.si/%7Emvavpo/tr/spectrum.gif">
            <a:extLst>
              <a:ext uri="{FF2B5EF4-FFF2-40B4-BE49-F238E27FC236}">
                <a16:creationId xmlns:a16="http://schemas.microsoft.com/office/drawing/2014/main" id="{32FBC1FF-17C9-44CE-B043-6D7591C18C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857250"/>
            <a:ext cx="7286625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BD7F6-2E7A-4F28-A62F-3359F3DF8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500063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TRENUTNI RAZVOJ SUPERPREVODNIKOV</a:t>
            </a:r>
            <a:br>
              <a:rPr lang="en-US" dirty="0"/>
            </a:br>
            <a:endParaRPr lang="en-US" dirty="0"/>
          </a:p>
        </p:txBody>
      </p:sp>
      <p:pic>
        <p:nvPicPr>
          <p:cNvPr id="17411" name="Picture 4" descr="http://www2.arnes.si/%7Emvavpo/tr/spectrum.gif">
            <a:extLst>
              <a:ext uri="{FF2B5EF4-FFF2-40B4-BE49-F238E27FC236}">
                <a16:creationId xmlns:a16="http://schemas.microsoft.com/office/drawing/2014/main" id="{8ADE05F6-3ADC-47F8-A63C-4FDCC5E6D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785813"/>
            <a:ext cx="4643438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 descr="http://www2.arnes.si/%7Emvavpo/tr/spectrum.gif">
            <a:extLst>
              <a:ext uri="{FF2B5EF4-FFF2-40B4-BE49-F238E27FC236}">
                <a16:creationId xmlns:a16="http://schemas.microsoft.com/office/drawing/2014/main" id="{46F1887C-2F7F-4970-ABF8-9063A9012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357313"/>
            <a:ext cx="528637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Content Placeholder 6" descr="http://www2.arnes.si/%7Emvavpo/tr/zica.gif">
            <a:extLst>
              <a:ext uri="{FF2B5EF4-FFF2-40B4-BE49-F238E27FC236}">
                <a16:creationId xmlns:a16="http://schemas.microsoft.com/office/drawing/2014/main" id="{1FE44819-7D13-484B-9D5E-29EE5ABC089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8" y="1928813"/>
            <a:ext cx="3429000" cy="3357562"/>
          </a:xfrm>
        </p:spPr>
      </p:pic>
      <p:pic>
        <p:nvPicPr>
          <p:cNvPr id="17414" name="Picture 7" descr="http://www2.arnes.si/%7Emvavpo/tr/trak.gif">
            <a:extLst>
              <a:ext uri="{FF2B5EF4-FFF2-40B4-BE49-F238E27FC236}">
                <a16:creationId xmlns:a16="http://schemas.microsoft.com/office/drawing/2014/main" id="{174BBA62-5D5B-43C1-A51A-7ED768720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428875"/>
            <a:ext cx="3857625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Rectangle 8">
            <a:extLst>
              <a:ext uri="{FF2B5EF4-FFF2-40B4-BE49-F238E27FC236}">
                <a16:creationId xmlns:a16="http://schemas.microsoft.com/office/drawing/2014/main" id="{4C8CCA4D-31DA-40BE-B3EA-A800CF476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5429250"/>
            <a:ext cx="3071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sl-SI"/>
              <a:t>Superprevodnik, zvit v </a:t>
            </a:r>
            <a:r>
              <a:rPr lang="sl-SI" altLang="sl-SI"/>
              <a:t>ž</a:t>
            </a:r>
            <a:r>
              <a:rPr lang="en-US" altLang="sl-SI"/>
              <a:t>ico</a:t>
            </a:r>
          </a:p>
        </p:txBody>
      </p:sp>
      <p:sp>
        <p:nvSpPr>
          <p:cNvPr id="17416" name="Rectangle 9">
            <a:extLst>
              <a:ext uri="{FF2B5EF4-FFF2-40B4-BE49-F238E27FC236}">
                <a16:creationId xmlns:a16="http://schemas.microsoft.com/office/drawing/2014/main" id="{4DE4AC5B-DF7A-4C7D-8218-897FC18C9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88" y="5786438"/>
            <a:ext cx="3489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en-US" altLang="sl-SI"/>
              <a:t>Superprevodnik, </a:t>
            </a:r>
            <a:r>
              <a:rPr lang="sl-SI" altLang="sl-SI"/>
              <a:t>razvlečen</a:t>
            </a:r>
            <a:r>
              <a:rPr lang="en-US" altLang="sl-SI"/>
              <a:t> v trak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6D94A-B1C8-4F61-9DA4-287D9FDB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TRANSPORT</a:t>
            </a:r>
          </a:p>
        </p:txBody>
      </p:sp>
      <p:pic>
        <p:nvPicPr>
          <p:cNvPr id="18435" name="Content Placeholder 3" descr="maglev.jpg">
            <a:extLst>
              <a:ext uri="{FF2B5EF4-FFF2-40B4-BE49-F238E27FC236}">
                <a16:creationId xmlns:a16="http://schemas.microsoft.com/office/drawing/2014/main" id="{45FFD5CA-601C-4DDA-AF83-54357C9AF3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857375"/>
            <a:ext cx="4572000" cy="4071938"/>
          </a:xfrm>
        </p:spPr>
      </p:pic>
      <p:pic>
        <p:nvPicPr>
          <p:cNvPr id="18436" name="Picture 4" descr="superconductivity-maglevcut.jpg">
            <a:extLst>
              <a:ext uri="{FF2B5EF4-FFF2-40B4-BE49-F238E27FC236}">
                <a16:creationId xmlns:a16="http://schemas.microsoft.com/office/drawing/2014/main" id="{23996206-4F42-49C2-A068-349DDCEFD9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57375"/>
            <a:ext cx="457200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http://www2.arnes.si/%7Emvavpo/tr/spectrum.gif">
            <a:extLst>
              <a:ext uri="{FF2B5EF4-FFF2-40B4-BE49-F238E27FC236}">
                <a16:creationId xmlns:a16="http://schemas.microsoft.com/office/drawing/2014/main" id="{A4AB4DFB-9A74-4D65-809F-FEEEBD9F3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189038"/>
            <a:ext cx="357187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C536C-5339-41E3-AE82-80E33EBDB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UPORABA SUPERPREVODNIKOV V </a:t>
            </a: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MEDICINI</a:t>
            </a:r>
            <a:br>
              <a:rPr lang="en-US" dirty="0">
                <a:solidFill>
                  <a:schemeClr val="tx1">
                    <a:lumMod val="8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9459" name="Content Placeholder 3" descr="http://www2.arnes.si/%7Emvavpo/tr/medicina.gif">
            <a:extLst>
              <a:ext uri="{FF2B5EF4-FFF2-40B4-BE49-F238E27FC236}">
                <a16:creationId xmlns:a16="http://schemas.microsoft.com/office/drawing/2014/main" id="{1889231F-F643-4314-834B-FA774ECB1AD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1600200"/>
            <a:ext cx="5214938" cy="5257800"/>
          </a:xfrm>
        </p:spPr>
      </p:pic>
      <p:pic>
        <p:nvPicPr>
          <p:cNvPr id="19460" name="Picture 4" descr="http://www2.arnes.si/%7Emvavpo/tr/spectrum.gif">
            <a:extLst>
              <a:ext uri="{FF2B5EF4-FFF2-40B4-BE49-F238E27FC236}">
                <a16:creationId xmlns:a16="http://schemas.microsoft.com/office/drawing/2014/main" id="{1E09CB6B-D69A-4780-8FD9-5F458CE9F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785813"/>
            <a:ext cx="814387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http://www2.arnes.si/%7Emvavpo/tr/spectrum.gif">
            <a:extLst>
              <a:ext uri="{FF2B5EF4-FFF2-40B4-BE49-F238E27FC236}">
                <a16:creationId xmlns:a16="http://schemas.microsoft.com/office/drawing/2014/main" id="{3A31849D-5231-471B-8561-FEDA07C79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428750"/>
            <a:ext cx="3071813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88C35-D899-462F-B2B1-AC24980F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SUPERPREVODNIK</a:t>
            </a: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I   V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RA</a:t>
            </a: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Č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UNALNI</a:t>
            </a: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Š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TVU</a:t>
            </a: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  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IN</a:t>
            </a: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           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ELEKTROTEHNIKI</a:t>
            </a:r>
            <a:br>
              <a:rPr lang="en-US" dirty="0">
                <a:solidFill>
                  <a:schemeClr val="tx1">
                    <a:lumMod val="8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20483" name="Content Placeholder 3" descr="http://www2.arnes.si/%7Emvavpo/tr/senzor.gif">
            <a:extLst>
              <a:ext uri="{FF2B5EF4-FFF2-40B4-BE49-F238E27FC236}">
                <a16:creationId xmlns:a16="http://schemas.microsoft.com/office/drawing/2014/main" id="{008FF8BC-8F91-4F5D-AF37-9F363A57A24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2143125"/>
            <a:ext cx="5572125" cy="4071938"/>
          </a:xfrm>
        </p:spPr>
      </p:pic>
      <p:pic>
        <p:nvPicPr>
          <p:cNvPr id="20484" name="Picture 4" descr="http://www2.arnes.si/%7Emvavpo/tr/spectrum.gif">
            <a:extLst>
              <a:ext uri="{FF2B5EF4-FFF2-40B4-BE49-F238E27FC236}">
                <a16:creationId xmlns:a16="http://schemas.microsoft.com/office/drawing/2014/main" id="{A7567FFA-3C85-4A2E-9BF5-853EFF20F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71500"/>
            <a:ext cx="5786438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http://www2.arnes.si/%7Emvavpo/tr/spectrum.gif">
            <a:extLst>
              <a:ext uri="{FF2B5EF4-FFF2-40B4-BE49-F238E27FC236}">
                <a16:creationId xmlns:a16="http://schemas.microsoft.com/office/drawing/2014/main" id="{49911B7B-540B-4E0D-A5F9-29C21D362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260475"/>
            <a:ext cx="5357813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http://www2.arnes.si/%7Emvavpo/tr/spectrum.gif">
            <a:extLst>
              <a:ext uri="{FF2B5EF4-FFF2-40B4-BE49-F238E27FC236}">
                <a16:creationId xmlns:a16="http://schemas.microsoft.com/office/drawing/2014/main" id="{08AE1393-A264-417B-968A-EEB9E9C6C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857375"/>
            <a:ext cx="4786313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ED95E768-62B6-410D-A73C-68292F0F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82D42CA-EA9F-446C-9584-031AF706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sl-SI" altLang="sl-SI"/>
              <a:t>Viri 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FF0000"/>
                </a:solidFill>
              </a:rPr>
              <a:t>Google, Najdi.si, Wikipedija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endParaRPr lang="en-US" altLang="sl-SI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A18B4-251A-4BC6-8EEC-5179B1871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     VPRAŠANJA</a:t>
            </a:r>
            <a:endParaRPr lang="en-US" dirty="0"/>
          </a:p>
        </p:txBody>
      </p:sp>
      <p:pic>
        <p:nvPicPr>
          <p:cNvPr id="22531" name="Content Placeholder 4" descr="http://www2.arnes.si/%7Emvavpo/tr/spectrum.gif">
            <a:extLst>
              <a:ext uri="{FF2B5EF4-FFF2-40B4-BE49-F238E27FC236}">
                <a16:creationId xmlns:a16="http://schemas.microsoft.com/office/drawing/2014/main" id="{7A7B9BDB-1FBB-47EF-97C4-D5E12888060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28938" y="1214438"/>
            <a:ext cx="3429000" cy="46037"/>
          </a:xfrm>
        </p:spPr>
      </p:pic>
      <p:sp>
        <p:nvSpPr>
          <p:cNvPr id="22532" name="TextBox 5">
            <a:extLst>
              <a:ext uri="{FF2B5EF4-FFF2-40B4-BE49-F238E27FC236}">
                <a16:creationId xmlns:a16="http://schemas.microsoft.com/office/drawing/2014/main" id="{7C1474D0-61EF-4205-A069-776029D6B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643063"/>
            <a:ext cx="8715375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 b="1"/>
              <a:t>1.   Kaj je superprevodnost ?</a:t>
            </a:r>
          </a:p>
          <a:p>
            <a:endParaRPr lang="sl-SI" altLang="sl-SI" b="1"/>
          </a:p>
          <a:p>
            <a:r>
              <a:rPr lang="sl-SI" altLang="sl-SI" b="1"/>
              <a:t>2.   Kaj je Meissnerjev efekt ?</a:t>
            </a:r>
          </a:p>
          <a:p>
            <a:pPr>
              <a:buFontTx/>
              <a:buAutoNum type="arabicPeriod"/>
            </a:pPr>
            <a:endParaRPr lang="sl-SI" altLang="sl-SI" b="1"/>
          </a:p>
          <a:p>
            <a:r>
              <a:rPr lang="sl-SI" altLang="sl-SI" b="1"/>
              <a:t>3.   Kaj je kritična temperatura ?</a:t>
            </a:r>
          </a:p>
          <a:p>
            <a:endParaRPr lang="sl-SI" altLang="sl-SI" b="1"/>
          </a:p>
          <a:p>
            <a:r>
              <a:rPr lang="sl-SI" altLang="sl-SI" b="1"/>
              <a:t>4.   Kako ohlajamo superprevodnike ?</a:t>
            </a:r>
          </a:p>
          <a:p>
            <a:endParaRPr lang="sl-SI" altLang="sl-SI" b="1"/>
          </a:p>
          <a:p>
            <a:r>
              <a:rPr lang="sl-SI" altLang="sl-SI" b="1"/>
              <a:t>5.   Kje se trenutno uporabljajo superprevodniki ?    </a:t>
            </a:r>
            <a:endParaRPr lang="en-US" altLang="sl-SI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79425-3967-4552-AFE4-90597E639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28575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KAJ JE SUPERPREVODNOST</a:t>
            </a:r>
            <a:r>
              <a:rPr lang="sl-SI" dirty="0"/>
              <a:t>?</a:t>
            </a:r>
            <a:endParaRPr lang="en-US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82B83283-3D54-400D-8C97-497C14BC9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 b="1" i="1"/>
              <a:t>     </a:t>
            </a:r>
            <a:r>
              <a:rPr lang="en-US" altLang="sl-SI" b="1" i="1"/>
              <a:t>Superprevodnost je pojav, da pri nekaterih materialih preneha veljati ohmov zakon pri nizkih temperaturah. Specifi</a:t>
            </a:r>
            <a:r>
              <a:rPr lang="sl-SI" altLang="sl-SI" b="1" i="1"/>
              <a:t>č</a:t>
            </a:r>
            <a:r>
              <a:rPr lang="en-US" altLang="sl-SI" b="1" i="1"/>
              <a:t>ni upor tedaj pade na ni</a:t>
            </a:r>
            <a:r>
              <a:rPr lang="sl-SI" altLang="sl-SI" b="1" i="1"/>
              <a:t>č</a:t>
            </a:r>
            <a:r>
              <a:rPr lang="en-US" altLang="sl-SI" b="1" i="1"/>
              <a:t>.</a:t>
            </a:r>
            <a:endParaRPr lang="en-US" altLang="sl-SI"/>
          </a:p>
          <a:p>
            <a:endParaRPr lang="en-US" altLang="sl-SI"/>
          </a:p>
        </p:txBody>
      </p:sp>
      <p:pic>
        <p:nvPicPr>
          <p:cNvPr id="8196" name="Picture 3" descr="http://www2.arnes.si/%7Emvavpo/tr/spectrum.gif">
            <a:extLst>
              <a:ext uri="{FF2B5EF4-FFF2-40B4-BE49-F238E27FC236}">
                <a16:creationId xmlns:a16="http://schemas.microsoft.com/office/drawing/2014/main" id="{A0742D93-315B-4E2A-901B-F1C24CCBA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285875"/>
            <a:ext cx="68580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1FAB0-B9AA-45EC-89F9-154626977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SUPERPREVODNIKI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9219" name="Picture 3" descr="http://www2.arnes.si/%7Emvavpo/tr/spectrum.gif">
            <a:extLst>
              <a:ext uri="{FF2B5EF4-FFF2-40B4-BE49-F238E27FC236}">
                <a16:creationId xmlns:a16="http://schemas.microsoft.com/office/drawing/2014/main" id="{B0FC0798-0078-426D-AABF-B3BD3F54D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285875"/>
            <a:ext cx="5357812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Content Placeholder 6" descr="http://www2.arnes.si/%7Emvavpo/tr/fluks1.jpg">
            <a:extLst>
              <a:ext uri="{FF2B5EF4-FFF2-40B4-BE49-F238E27FC236}">
                <a16:creationId xmlns:a16="http://schemas.microsoft.com/office/drawing/2014/main" id="{58A0A2B9-89D8-41AC-B50C-4CE1A9E382E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5875" y="1857375"/>
            <a:ext cx="5929313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F6215-413D-4817-8144-108C7CD6F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MEISSNERJEV EFEKT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0243" name="Content Placeholder 5" descr="http://upload.wikimedia.org/wikipedia/commons/thumb/5/55/Meissner_effect_p1390048.jpg/200px-Meissner_effect_p1390048.jpg">
            <a:hlinkClick r:id="rId2" tooltip="&quot;Lebdenje magneta nad »visokotemperaturnim« superprevodnikom v kapljevinskem dušiku prikazuje Meissnerjev pojav&quot;"/>
            <a:extLst>
              <a:ext uri="{FF2B5EF4-FFF2-40B4-BE49-F238E27FC236}">
                <a16:creationId xmlns:a16="http://schemas.microsoft.com/office/drawing/2014/main" id="{D67C820C-143B-4480-B79B-0B64CD812C2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3" y="1714500"/>
            <a:ext cx="4429125" cy="3857625"/>
          </a:xfrm>
        </p:spPr>
      </p:pic>
      <p:pic>
        <p:nvPicPr>
          <p:cNvPr id="10244" name="Picture 7" descr="http://www2.arnes.si/%7Emvavpo/tr/spectrum.gif">
            <a:extLst>
              <a:ext uri="{FF2B5EF4-FFF2-40B4-BE49-F238E27FC236}">
                <a16:creationId xmlns:a16="http://schemas.microsoft.com/office/drawing/2014/main" id="{9B723673-8C92-43A5-B8E3-A6FE5087F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214438"/>
            <a:ext cx="557212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9" descr="http://www2.arnes.si/%7Emvavpo/tr/meissner.gif">
            <a:extLst>
              <a:ext uri="{FF2B5EF4-FFF2-40B4-BE49-F238E27FC236}">
                <a16:creationId xmlns:a16="http://schemas.microsoft.com/office/drawing/2014/main" id="{806F356B-2A20-4569-8F97-5B2C078A0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714500"/>
            <a:ext cx="4214813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F4EF4-9FAF-4947-AC38-E97B28C1F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KRITIČNA TEMPERATURA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1267" name="Content Placeholder 5" descr="body-about_super1.jpg">
            <a:extLst>
              <a:ext uri="{FF2B5EF4-FFF2-40B4-BE49-F238E27FC236}">
                <a16:creationId xmlns:a16="http://schemas.microsoft.com/office/drawing/2014/main" id="{34429940-8139-42A5-9E50-394A24FDF1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2000250"/>
            <a:ext cx="4857750" cy="3857625"/>
          </a:xfrm>
        </p:spPr>
      </p:pic>
      <p:pic>
        <p:nvPicPr>
          <p:cNvPr id="11268" name="Picture 3" descr="http://www2.arnes.si/%7Emvavpo/tr/spectrum.gif">
            <a:extLst>
              <a:ext uri="{FF2B5EF4-FFF2-40B4-BE49-F238E27FC236}">
                <a16:creationId xmlns:a16="http://schemas.microsoft.com/office/drawing/2014/main" id="{1766EF1F-4BA5-4BAA-A25D-36C5760D6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214438"/>
            <a:ext cx="7143750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73233-0B4F-47BC-9DA0-66C9FD1D2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OHLAJANJE SUPERPREVODNIKOV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2291" name="Content Placeholder 3" descr="443376b-i1.0.jpg">
            <a:extLst>
              <a:ext uri="{FF2B5EF4-FFF2-40B4-BE49-F238E27FC236}">
                <a16:creationId xmlns:a16="http://schemas.microsoft.com/office/drawing/2014/main" id="{A069EDD2-D102-4AAF-81D8-352EF6C687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375" y="1928813"/>
            <a:ext cx="4929188" cy="3786187"/>
          </a:xfrm>
        </p:spPr>
      </p:pic>
      <p:pic>
        <p:nvPicPr>
          <p:cNvPr id="12292" name="Picture 4" descr="http://www2.arnes.si/%7Emvavpo/tr/spectrum.gif">
            <a:extLst>
              <a:ext uri="{FF2B5EF4-FFF2-40B4-BE49-F238E27FC236}">
                <a16:creationId xmlns:a16="http://schemas.microsoft.com/office/drawing/2014/main" id="{8F4CC4D2-CF61-469D-902C-17FF000A7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428750"/>
            <a:ext cx="51435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http://www2.arnes.si/%7Emvavpo/tr/spectrum.gif">
            <a:extLst>
              <a:ext uri="{FF2B5EF4-FFF2-40B4-BE49-F238E27FC236}">
                <a16:creationId xmlns:a16="http://schemas.microsoft.com/office/drawing/2014/main" id="{500FEA68-8286-4BA8-ABB3-F6E4B40ED0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857250"/>
            <a:ext cx="2857500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F971-2453-4603-9687-056549CDE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28625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KRITI</a:t>
            </a:r>
            <a:r>
              <a:rPr lang="sl-SI" dirty="0">
                <a:solidFill>
                  <a:schemeClr val="tx1">
                    <a:lumMod val="85000"/>
                  </a:schemeClr>
                </a:solidFill>
              </a:rPr>
              <a:t>Č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NO</a:t>
            </a:r>
            <a:r>
              <a:rPr lang="en-US" b="1" i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sl-SI" b="1" i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MAGNETNO</a:t>
            </a:r>
            <a:r>
              <a:rPr lang="en-US" b="1" i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POLJE</a:t>
            </a:r>
            <a:br>
              <a:rPr lang="en-US" dirty="0">
                <a:solidFill>
                  <a:schemeClr val="tx1">
                    <a:lumMod val="8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3315" name="Content Placeholder 4" descr="http://www2.arnes.si/%7Emvavpo/tr/graf12.gif">
            <a:extLst>
              <a:ext uri="{FF2B5EF4-FFF2-40B4-BE49-F238E27FC236}">
                <a16:creationId xmlns:a16="http://schemas.microsoft.com/office/drawing/2014/main" id="{B567DFE9-FDC6-4A14-B392-5975E5EBDA4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7313" y="1143000"/>
            <a:ext cx="6429375" cy="5500688"/>
          </a:xfrm>
        </p:spPr>
      </p:pic>
      <p:pic>
        <p:nvPicPr>
          <p:cNvPr id="13316" name="Picture 3" descr="http://www2.arnes.si/%7Emvavpo/tr/spectrum.gif">
            <a:extLst>
              <a:ext uri="{FF2B5EF4-FFF2-40B4-BE49-F238E27FC236}">
                <a16:creationId xmlns:a16="http://schemas.microsoft.com/office/drawing/2014/main" id="{FF14DB1E-24D9-4134-9C13-FB358CECC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928688"/>
            <a:ext cx="7358063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12E55-B2D2-4AB8-A55D-D7ECC2921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COOPERJEVI</a:t>
            </a:r>
            <a:r>
              <a:rPr lang="sl-SI" b="1" i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PARI</a:t>
            </a:r>
            <a:br>
              <a:rPr lang="en-US" b="1" dirty="0">
                <a:solidFill>
                  <a:schemeClr val="tx1">
                    <a:lumMod val="8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14339" name="Content Placeholder 3" descr="http://www2.arnes.si/%7Emvavpo/tr/slika21.gif">
            <a:extLst>
              <a:ext uri="{FF2B5EF4-FFF2-40B4-BE49-F238E27FC236}">
                <a16:creationId xmlns:a16="http://schemas.microsoft.com/office/drawing/2014/main" id="{FD32262E-D4CE-408B-A1AE-02409397A3E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4438" y="1500188"/>
            <a:ext cx="6643687" cy="4786312"/>
          </a:xfrm>
        </p:spPr>
      </p:pic>
      <p:pic>
        <p:nvPicPr>
          <p:cNvPr id="14340" name="Picture 4" descr="http://www2.arnes.si/%7Emvavpo/tr/spectrum.gif">
            <a:extLst>
              <a:ext uri="{FF2B5EF4-FFF2-40B4-BE49-F238E27FC236}">
                <a16:creationId xmlns:a16="http://schemas.microsoft.com/office/drawing/2014/main" id="{12CA37E4-0245-41F2-A787-A566C5BEF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857250"/>
            <a:ext cx="4572000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4BFA-16F3-4974-863E-B39256E94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JOSEPHSONOV</a:t>
            </a:r>
            <a:r>
              <a:rPr lang="sl-SI" b="1" i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EFEKT</a:t>
            </a:r>
            <a:br>
              <a:rPr lang="en-US" dirty="0">
                <a:solidFill>
                  <a:schemeClr val="tx1">
                    <a:lumMod val="8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D3A23AA6-EDBD-489B-B97C-B98934072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 </a:t>
            </a:r>
            <a:r>
              <a:rPr lang="en-US" altLang="sl-SI"/>
              <a:t>Superprevodnost predstavlja makroskopsko demonstracijo kvantnih zakonitosti.</a:t>
            </a: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 </a:t>
            </a:r>
            <a:r>
              <a:rPr lang="en-US" altLang="sl-SI"/>
              <a:t>To je leta </a:t>
            </a:r>
            <a:r>
              <a:rPr lang="en-US" altLang="sl-SI" b="1"/>
              <a:t>1962</a:t>
            </a:r>
            <a:r>
              <a:rPr lang="en-US" altLang="sl-SI"/>
              <a:t> teoreti</a:t>
            </a:r>
            <a:r>
              <a:rPr lang="sl-SI" altLang="sl-SI"/>
              <a:t>č</a:t>
            </a:r>
            <a:r>
              <a:rPr lang="en-US" altLang="sl-SI"/>
              <a:t>no dokazal</a:t>
            </a:r>
            <a:r>
              <a:rPr lang="en-US" altLang="sl-SI" b="1"/>
              <a:t> B. Josephson</a:t>
            </a:r>
            <a:r>
              <a:rPr lang="en-US" altLang="sl-SI"/>
              <a:t> s preu</a:t>
            </a:r>
            <a:r>
              <a:rPr lang="sl-SI" altLang="sl-SI"/>
              <a:t>č</a:t>
            </a:r>
            <a:r>
              <a:rPr lang="en-US" altLang="sl-SI"/>
              <a:t>evanjem dogajanj pri dotiku dveh superprevodnikov.</a:t>
            </a:r>
            <a:endParaRPr lang="sl-SI" altLang="sl-SI"/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 </a:t>
            </a:r>
            <a:r>
              <a:rPr lang="en-US" altLang="sl-SI"/>
              <a:t>Danes je trditev dokazana tudi prakti</a:t>
            </a:r>
            <a:r>
              <a:rPr lang="sl-SI" altLang="sl-SI"/>
              <a:t>č</a:t>
            </a:r>
            <a:r>
              <a:rPr lang="en-US" altLang="sl-SI"/>
              <a:t>no.</a:t>
            </a:r>
          </a:p>
          <a:p>
            <a:endParaRPr lang="en-US" altLang="sl-SI"/>
          </a:p>
        </p:txBody>
      </p:sp>
      <p:pic>
        <p:nvPicPr>
          <p:cNvPr id="15364" name="Picture 3" descr="http://www2.arnes.si/%7Emvavpo/tr/spectrum.gif">
            <a:extLst>
              <a:ext uri="{FF2B5EF4-FFF2-40B4-BE49-F238E27FC236}">
                <a16:creationId xmlns:a16="http://schemas.microsoft.com/office/drawing/2014/main" id="{77BC6803-B0A2-462B-8CBC-9A4E0811F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28688"/>
            <a:ext cx="5786438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188</Words>
  <Application>Microsoft Office PowerPoint</Application>
  <PresentationFormat>On-screen Show (4:3)</PresentationFormat>
  <Paragraphs>34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Technic</vt:lpstr>
      <vt:lpstr>SUPERPREVODNOST</vt:lpstr>
      <vt:lpstr>KAJ JE SUPERPREVODNOST?</vt:lpstr>
      <vt:lpstr>SUPERPREVODNIKI</vt:lpstr>
      <vt:lpstr>MEISSNERJEV EFEKT</vt:lpstr>
      <vt:lpstr>KRITIČNA TEMPERATURA</vt:lpstr>
      <vt:lpstr>OHLAJANJE SUPERPREVODNIKOV</vt:lpstr>
      <vt:lpstr>KRITIČNO  MAGNETNO POLJE </vt:lpstr>
      <vt:lpstr>COOPERJEVI  PARI </vt:lpstr>
      <vt:lpstr>JOSEPHSONOV  EFEKT </vt:lpstr>
      <vt:lpstr>SUPERPREVODNIKI  II.VRSTE </vt:lpstr>
      <vt:lpstr>TRENUTNI RAZVOJ SUPERPREVODNIKOV </vt:lpstr>
      <vt:lpstr>TRANSPORT</vt:lpstr>
      <vt:lpstr>UPORABA SUPERPREVODNIKOV V  MEDICINI </vt:lpstr>
      <vt:lpstr>SUPERPREVODNIKI   V RAČUNALNIŠTVU   IN            ELEKTROTEHNIKI </vt:lpstr>
      <vt:lpstr>PowerPoint Presentation</vt:lpstr>
      <vt:lpstr>     VPRAŠANJA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2019-05-30T09:41:20Z</dcterms:created>
  <dcterms:modified xsi:type="dcterms:W3CDTF">2019-05-30T09:41:21Z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