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52"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sl-SI"/>
    </a:defPPr>
    <a:lvl1pPr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snapToGrid="0">
      <p:cViewPr varScale="1">
        <p:scale>
          <a:sx n="81" d="100"/>
          <a:sy n="81" d="100"/>
        </p:scale>
        <p:origin x="114" y="6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glave 1">
            <a:extLst>
              <a:ext uri="{FF2B5EF4-FFF2-40B4-BE49-F238E27FC236}">
                <a16:creationId xmlns:a16="http://schemas.microsoft.com/office/drawing/2014/main" id="{DAECDE83-1345-4D78-A65A-87767103AA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Označba mesta datuma 2">
            <a:extLst>
              <a:ext uri="{FF2B5EF4-FFF2-40B4-BE49-F238E27FC236}">
                <a16:creationId xmlns:a16="http://schemas.microsoft.com/office/drawing/2014/main" id="{701F09B9-86A8-46B8-9092-8A19E95470A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488DCE0-4C17-4AA7-9DB0-FB55B151B48E}" type="datetimeFigureOut">
              <a:rPr lang="sl-SI"/>
              <a:pPr>
                <a:defRPr/>
              </a:pPr>
              <a:t>30. 05. 2019</a:t>
            </a:fld>
            <a:endParaRPr lang="sl-SI"/>
          </a:p>
        </p:txBody>
      </p:sp>
      <p:sp>
        <p:nvSpPr>
          <p:cNvPr id="4" name="Označba mesta stranske slike 3">
            <a:extLst>
              <a:ext uri="{FF2B5EF4-FFF2-40B4-BE49-F238E27FC236}">
                <a16:creationId xmlns:a16="http://schemas.microsoft.com/office/drawing/2014/main" id="{389438E9-7AB0-4BA9-A9B3-B36BB256C6C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značba mesta opomb 4">
            <a:extLst>
              <a:ext uri="{FF2B5EF4-FFF2-40B4-BE49-F238E27FC236}">
                <a16:creationId xmlns:a16="http://schemas.microsoft.com/office/drawing/2014/main" id="{A3C2EF63-3D13-46B5-A398-CBF946FAA74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značba mesta noge 5">
            <a:extLst>
              <a:ext uri="{FF2B5EF4-FFF2-40B4-BE49-F238E27FC236}">
                <a16:creationId xmlns:a16="http://schemas.microsoft.com/office/drawing/2014/main" id="{51B35559-7588-4B88-ACB9-A1568DDA790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Označba mesta številke diapozitiva 6">
            <a:extLst>
              <a:ext uri="{FF2B5EF4-FFF2-40B4-BE49-F238E27FC236}">
                <a16:creationId xmlns:a16="http://schemas.microsoft.com/office/drawing/2014/main" id="{872851CB-1FFE-4617-837B-974B8D18DFA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3D0DADE-6F8B-465C-8C5A-8D109A0207D5}"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značba mesta stranske slike 1">
            <a:extLst>
              <a:ext uri="{FF2B5EF4-FFF2-40B4-BE49-F238E27FC236}">
                <a16:creationId xmlns:a16="http://schemas.microsoft.com/office/drawing/2014/main" id="{B3FD6F14-D749-40B3-B79B-C61BA57E00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Označba mesta opomb 2">
            <a:extLst>
              <a:ext uri="{FF2B5EF4-FFF2-40B4-BE49-F238E27FC236}">
                <a16:creationId xmlns:a16="http://schemas.microsoft.com/office/drawing/2014/main" id="{D1826E8A-4852-401F-B14F-89901B8455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18436" name="Označba mesta številke diapozitiva 3">
            <a:extLst>
              <a:ext uri="{FF2B5EF4-FFF2-40B4-BE49-F238E27FC236}">
                <a16:creationId xmlns:a16="http://schemas.microsoft.com/office/drawing/2014/main" id="{D019C172-D554-44B2-B34A-8F541BC1DF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fld id="{9652844C-28FA-400A-B036-6A1F9903691F}" type="slidenum">
              <a:rPr lang="sl-SI" altLang="sl-SI">
                <a:latin typeface="Calibri" panose="020F0502020204030204" pitchFamily="34" charset="0"/>
              </a:rPr>
              <a:pPr/>
              <a:t>9</a:t>
            </a:fld>
            <a:endParaRPr lang="sl-SI"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2A8A0EFE-5F98-406A-8399-8F8F65FDF93B}"/>
              </a:ext>
            </a:extLst>
          </p:cNvPr>
          <p:cNvGrpSpPr>
            <a:grpSpLocks/>
          </p:cNvGrpSpPr>
          <p:nvPr/>
        </p:nvGrpSpPr>
        <p:grpSpPr bwMode="auto">
          <a:xfrm>
            <a:off x="0" y="-7938"/>
            <a:ext cx="12192000" cy="6865938"/>
            <a:chOff x="0" y="-8467"/>
            <a:chExt cx="12192000" cy="6866467"/>
          </a:xfrm>
        </p:grpSpPr>
        <p:cxnSp>
          <p:nvCxnSpPr>
            <p:cNvPr id="5" name="Straight Connector 4">
              <a:extLst>
                <a:ext uri="{FF2B5EF4-FFF2-40B4-BE49-F238E27FC236}">
                  <a16:creationId xmlns:a16="http://schemas.microsoft.com/office/drawing/2014/main" id="{0250A636-FE99-4A5E-9243-BFDA8CF64761}"/>
                </a:ext>
              </a:extLst>
            </p:cNvPr>
            <p:cNvCxnSpPr/>
            <p:nvPr/>
          </p:nvCxnSpPr>
          <p:spPr>
            <a:xfrm>
              <a:off x="9371013" y="-528"/>
              <a:ext cx="1219200" cy="685852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4669D79-B136-4C25-B603-B641C272B75F}"/>
                </a:ext>
              </a:extLst>
            </p:cNvPr>
            <p:cNvCxnSpPr/>
            <p:nvPr/>
          </p:nvCxnSpPr>
          <p:spPr>
            <a:xfrm flipH="1">
              <a:off x="7424738" y="3681168"/>
              <a:ext cx="4764087" cy="3176832"/>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928E21F0-B73D-4062-9E61-067C5ACDE320}"/>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20C6251A-96A0-4F92-8813-36DC611214CC}"/>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id="{695B68CB-7FB0-4BED-9DE1-F98A27E4CDA6}"/>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58A8747F-506B-404D-B709-8D26EEC502E1}"/>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513582CC-0166-4EBE-AC03-00C16A87D57F}"/>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8EF02C18-4B2E-4AF4-9F3E-41B89E37A128}"/>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D87AF2FB-ED7B-4F9F-B0F0-AF39F7BE2741}"/>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F5C2634D-F6D5-44CC-A6C5-05BDD5D78463}"/>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15" name="Date Placeholder 3">
            <a:extLst>
              <a:ext uri="{FF2B5EF4-FFF2-40B4-BE49-F238E27FC236}">
                <a16:creationId xmlns:a16="http://schemas.microsoft.com/office/drawing/2014/main" id="{82B396AA-4A8F-4D50-A1A0-1DE18E2BCCA8}"/>
              </a:ext>
            </a:extLst>
          </p:cNvPr>
          <p:cNvSpPr>
            <a:spLocks noGrp="1"/>
          </p:cNvSpPr>
          <p:nvPr>
            <p:ph type="dt" sz="half" idx="10"/>
          </p:nvPr>
        </p:nvSpPr>
        <p:spPr/>
        <p:txBody>
          <a:bodyPr/>
          <a:lstStyle>
            <a:lvl1pPr>
              <a:defRPr/>
            </a:lvl1pPr>
          </a:lstStyle>
          <a:p>
            <a:pPr>
              <a:defRPr/>
            </a:pPr>
            <a:fld id="{E255BE2F-778A-4958-9BEF-E1572B3B2DAF}" type="datetimeFigureOut">
              <a:rPr lang="sl-SI"/>
              <a:pPr>
                <a:defRPr/>
              </a:pPr>
              <a:t>30. 05. 2019</a:t>
            </a:fld>
            <a:endParaRPr lang="sl-SI"/>
          </a:p>
        </p:txBody>
      </p:sp>
      <p:sp>
        <p:nvSpPr>
          <p:cNvPr id="16" name="Footer Placeholder 4">
            <a:extLst>
              <a:ext uri="{FF2B5EF4-FFF2-40B4-BE49-F238E27FC236}">
                <a16:creationId xmlns:a16="http://schemas.microsoft.com/office/drawing/2014/main" id="{9F4EA0E7-F60D-43C3-8DAF-CFD3374C8F48}"/>
              </a:ext>
            </a:extLst>
          </p:cNvPr>
          <p:cNvSpPr>
            <a:spLocks noGrp="1"/>
          </p:cNvSpPr>
          <p:nvPr>
            <p:ph type="ftr" sz="quarter" idx="11"/>
          </p:nvPr>
        </p:nvSpPr>
        <p:spPr/>
        <p:txBody>
          <a:bodyPr/>
          <a:lstStyle>
            <a:lvl1pPr>
              <a:defRPr/>
            </a:lvl1pPr>
          </a:lstStyle>
          <a:p>
            <a:pPr>
              <a:defRPr/>
            </a:pPr>
            <a:endParaRPr lang="sl-SI"/>
          </a:p>
        </p:txBody>
      </p:sp>
      <p:sp>
        <p:nvSpPr>
          <p:cNvPr id="17" name="Slide Number Placeholder 5">
            <a:extLst>
              <a:ext uri="{FF2B5EF4-FFF2-40B4-BE49-F238E27FC236}">
                <a16:creationId xmlns:a16="http://schemas.microsoft.com/office/drawing/2014/main" id="{8B85C78E-1303-4DC2-9FA2-A1B915C8B437}"/>
              </a:ext>
            </a:extLst>
          </p:cNvPr>
          <p:cNvSpPr>
            <a:spLocks noGrp="1"/>
          </p:cNvSpPr>
          <p:nvPr>
            <p:ph type="sldNum" sz="quarter" idx="12"/>
          </p:nvPr>
        </p:nvSpPr>
        <p:spPr/>
        <p:txBody>
          <a:bodyPr/>
          <a:lstStyle>
            <a:lvl1pPr>
              <a:defRPr/>
            </a:lvl1pPr>
          </a:lstStyle>
          <a:p>
            <a:fld id="{7A8E5210-D8C5-407D-8A6A-E8374D14BEF7}" type="slidenum">
              <a:rPr lang="sl-SI" altLang="sl-SI"/>
              <a:pPr/>
              <a:t>‹#›</a:t>
            </a:fld>
            <a:endParaRPr lang="sl-SI" altLang="sl-SI"/>
          </a:p>
        </p:txBody>
      </p:sp>
    </p:spTree>
    <p:extLst>
      <p:ext uri="{BB962C8B-B14F-4D97-AF65-F5344CB8AC3E}">
        <p14:creationId xmlns:p14="http://schemas.microsoft.com/office/powerpoint/2010/main" val="115866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a:extLst>
              <a:ext uri="{FF2B5EF4-FFF2-40B4-BE49-F238E27FC236}">
                <a16:creationId xmlns:a16="http://schemas.microsoft.com/office/drawing/2014/main" id="{B8667CC0-01F2-443C-8CD5-516C59752108}"/>
              </a:ext>
            </a:extLst>
          </p:cNvPr>
          <p:cNvSpPr>
            <a:spLocks noGrp="1"/>
          </p:cNvSpPr>
          <p:nvPr>
            <p:ph type="dt" sz="half" idx="10"/>
          </p:nvPr>
        </p:nvSpPr>
        <p:spPr/>
        <p:txBody>
          <a:bodyPr/>
          <a:lstStyle>
            <a:lvl1pPr>
              <a:defRPr/>
            </a:lvl1pPr>
          </a:lstStyle>
          <a:p>
            <a:pPr>
              <a:defRPr/>
            </a:pPr>
            <a:fld id="{7E14DAA7-4CEE-4066-AE52-216130885C71}" type="datetimeFigureOut">
              <a:rPr lang="sl-SI"/>
              <a:pPr>
                <a:defRPr/>
              </a:pPr>
              <a:t>30. 05. 2019</a:t>
            </a:fld>
            <a:endParaRPr lang="sl-SI"/>
          </a:p>
        </p:txBody>
      </p:sp>
      <p:sp>
        <p:nvSpPr>
          <p:cNvPr id="5" name="Footer Placeholder 4">
            <a:extLst>
              <a:ext uri="{FF2B5EF4-FFF2-40B4-BE49-F238E27FC236}">
                <a16:creationId xmlns:a16="http://schemas.microsoft.com/office/drawing/2014/main" id="{4A809BF5-0D20-4491-B5F6-448F90BE6911}"/>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49984AF4-5C1B-40E1-9C35-86FB9315226C}"/>
              </a:ext>
            </a:extLst>
          </p:cNvPr>
          <p:cNvSpPr>
            <a:spLocks noGrp="1"/>
          </p:cNvSpPr>
          <p:nvPr>
            <p:ph type="sldNum" sz="quarter" idx="12"/>
          </p:nvPr>
        </p:nvSpPr>
        <p:spPr/>
        <p:txBody>
          <a:bodyPr/>
          <a:lstStyle>
            <a:lvl1pPr>
              <a:defRPr/>
            </a:lvl1pPr>
          </a:lstStyle>
          <a:p>
            <a:fld id="{A190811B-A2C7-4825-A588-7ADBB07105F3}" type="slidenum">
              <a:rPr lang="sl-SI" altLang="sl-SI"/>
              <a:pPr/>
              <a:t>‹#›</a:t>
            </a:fld>
            <a:endParaRPr lang="sl-SI" altLang="sl-SI"/>
          </a:p>
        </p:txBody>
      </p:sp>
    </p:spTree>
    <p:extLst>
      <p:ext uri="{BB962C8B-B14F-4D97-AF65-F5344CB8AC3E}">
        <p14:creationId xmlns:p14="http://schemas.microsoft.com/office/powerpoint/2010/main" val="353146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CE3B0A20-27A8-4DBC-A317-5C5109EFB39B}"/>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en-US" altLang="sl-SI" sz="8000">
                <a:solidFill>
                  <a:schemeClr val="accent1"/>
                </a:solidFill>
                <a:latin typeface="Arial" panose="020B0604020202020204" pitchFamily="34" charset="0"/>
              </a:rPr>
              <a:t>“</a:t>
            </a:r>
          </a:p>
        </p:txBody>
      </p:sp>
      <p:sp>
        <p:nvSpPr>
          <p:cNvPr id="6" name="TextBox 18">
            <a:extLst>
              <a:ext uri="{FF2B5EF4-FFF2-40B4-BE49-F238E27FC236}">
                <a16:creationId xmlns:a16="http://schemas.microsoft.com/office/drawing/2014/main" id="{02EA9D2E-3D04-4A4C-B17F-1912A4FF3926}"/>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en-US" altLang="sl-SI" sz="8000">
                <a:solidFill>
                  <a:schemeClr val="accent1"/>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7" name="Date Placeholder 3">
            <a:extLst>
              <a:ext uri="{FF2B5EF4-FFF2-40B4-BE49-F238E27FC236}">
                <a16:creationId xmlns:a16="http://schemas.microsoft.com/office/drawing/2014/main" id="{852AE76A-7A59-45B3-9824-7A25E923F8F1}"/>
              </a:ext>
            </a:extLst>
          </p:cNvPr>
          <p:cNvSpPr>
            <a:spLocks noGrp="1"/>
          </p:cNvSpPr>
          <p:nvPr>
            <p:ph type="dt" sz="half" idx="14"/>
          </p:nvPr>
        </p:nvSpPr>
        <p:spPr/>
        <p:txBody>
          <a:bodyPr/>
          <a:lstStyle>
            <a:lvl1pPr>
              <a:defRPr/>
            </a:lvl1pPr>
          </a:lstStyle>
          <a:p>
            <a:pPr>
              <a:defRPr/>
            </a:pPr>
            <a:fld id="{01BBA929-5785-410A-80BA-2FEF117242C7}" type="datetimeFigureOut">
              <a:rPr lang="sl-SI"/>
              <a:pPr>
                <a:defRPr/>
              </a:pPr>
              <a:t>30. 05. 2019</a:t>
            </a:fld>
            <a:endParaRPr lang="sl-SI"/>
          </a:p>
        </p:txBody>
      </p:sp>
      <p:sp>
        <p:nvSpPr>
          <p:cNvPr id="8" name="Footer Placeholder 4">
            <a:extLst>
              <a:ext uri="{FF2B5EF4-FFF2-40B4-BE49-F238E27FC236}">
                <a16:creationId xmlns:a16="http://schemas.microsoft.com/office/drawing/2014/main" id="{A99783EF-4236-45A3-9ADE-5D6E4F78C94C}"/>
              </a:ext>
            </a:extLst>
          </p:cNvPr>
          <p:cNvSpPr>
            <a:spLocks noGrp="1"/>
          </p:cNvSpPr>
          <p:nvPr>
            <p:ph type="ftr" sz="quarter" idx="15"/>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85587F1F-24B1-4F57-AEA6-B8F358E8FE5A}"/>
              </a:ext>
            </a:extLst>
          </p:cNvPr>
          <p:cNvSpPr>
            <a:spLocks noGrp="1"/>
          </p:cNvSpPr>
          <p:nvPr>
            <p:ph type="sldNum" sz="quarter" idx="16"/>
          </p:nvPr>
        </p:nvSpPr>
        <p:spPr/>
        <p:txBody>
          <a:bodyPr/>
          <a:lstStyle>
            <a:lvl1pPr>
              <a:defRPr/>
            </a:lvl1pPr>
          </a:lstStyle>
          <a:p>
            <a:fld id="{F91ABC02-66B1-41F1-A618-9ECACAA17EA1}" type="slidenum">
              <a:rPr lang="sl-SI" altLang="sl-SI"/>
              <a:pPr/>
              <a:t>‹#›</a:t>
            </a:fld>
            <a:endParaRPr lang="sl-SI" altLang="sl-SI"/>
          </a:p>
        </p:txBody>
      </p:sp>
    </p:spTree>
    <p:extLst>
      <p:ext uri="{BB962C8B-B14F-4D97-AF65-F5344CB8AC3E}">
        <p14:creationId xmlns:p14="http://schemas.microsoft.com/office/powerpoint/2010/main" val="655060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a:extLst>
              <a:ext uri="{FF2B5EF4-FFF2-40B4-BE49-F238E27FC236}">
                <a16:creationId xmlns:a16="http://schemas.microsoft.com/office/drawing/2014/main" id="{D8BB76E1-202A-4784-9C3E-9FC0CC7223BB}"/>
              </a:ext>
            </a:extLst>
          </p:cNvPr>
          <p:cNvSpPr>
            <a:spLocks noGrp="1"/>
          </p:cNvSpPr>
          <p:nvPr>
            <p:ph type="dt" sz="half" idx="10"/>
          </p:nvPr>
        </p:nvSpPr>
        <p:spPr/>
        <p:txBody>
          <a:bodyPr/>
          <a:lstStyle>
            <a:lvl1pPr>
              <a:defRPr/>
            </a:lvl1pPr>
          </a:lstStyle>
          <a:p>
            <a:pPr>
              <a:defRPr/>
            </a:pPr>
            <a:fld id="{A9B22FBC-F491-40A2-A1FD-A3E5F3A60E7F}" type="datetimeFigureOut">
              <a:rPr lang="sl-SI"/>
              <a:pPr>
                <a:defRPr/>
              </a:pPr>
              <a:t>30. 05. 2019</a:t>
            </a:fld>
            <a:endParaRPr lang="sl-SI"/>
          </a:p>
        </p:txBody>
      </p:sp>
      <p:sp>
        <p:nvSpPr>
          <p:cNvPr id="5" name="Footer Placeholder 4">
            <a:extLst>
              <a:ext uri="{FF2B5EF4-FFF2-40B4-BE49-F238E27FC236}">
                <a16:creationId xmlns:a16="http://schemas.microsoft.com/office/drawing/2014/main" id="{1661F557-A7BB-4AD0-937E-B73B0E569E03}"/>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10646DC0-837C-4B5C-9E93-F77FC7038FBC}"/>
              </a:ext>
            </a:extLst>
          </p:cNvPr>
          <p:cNvSpPr>
            <a:spLocks noGrp="1"/>
          </p:cNvSpPr>
          <p:nvPr>
            <p:ph type="sldNum" sz="quarter" idx="12"/>
          </p:nvPr>
        </p:nvSpPr>
        <p:spPr/>
        <p:txBody>
          <a:bodyPr/>
          <a:lstStyle>
            <a:lvl1pPr>
              <a:defRPr/>
            </a:lvl1pPr>
          </a:lstStyle>
          <a:p>
            <a:fld id="{D95D7FE1-015F-43A6-9D6C-CF2FC9F52C15}" type="slidenum">
              <a:rPr lang="sl-SI" altLang="sl-SI"/>
              <a:pPr/>
              <a:t>‹#›</a:t>
            </a:fld>
            <a:endParaRPr lang="sl-SI" altLang="sl-SI"/>
          </a:p>
        </p:txBody>
      </p:sp>
    </p:spTree>
    <p:extLst>
      <p:ext uri="{BB962C8B-B14F-4D97-AF65-F5344CB8AC3E}">
        <p14:creationId xmlns:p14="http://schemas.microsoft.com/office/powerpoint/2010/main" val="4136535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8E9F580F-F4AE-47FE-8865-FB408177E478}"/>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en-US" altLang="sl-SI" sz="8000">
                <a:solidFill>
                  <a:schemeClr val="accent1"/>
                </a:solidFill>
                <a:latin typeface="Arial" panose="020B0604020202020204" pitchFamily="34" charset="0"/>
              </a:rPr>
              <a:t>“</a:t>
            </a:r>
          </a:p>
        </p:txBody>
      </p:sp>
      <p:sp>
        <p:nvSpPr>
          <p:cNvPr id="6" name="TextBox 18">
            <a:extLst>
              <a:ext uri="{FF2B5EF4-FFF2-40B4-BE49-F238E27FC236}">
                <a16:creationId xmlns:a16="http://schemas.microsoft.com/office/drawing/2014/main" id="{E3505E70-C96C-47CF-8A4A-05C31D007EA6}"/>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en-US" altLang="sl-SI" sz="8000">
                <a:solidFill>
                  <a:schemeClr val="accent1"/>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7" name="Date Placeholder 3">
            <a:extLst>
              <a:ext uri="{FF2B5EF4-FFF2-40B4-BE49-F238E27FC236}">
                <a16:creationId xmlns:a16="http://schemas.microsoft.com/office/drawing/2014/main" id="{C9F4CF4D-CB84-496B-9A92-9421CE13B09A}"/>
              </a:ext>
            </a:extLst>
          </p:cNvPr>
          <p:cNvSpPr>
            <a:spLocks noGrp="1"/>
          </p:cNvSpPr>
          <p:nvPr>
            <p:ph type="dt" sz="half" idx="14"/>
          </p:nvPr>
        </p:nvSpPr>
        <p:spPr/>
        <p:txBody>
          <a:bodyPr/>
          <a:lstStyle>
            <a:lvl1pPr>
              <a:defRPr/>
            </a:lvl1pPr>
          </a:lstStyle>
          <a:p>
            <a:pPr>
              <a:defRPr/>
            </a:pPr>
            <a:fld id="{CD24EEAF-9529-4D1E-AA47-50EAC88AFBFC}" type="datetimeFigureOut">
              <a:rPr lang="sl-SI"/>
              <a:pPr>
                <a:defRPr/>
              </a:pPr>
              <a:t>30. 05. 2019</a:t>
            </a:fld>
            <a:endParaRPr lang="sl-SI"/>
          </a:p>
        </p:txBody>
      </p:sp>
      <p:sp>
        <p:nvSpPr>
          <p:cNvPr id="8" name="Footer Placeholder 4">
            <a:extLst>
              <a:ext uri="{FF2B5EF4-FFF2-40B4-BE49-F238E27FC236}">
                <a16:creationId xmlns:a16="http://schemas.microsoft.com/office/drawing/2014/main" id="{0D10FFE1-A673-4069-88F9-A2B27C63881B}"/>
              </a:ext>
            </a:extLst>
          </p:cNvPr>
          <p:cNvSpPr>
            <a:spLocks noGrp="1"/>
          </p:cNvSpPr>
          <p:nvPr>
            <p:ph type="ftr" sz="quarter" idx="15"/>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FDD14E8A-048A-4B63-B445-9437F0F9F39C}"/>
              </a:ext>
            </a:extLst>
          </p:cNvPr>
          <p:cNvSpPr>
            <a:spLocks noGrp="1"/>
          </p:cNvSpPr>
          <p:nvPr>
            <p:ph type="sldNum" sz="quarter" idx="16"/>
          </p:nvPr>
        </p:nvSpPr>
        <p:spPr/>
        <p:txBody>
          <a:bodyPr/>
          <a:lstStyle>
            <a:lvl1pPr>
              <a:defRPr/>
            </a:lvl1pPr>
          </a:lstStyle>
          <a:p>
            <a:fld id="{9D980536-05D1-4233-AD13-12724D328856}" type="slidenum">
              <a:rPr lang="sl-SI" altLang="sl-SI"/>
              <a:pPr/>
              <a:t>‹#›</a:t>
            </a:fld>
            <a:endParaRPr lang="sl-SI" altLang="sl-SI"/>
          </a:p>
        </p:txBody>
      </p:sp>
    </p:spTree>
    <p:extLst>
      <p:ext uri="{BB962C8B-B14F-4D97-AF65-F5344CB8AC3E}">
        <p14:creationId xmlns:p14="http://schemas.microsoft.com/office/powerpoint/2010/main" val="4092166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5" name="Date Placeholder 3">
            <a:extLst>
              <a:ext uri="{FF2B5EF4-FFF2-40B4-BE49-F238E27FC236}">
                <a16:creationId xmlns:a16="http://schemas.microsoft.com/office/drawing/2014/main" id="{C24685DA-8C6B-4B47-853C-051EF1ADFA1C}"/>
              </a:ext>
            </a:extLst>
          </p:cNvPr>
          <p:cNvSpPr>
            <a:spLocks noGrp="1"/>
          </p:cNvSpPr>
          <p:nvPr>
            <p:ph type="dt" sz="half" idx="14"/>
          </p:nvPr>
        </p:nvSpPr>
        <p:spPr/>
        <p:txBody>
          <a:bodyPr/>
          <a:lstStyle>
            <a:lvl1pPr>
              <a:defRPr/>
            </a:lvl1pPr>
          </a:lstStyle>
          <a:p>
            <a:pPr>
              <a:defRPr/>
            </a:pPr>
            <a:fld id="{A92625B6-2076-430B-BA1B-1AE5A2B3009A}" type="datetimeFigureOut">
              <a:rPr lang="sl-SI"/>
              <a:pPr>
                <a:defRPr/>
              </a:pPr>
              <a:t>30. 05. 2019</a:t>
            </a:fld>
            <a:endParaRPr lang="sl-SI"/>
          </a:p>
        </p:txBody>
      </p:sp>
      <p:sp>
        <p:nvSpPr>
          <p:cNvPr id="6" name="Footer Placeholder 4">
            <a:extLst>
              <a:ext uri="{FF2B5EF4-FFF2-40B4-BE49-F238E27FC236}">
                <a16:creationId xmlns:a16="http://schemas.microsoft.com/office/drawing/2014/main" id="{BC933390-F36B-4286-BD84-963E8BBFEEED}"/>
              </a:ext>
            </a:extLst>
          </p:cNvPr>
          <p:cNvSpPr>
            <a:spLocks noGrp="1"/>
          </p:cNvSpPr>
          <p:nvPr>
            <p:ph type="ftr" sz="quarter" idx="15"/>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E0BCBCFC-F403-408D-AF9E-807707B097EE}"/>
              </a:ext>
            </a:extLst>
          </p:cNvPr>
          <p:cNvSpPr>
            <a:spLocks noGrp="1"/>
          </p:cNvSpPr>
          <p:nvPr>
            <p:ph type="sldNum" sz="quarter" idx="16"/>
          </p:nvPr>
        </p:nvSpPr>
        <p:spPr/>
        <p:txBody>
          <a:bodyPr/>
          <a:lstStyle>
            <a:lvl1pPr>
              <a:defRPr/>
            </a:lvl1pPr>
          </a:lstStyle>
          <a:p>
            <a:fld id="{4DFFF61C-B515-45D2-8DC3-CA9CC370A92A}" type="slidenum">
              <a:rPr lang="sl-SI" altLang="sl-SI"/>
              <a:pPr/>
              <a:t>‹#›</a:t>
            </a:fld>
            <a:endParaRPr lang="sl-SI" altLang="sl-SI"/>
          </a:p>
        </p:txBody>
      </p:sp>
    </p:spTree>
    <p:extLst>
      <p:ext uri="{BB962C8B-B14F-4D97-AF65-F5344CB8AC3E}">
        <p14:creationId xmlns:p14="http://schemas.microsoft.com/office/powerpoint/2010/main" val="3436847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352FE65B-FD2F-4F3B-A27F-2D9ECD0F4CB8}"/>
              </a:ext>
            </a:extLst>
          </p:cNvPr>
          <p:cNvSpPr>
            <a:spLocks noGrp="1"/>
          </p:cNvSpPr>
          <p:nvPr>
            <p:ph type="dt" sz="half" idx="10"/>
          </p:nvPr>
        </p:nvSpPr>
        <p:spPr/>
        <p:txBody>
          <a:bodyPr/>
          <a:lstStyle>
            <a:lvl1pPr>
              <a:defRPr/>
            </a:lvl1pPr>
          </a:lstStyle>
          <a:p>
            <a:pPr>
              <a:defRPr/>
            </a:pPr>
            <a:fld id="{20FCDC75-1743-490A-AE98-B48AC9793C50}" type="datetimeFigureOut">
              <a:rPr lang="sl-SI"/>
              <a:pPr>
                <a:defRPr/>
              </a:pPr>
              <a:t>30. 05. 2019</a:t>
            </a:fld>
            <a:endParaRPr lang="sl-SI"/>
          </a:p>
        </p:txBody>
      </p:sp>
      <p:sp>
        <p:nvSpPr>
          <p:cNvPr id="5" name="Footer Placeholder 4">
            <a:extLst>
              <a:ext uri="{FF2B5EF4-FFF2-40B4-BE49-F238E27FC236}">
                <a16:creationId xmlns:a16="http://schemas.microsoft.com/office/drawing/2014/main" id="{5613CE54-4346-4DD1-BBE2-602F8C9B12AE}"/>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1A105FEE-1AC0-417D-9B69-DBC0B36D8320}"/>
              </a:ext>
            </a:extLst>
          </p:cNvPr>
          <p:cNvSpPr>
            <a:spLocks noGrp="1"/>
          </p:cNvSpPr>
          <p:nvPr>
            <p:ph type="sldNum" sz="quarter" idx="12"/>
          </p:nvPr>
        </p:nvSpPr>
        <p:spPr/>
        <p:txBody>
          <a:bodyPr/>
          <a:lstStyle>
            <a:lvl1pPr>
              <a:defRPr/>
            </a:lvl1pPr>
          </a:lstStyle>
          <a:p>
            <a:fld id="{5FEE7F5E-6132-4931-BEFA-DD12AF550975}" type="slidenum">
              <a:rPr lang="sl-SI" altLang="sl-SI"/>
              <a:pPr/>
              <a:t>‹#›</a:t>
            </a:fld>
            <a:endParaRPr lang="sl-SI" altLang="sl-SI"/>
          </a:p>
        </p:txBody>
      </p:sp>
    </p:spTree>
    <p:extLst>
      <p:ext uri="{BB962C8B-B14F-4D97-AF65-F5344CB8AC3E}">
        <p14:creationId xmlns:p14="http://schemas.microsoft.com/office/powerpoint/2010/main" val="1588118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B6854A53-E4AC-4F57-A83E-3935B999A4A7}"/>
              </a:ext>
            </a:extLst>
          </p:cNvPr>
          <p:cNvSpPr>
            <a:spLocks noGrp="1"/>
          </p:cNvSpPr>
          <p:nvPr>
            <p:ph type="dt" sz="half" idx="10"/>
          </p:nvPr>
        </p:nvSpPr>
        <p:spPr/>
        <p:txBody>
          <a:bodyPr/>
          <a:lstStyle>
            <a:lvl1pPr>
              <a:defRPr/>
            </a:lvl1pPr>
          </a:lstStyle>
          <a:p>
            <a:pPr>
              <a:defRPr/>
            </a:pPr>
            <a:fld id="{1CAB5983-4304-4FFB-BD07-AA9FBD49F415}" type="datetimeFigureOut">
              <a:rPr lang="sl-SI"/>
              <a:pPr>
                <a:defRPr/>
              </a:pPr>
              <a:t>30. 05. 2019</a:t>
            </a:fld>
            <a:endParaRPr lang="sl-SI"/>
          </a:p>
        </p:txBody>
      </p:sp>
      <p:sp>
        <p:nvSpPr>
          <p:cNvPr id="5" name="Footer Placeholder 4">
            <a:extLst>
              <a:ext uri="{FF2B5EF4-FFF2-40B4-BE49-F238E27FC236}">
                <a16:creationId xmlns:a16="http://schemas.microsoft.com/office/drawing/2014/main" id="{DA5222A7-6D7B-4B53-AE83-06B33E9064D8}"/>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D222A361-75BF-4409-A011-F69E3AEFD55E}"/>
              </a:ext>
            </a:extLst>
          </p:cNvPr>
          <p:cNvSpPr>
            <a:spLocks noGrp="1"/>
          </p:cNvSpPr>
          <p:nvPr>
            <p:ph type="sldNum" sz="quarter" idx="12"/>
          </p:nvPr>
        </p:nvSpPr>
        <p:spPr/>
        <p:txBody>
          <a:bodyPr/>
          <a:lstStyle>
            <a:lvl1pPr>
              <a:defRPr/>
            </a:lvl1pPr>
          </a:lstStyle>
          <a:p>
            <a:fld id="{40E07AC6-7F39-449E-B8AD-C634FD3F75F3}" type="slidenum">
              <a:rPr lang="sl-SI" altLang="sl-SI"/>
              <a:pPr/>
              <a:t>‹#›</a:t>
            </a:fld>
            <a:endParaRPr lang="sl-SI" altLang="sl-SI"/>
          </a:p>
        </p:txBody>
      </p:sp>
    </p:spTree>
    <p:extLst>
      <p:ext uri="{BB962C8B-B14F-4D97-AF65-F5344CB8AC3E}">
        <p14:creationId xmlns:p14="http://schemas.microsoft.com/office/powerpoint/2010/main" val="122976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4AACF436-7E2E-4978-B76E-E3F8E46DD16A}"/>
              </a:ext>
            </a:extLst>
          </p:cNvPr>
          <p:cNvSpPr>
            <a:spLocks noGrp="1"/>
          </p:cNvSpPr>
          <p:nvPr>
            <p:ph type="dt" sz="half" idx="10"/>
          </p:nvPr>
        </p:nvSpPr>
        <p:spPr/>
        <p:txBody>
          <a:bodyPr/>
          <a:lstStyle>
            <a:lvl1pPr>
              <a:defRPr/>
            </a:lvl1pPr>
          </a:lstStyle>
          <a:p>
            <a:pPr>
              <a:defRPr/>
            </a:pPr>
            <a:fld id="{8B8673B7-EF7D-45D4-B9B2-87205B22C806}" type="datetimeFigureOut">
              <a:rPr lang="sl-SI"/>
              <a:pPr>
                <a:defRPr/>
              </a:pPr>
              <a:t>30. 05. 2019</a:t>
            </a:fld>
            <a:endParaRPr lang="sl-SI"/>
          </a:p>
        </p:txBody>
      </p:sp>
      <p:sp>
        <p:nvSpPr>
          <p:cNvPr id="5" name="Footer Placeholder 4">
            <a:extLst>
              <a:ext uri="{FF2B5EF4-FFF2-40B4-BE49-F238E27FC236}">
                <a16:creationId xmlns:a16="http://schemas.microsoft.com/office/drawing/2014/main" id="{D16C1904-24C7-4A55-87B9-2D5CD42F02AE}"/>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8532C3C2-63E6-4C56-B5AA-6D8724C87024}"/>
              </a:ext>
            </a:extLst>
          </p:cNvPr>
          <p:cNvSpPr>
            <a:spLocks noGrp="1"/>
          </p:cNvSpPr>
          <p:nvPr>
            <p:ph type="sldNum" sz="quarter" idx="12"/>
          </p:nvPr>
        </p:nvSpPr>
        <p:spPr/>
        <p:txBody>
          <a:bodyPr/>
          <a:lstStyle>
            <a:lvl1pPr>
              <a:defRPr/>
            </a:lvl1pPr>
          </a:lstStyle>
          <a:p>
            <a:fld id="{E51A0CE4-57B6-4A3E-83E0-2E93C12865B0}" type="slidenum">
              <a:rPr lang="sl-SI" altLang="sl-SI"/>
              <a:pPr/>
              <a:t>‹#›</a:t>
            </a:fld>
            <a:endParaRPr lang="sl-SI" altLang="sl-SI"/>
          </a:p>
        </p:txBody>
      </p:sp>
    </p:spTree>
    <p:extLst>
      <p:ext uri="{BB962C8B-B14F-4D97-AF65-F5344CB8AC3E}">
        <p14:creationId xmlns:p14="http://schemas.microsoft.com/office/powerpoint/2010/main" val="32619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a:extLst>
              <a:ext uri="{FF2B5EF4-FFF2-40B4-BE49-F238E27FC236}">
                <a16:creationId xmlns:a16="http://schemas.microsoft.com/office/drawing/2014/main" id="{B8140446-0C8A-478F-B92B-FFC81CF74627}"/>
              </a:ext>
            </a:extLst>
          </p:cNvPr>
          <p:cNvSpPr>
            <a:spLocks noGrp="1"/>
          </p:cNvSpPr>
          <p:nvPr>
            <p:ph type="dt" sz="half" idx="10"/>
          </p:nvPr>
        </p:nvSpPr>
        <p:spPr/>
        <p:txBody>
          <a:bodyPr/>
          <a:lstStyle>
            <a:lvl1pPr>
              <a:defRPr/>
            </a:lvl1pPr>
          </a:lstStyle>
          <a:p>
            <a:pPr>
              <a:defRPr/>
            </a:pPr>
            <a:fld id="{453FC9E0-2460-42F4-AE56-E8F708B4A3FE}" type="datetimeFigureOut">
              <a:rPr lang="sl-SI"/>
              <a:pPr>
                <a:defRPr/>
              </a:pPr>
              <a:t>30. 05. 2019</a:t>
            </a:fld>
            <a:endParaRPr lang="sl-SI"/>
          </a:p>
        </p:txBody>
      </p:sp>
      <p:sp>
        <p:nvSpPr>
          <p:cNvPr id="5" name="Footer Placeholder 4">
            <a:extLst>
              <a:ext uri="{FF2B5EF4-FFF2-40B4-BE49-F238E27FC236}">
                <a16:creationId xmlns:a16="http://schemas.microsoft.com/office/drawing/2014/main" id="{97F048E9-BBF9-4143-808D-EBB8A2F70ED0}"/>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0C39C095-9F71-4AB0-8628-E345BBDDA3CB}"/>
              </a:ext>
            </a:extLst>
          </p:cNvPr>
          <p:cNvSpPr>
            <a:spLocks noGrp="1"/>
          </p:cNvSpPr>
          <p:nvPr>
            <p:ph type="sldNum" sz="quarter" idx="12"/>
          </p:nvPr>
        </p:nvSpPr>
        <p:spPr/>
        <p:txBody>
          <a:bodyPr/>
          <a:lstStyle>
            <a:lvl1pPr>
              <a:defRPr/>
            </a:lvl1pPr>
          </a:lstStyle>
          <a:p>
            <a:fld id="{A18134B4-CECC-4BA0-BAC8-AE01B49C07D4}" type="slidenum">
              <a:rPr lang="sl-SI" altLang="sl-SI"/>
              <a:pPr/>
              <a:t>‹#›</a:t>
            </a:fld>
            <a:endParaRPr lang="sl-SI" altLang="sl-SI"/>
          </a:p>
        </p:txBody>
      </p:sp>
    </p:spTree>
    <p:extLst>
      <p:ext uri="{BB962C8B-B14F-4D97-AF65-F5344CB8AC3E}">
        <p14:creationId xmlns:p14="http://schemas.microsoft.com/office/powerpoint/2010/main" val="102896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3">
            <a:extLst>
              <a:ext uri="{FF2B5EF4-FFF2-40B4-BE49-F238E27FC236}">
                <a16:creationId xmlns:a16="http://schemas.microsoft.com/office/drawing/2014/main" id="{DA29E24D-3FD3-401A-9155-D1520751BF35}"/>
              </a:ext>
            </a:extLst>
          </p:cNvPr>
          <p:cNvSpPr>
            <a:spLocks noGrp="1"/>
          </p:cNvSpPr>
          <p:nvPr>
            <p:ph type="dt" sz="half" idx="10"/>
          </p:nvPr>
        </p:nvSpPr>
        <p:spPr/>
        <p:txBody>
          <a:bodyPr/>
          <a:lstStyle>
            <a:lvl1pPr>
              <a:defRPr/>
            </a:lvl1pPr>
          </a:lstStyle>
          <a:p>
            <a:pPr>
              <a:defRPr/>
            </a:pPr>
            <a:fld id="{22F5816A-C525-48ED-9E93-B6B0D30C4E12}" type="datetimeFigureOut">
              <a:rPr lang="sl-SI"/>
              <a:pPr>
                <a:defRPr/>
              </a:pPr>
              <a:t>30. 05. 2019</a:t>
            </a:fld>
            <a:endParaRPr lang="sl-SI"/>
          </a:p>
        </p:txBody>
      </p:sp>
      <p:sp>
        <p:nvSpPr>
          <p:cNvPr id="6" name="Footer Placeholder 4">
            <a:extLst>
              <a:ext uri="{FF2B5EF4-FFF2-40B4-BE49-F238E27FC236}">
                <a16:creationId xmlns:a16="http://schemas.microsoft.com/office/drawing/2014/main" id="{7F3F004D-7C2B-419A-BAF9-0F69B98829F1}"/>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2E154C9A-BB1E-4D7E-8F85-E57935ACA0BC}"/>
              </a:ext>
            </a:extLst>
          </p:cNvPr>
          <p:cNvSpPr>
            <a:spLocks noGrp="1"/>
          </p:cNvSpPr>
          <p:nvPr>
            <p:ph type="sldNum" sz="quarter" idx="12"/>
          </p:nvPr>
        </p:nvSpPr>
        <p:spPr/>
        <p:txBody>
          <a:bodyPr/>
          <a:lstStyle>
            <a:lvl1pPr>
              <a:defRPr/>
            </a:lvl1pPr>
          </a:lstStyle>
          <a:p>
            <a:fld id="{2A46BD2A-034E-4754-8FFA-CD483509115C}" type="slidenum">
              <a:rPr lang="sl-SI" altLang="sl-SI"/>
              <a:pPr/>
              <a:t>‹#›</a:t>
            </a:fld>
            <a:endParaRPr lang="sl-SI" altLang="sl-SI"/>
          </a:p>
        </p:txBody>
      </p:sp>
    </p:spTree>
    <p:extLst>
      <p:ext uri="{BB962C8B-B14F-4D97-AF65-F5344CB8AC3E}">
        <p14:creationId xmlns:p14="http://schemas.microsoft.com/office/powerpoint/2010/main" val="2990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3">
            <a:extLst>
              <a:ext uri="{FF2B5EF4-FFF2-40B4-BE49-F238E27FC236}">
                <a16:creationId xmlns:a16="http://schemas.microsoft.com/office/drawing/2014/main" id="{07562B37-1A3D-4106-8FFA-8121F08481E7}"/>
              </a:ext>
            </a:extLst>
          </p:cNvPr>
          <p:cNvSpPr>
            <a:spLocks noGrp="1"/>
          </p:cNvSpPr>
          <p:nvPr>
            <p:ph type="dt" sz="half" idx="10"/>
          </p:nvPr>
        </p:nvSpPr>
        <p:spPr/>
        <p:txBody>
          <a:bodyPr/>
          <a:lstStyle>
            <a:lvl1pPr>
              <a:defRPr/>
            </a:lvl1pPr>
          </a:lstStyle>
          <a:p>
            <a:pPr>
              <a:defRPr/>
            </a:pPr>
            <a:fld id="{B2592179-7413-465B-9AC4-8D9DC1650191}" type="datetimeFigureOut">
              <a:rPr lang="sl-SI"/>
              <a:pPr>
                <a:defRPr/>
              </a:pPr>
              <a:t>30. 05. 2019</a:t>
            </a:fld>
            <a:endParaRPr lang="sl-SI"/>
          </a:p>
        </p:txBody>
      </p:sp>
      <p:sp>
        <p:nvSpPr>
          <p:cNvPr id="8" name="Footer Placeholder 4">
            <a:extLst>
              <a:ext uri="{FF2B5EF4-FFF2-40B4-BE49-F238E27FC236}">
                <a16:creationId xmlns:a16="http://schemas.microsoft.com/office/drawing/2014/main" id="{B577E27E-3685-409F-BD8F-FD8405BE717B}"/>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31E0DBAC-79AB-4EF2-83B3-9820FD39F05A}"/>
              </a:ext>
            </a:extLst>
          </p:cNvPr>
          <p:cNvSpPr>
            <a:spLocks noGrp="1"/>
          </p:cNvSpPr>
          <p:nvPr>
            <p:ph type="sldNum" sz="quarter" idx="12"/>
          </p:nvPr>
        </p:nvSpPr>
        <p:spPr/>
        <p:txBody>
          <a:bodyPr/>
          <a:lstStyle>
            <a:lvl1pPr>
              <a:defRPr/>
            </a:lvl1pPr>
          </a:lstStyle>
          <a:p>
            <a:fld id="{F48ED8C7-02D1-4A69-A303-C39E2390AE55}" type="slidenum">
              <a:rPr lang="sl-SI" altLang="sl-SI"/>
              <a:pPr/>
              <a:t>‹#›</a:t>
            </a:fld>
            <a:endParaRPr lang="sl-SI" altLang="sl-SI"/>
          </a:p>
        </p:txBody>
      </p:sp>
    </p:spTree>
    <p:extLst>
      <p:ext uri="{BB962C8B-B14F-4D97-AF65-F5344CB8AC3E}">
        <p14:creationId xmlns:p14="http://schemas.microsoft.com/office/powerpoint/2010/main" val="33720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a:t>Uredite slog naslova matrice</a:t>
            </a:r>
            <a:endParaRPr lang="en-US" dirty="0"/>
          </a:p>
        </p:txBody>
      </p:sp>
      <p:sp>
        <p:nvSpPr>
          <p:cNvPr id="3" name="Date Placeholder 3">
            <a:extLst>
              <a:ext uri="{FF2B5EF4-FFF2-40B4-BE49-F238E27FC236}">
                <a16:creationId xmlns:a16="http://schemas.microsoft.com/office/drawing/2014/main" id="{C890E0E0-F0E4-4F36-86D3-3E01D25228F2}"/>
              </a:ext>
            </a:extLst>
          </p:cNvPr>
          <p:cNvSpPr>
            <a:spLocks noGrp="1"/>
          </p:cNvSpPr>
          <p:nvPr>
            <p:ph type="dt" sz="half" idx="10"/>
          </p:nvPr>
        </p:nvSpPr>
        <p:spPr/>
        <p:txBody>
          <a:bodyPr/>
          <a:lstStyle>
            <a:lvl1pPr>
              <a:defRPr/>
            </a:lvl1pPr>
          </a:lstStyle>
          <a:p>
            <a:pPr>
              <a:defRPr/>
            </a:pPr>
            <a:fld id="{58B3D90F-E125-4D20-B51B-A564CFB44D47}" type="datetimeFigureOut">
              <a:rPr lang="sl-SI"/>
              <a:pPr>
                <a:defRPr/>
              </a:pPr>
              <a:t>30. 05. 2019</a:t>
            </a:fld>
            <a:endParaRPr lang="sl-SI"/>
          </a:p>
        </p:txBody>
      </p:sp>
      <p:sp>
        <p:nvSpPr>
          <p:cNvPr id="4" name="Footer Placeholder 4">
            <a:extLst>
              <a:ext uri="{FF2B5EF4-FFF2-40B4-BE49-F238E27FC236}">
                <a16:creationId xmlns:a16="http://schemas.microsoft.com/office/drawing/2014/main" id="{CF6CD2FA-0927-4E4C-8A74-63A5CCDF0005}"/>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9D1503A8-10FE-4A51-9F84-8C220A3E5E23}"/>
              </a:ext>
            </a:extLst>
          </p:cNvPr>
          <p:cNvSpPr>
            <a:spLocks noGrp="1"/>
          </p:cNvSpPr>
          <p:nvPr>
            <p:ph type="sldNum" sz="quarter" idx="12"/>
          </p:nvPr>
        </p:nvSpPr>
        <p:spPr/>
        <p:txBody>
          <a:bodyPr/>
          <a:lstStyle>
            <a:lvl1pPr>
              <a:defRPr/>
            </a:lvl1pPr>
          </a:lstStyle>
          <a:p>
            <a:fld id="{B0506625-1E28-4A3D-BA08-3D11E68EA673}" type="slidenum">
              <a:rPr lang="sl-SI" altLang="sl-SI"/>
              <a:pPr/>
              <a:t>‹#›</a:t>
            </a:fld>
            <a:endParaRPr lang="sl-SI" altLang="sl-SI"/>
          </a:p>
        </p:txBody>
      </p:sp>
    </p:spTree>
    <p:extLst>
      <p:ext uri="{BB962C8B-B14F-4D97-AF65-F5344CB8AC3E}">
        <p14:creationId xmlns:p14="http://schemas.microsoft.com/office/powerpoint/2010/main" val="61477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549F157-2136-4C27-A03A-4902C319F55F}"/>
              </a:ext>
            </a:extLst>
          </p:cNvPr>
          <p:cNvSpPr>
            <a:spLocks noGrp="1"/>
          </p:cNvSpPr>
          <p:nvPr>
            <p:ph type="dt" sz="half" idx="10"/>
          </p:nvPr>
        </p:nvSpPr>
        <p:spPr/>
        <p:txBody>
          <a:bodyPr/>
          <a:lstStyle>
            <a:lvl1pPr>
              <a:defRPr/>
            </a:lvl1pPr>
          </a:lstStyle>
          <a:p>
            <a:pPr>
              <a:defRPr/>
            </a:pPr>
            <a:fld id="{45368D82-5CBE-4861-99AC-01C850F3C345}" type="datetimeFigureOut">
              <a:rPr lang="sl-SI"/>
              <a:pPr>
                <a:defRPr/>
              </a:pPr>
              <a:t>30. 05. 2019</a:t>
            </a:fld>
            <a:endParaRPr lang="sl-SI"/>
          </a:p>
        </p:txBody>
      </p:sp>
      <p:sp>
        <p:nvSpPr>
          <p:cNvPr id="3" name="Footer Placeholder 4">
            <a:extLst>
              <a:ext uri="{FF2B5EF4-FFF2-40B4-BE49-F238E27FC236}">
                <a16:creationId xmlns:a16="http://schemas.microsoft.com/office/drawing/2014/main" id="{A2711553-D826-4EF8-8BFE-C799020C0929}"/>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B1E83A4C-CF5E-41F6-A70E-269F04AE1D3B}"/>
              </a:ext>
            </a:extLst>
          </p:cNvPr>
          <p:cNvSpPr>
            <a:spLocks noGrp="1"/>
          </p:cNvSpPr>
          <p:nvPr>
            <p:ph type="sldNum" sz="quarter" idx="12"/>
          </p:nvPr>
        </p:nvSpPr>
        <p:spPr/>
        <p:txBody>
          <a:bodyPr/>
          <a:lstStyle>
            <a:lvl1pPr>
              <a:defRPr/>
            </a:lvl1pPr>
          </a:lstStyle>
          <a:p>
            <a:fld id="{11836C23-775D-44AB-B8BE-7FAF180A94A5}" type="slidenum">
              <a:rPr lang="sl-SI" altLang="sl-SI"/>
              <a:pPr/>
              <a:t>‹#›</a:t>
            </a:fld>
            <a:endParaRPr lang="sl-SI" altLang="sl-SI"/>
          </a:p>
        </p:txBody>
      </p:sp>
    </p:spTree>
    <p:extLst>
      <p:ext uri="{BB962C8B-B14F-4D97-AF65-F5344CB8AC3E}">
        <p14:creationId xmlns:p14="http://schemas.microsoft.com/office/powerpoint/2010/main" val="150110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a:t>Uredite sloge besedila matrice</a:t>
            </a:r>
          </a:p>
        </p:txBody>
      </p:sp>
      <p:sp>
        <p:nvSpPr>
          <p:cNvPr id="5" name="Date Placeholder 3">
            <a:extLst>
              <a:ext uri="{FF2B5EF4-FFF2-40B4-BE49-F238E27FC236}">
                <a16:creationId xmlns:a16="http://schemas.microsoft.com/office/drawing/2014/main" id="{0103E4FE-03F6-4630-AD17-17F0CEB2987D}"/>
              </a:ext>
            </a:extLst>
          </p:cNvPr>
          <p:cNvSpPr>
            <a:spLocks noGrp="1"/>
          </p:cNvSpPr>
          <p:nvPr>
            <p:ph type="dt" sz="half" idx="10"/>
          </p:nvPr>
        </p:nvSpPr>
        <p:spPr/>
        <p:txBody>
          <a:bodyPr/>
          <a:lstStyle>
            <a:lvl1pPr>
              <a:defRPr/>
            </a:lvl1pPr>
          </a:lstStyle>
          <a:p>
            <a:pPr>
              <a:defRPr/>
            </a:pPr>
            <a:fld id="{2AEEE300-E653-4BA9-B7C2-E06BFC8E37BA}" type="datetimeFigureOut">
              <a:rPr lang="sl-SI"/>
              <a:pPr>
                <a:defRPr/>
              </a:pPr>
              <a:t>30. 05. 2019</a:t>
            </a:fld>
            <a:endParaRPr lang="sl-SI"/>
          </a:p>
        </p:txBody>
      </p:sp>
      <p:sp>
        <p:nvSpPr>
          <p:cNvPr id="6" name="Footer Placeholder 4">
            <a:extLst>
              <a:ext uri="{FF2B5EF4-FFF2-40B4-BE49-F238E27FC236}">
                <a16:creationId xmlns:a16="http://schemas.microsoft.com/office/drawing/2014/main" id="{56586D4A-E49C-46A1-B527-D7A3ECA120CE}"/>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3175D58D-8AE9-4A05-AA11-54F3238B9E74}"/>
              </a:ext>
            </a:extLst>
          </p:cNvPr>
          <p:cNvSpPr>
            <a:spLocks noGrp="1"/>
          </p:cNvSpPr>
          <p:nvPr>
            <p:ph type="sldNum" sz="quarter" idx="12"/>
          </p:nvPr>
        </p:nvSpPr>
        <p:spPr/>
        <p:txBody>
          <a:bodyPr/>
          <a:lstStyle>
            <a:lvl1pPr>
              <a:defRPr/>
            </a:lvl1pPr>
          </a:lstStyle>
          <a:p>
            <a:fld id="{11ED95B8-C7FA-4FDE-9BB5-BD90BF571856}" type="slidenum">
              <a:rPr lang="sl-SI" altLang="sl-SI"/>
              <a:pPr/>
              <a:t>‹#›</a:t>
            </a:fld>
            <a:endParaRPr lang="sl-SI" altLang="sl-SI"/>
          </a:p>
        </p:txBody>
      </p:sp>
    </p:spTree>
    <p:extLst>
      <p:ext uri="{BB962C8B-B14F-4D97-AF65-F5344CB8AC3E}">
        <p14:creationId xmlns:p14="http://schemas.microsoft.com/office/powerpoint/2010/main" val="323372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3">
            <a:extLst>
              <a:ext uri="{FF2B5EF4-FFF2-40B4-BE49-F238E27FC236}">
                <a16:creationId xmlns:a16="http://schemas.microsoft.com/office/drawing/2014/main" id="{80A213F1-BF46-4EE7-9551-800DA4B57590}"/>
              </a:ext>
            </a:extLst>
          </p:cNvPr>
          <p:cNvSpPr>
            <a:spLocks noGrp="1"/>
          </p:cNvSpPr>
          <p:nvPr>
            <p:ph type="dt" sz="half" idx="10"/>
          </p:nvPr>
        </p:nvSpPr>
        <p:spPr/>
        <p:txBody>
          <a:bodyPr/>
          <a:lstStyle>
            <a:lvl1pPr>
              <a:defRPr/>
            </a:lvl1pPr>
          </a:lstStyle>
          <a:p>
            <a:pPr>
              <a:defRPr/>
            </a:pPr>
            <a:fld id="{21464307-D2D5-4664-B148-DFF4B940B076}" type="datetimeFigureOut">
              <a:rPr lang="sl-SI"/>
              <a:pPr>
                <a:defRPr/>
              </a:pPr>
              <a:t>30. 05. 2019</a:t>
            </a:fld>
            <a:endParaRPr lang="sl-SI"/>
          </a:p>
        </p:txBody>
      </p:sp>
      <p:sp>
        <p:nvSpPr>
          <p:cNvPr id="6" name="Footer Placeholder 4">
            <a:extLst>
              <a:ext uri="{FF2B5EF4-FFF2-40B4-BE49-F238E27FC236}">
                <a16:creationId xmlns:a16="http://schemas.microsoft.com/office/drawing/2014/main" id="{86D5A452-2882-4E6B-9168-0A4F1BE12552}"/>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8FCF5A9E-1A15-4002-BAC9-1F9C20A326B8}"/>
              </a:ext>
            </a:extLst>
          </p:cNvPr>
          <p:cNvSpPr>
            <a:spLocks noGrp="1"/>
          </p:cNvSpPr>
          <p:nvPr>
            <p:ph type="sldNum" sz="quarter" idx="12"/>
          </p:nvPr>
        </p:nvSpPr>
        <p:spPr/>
        <p:txBody>
          <a:bodyPr/>
          <a:lstStyle>
            <a:lvl1pPr>
              <a:defRPr/>
            </a:lvl1pPr>
          </a:lstStyle>
          <a:p>
            <a:fld id="{0ACE666E-3C85-4F45-812C-301A49B80AEE}" type="slidenum">
              <a:rPr lang="sl-SI" altLang="sl-SI"/>
              <a:pPr/>
              <a:t>‹#›</a:t>
            </a:fld>
            <a:endParaRPr lang="sl-SI" altLang="sl-SI"/>
          </a:p>
        </p:txBody>
      </p:sp>
    </p:spTree>
    <p:extLst>
      <p:ext uri="{BB962C8B-B14F-4D97-AF65-F5344CB8AC3E}">
        <p14:creationId xmlns:p14="http://schemas.microsoft.com/office/powerpoint/2010/main" val="198877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7">
            <a:extLst>
              <a:ext uri="{FF2B5EF4-FFF2-40B4-BE49-F238E27FC236}">
                <a16:creationId xmlns:a16="http://schemas.microsoft.com/office/drawing/2014/main" id="{6EFAD32D-CE36-463E-9EF2-C9FEA1B60FD4}"/>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D4186145-F1EC-4B4B-9DD5-75FA5B355B4A}"/>
                </a:ext>
              </a:extLst>
            </p:cNvPr>
            <p:cNvCxnSpPr/>
            <p:nvPr/>
          </p:nvCxnSpPr>
          <p:spPr>
            <a:xfrm>
              <a:off x="9371013" y="-528"/>
              <a:ext cx="1219200" cy="685852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94834C7-7345-4120-85D0-D3E21F26E3A0}"/>
                </a:ext>
              </a:extLst>
            </p:cNvPr>
            <p:cNvCxnSpPr/>
            <p:nvPr/>
          </p:nvCxnSpPr>
          <p:spPr>
            <a:xfrm flipH="1">
              <a:off x="7424738" y="3681168"/>
              <a:ext cx="4764087" cy="3176832"/>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199945E8-6331-4EDF-887A-5C074D2B43A2}"/>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BB5AAC1E-731E-4291-9C87-30A426E37F94}"/>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E4276AD0-A0EC-4D24-BFAD-33B8B85810C9}"/>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4B7F8736-7681-41F8-BBCF-5D90F84676D8}"/>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BF47380-7989-46D6-AD47-A3D6DE8A9CF2}"/>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5075B981-E885-4C9F-83E7-909E689954CB}"/>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6D8E0829-320B-45EE-AB5A-D8E589D1B90B}"/>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E73DB1F3-A3D0-475C-82A7-6A3532E5D325}"/>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BB299155-DFCD-4058-B410-C7E8466FCFF7}"/>
              </a:ext>
            </a:extLst>
          </p:cNvPr>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 naslova matrice</a:t>
            </a:r>
            <a:endParaRPr lang="en-US" altLang="sl-SI"/>
          </a:p>
        </p:txBody>
      </p:sp>
      <p:sp>
        <p:nvSpPr>
          <p:cNvPr id="1028" name="Text Placeholder 2">
            <a:extLst>
              <a:ext uri="{FF2B5EF4-FFF2-40B4-BE49-F238E27FC236}">
                <a16:creationId xmlns:a16="http://schemas.microsoft.com/office/drawing/2014/main" id="{EEC43629-E7B8-4A11-AB2E-B78071D562D9}"/>
              </a:ext>
            </a:extLst>
          </p:cNvPr>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4" name="Date Placeholder 3">
            <a:extLst>
              <a:ext uri="{FF2B5EF4-FFF2-40B4-BE49-F238E27FC236}">
                <a16:creationId xmlns:a16="http://schemas.microsoft.com/office/drawing/2014/main" id="{D42FE553-932D-46CA-9F8C-57F684BABB5E}"/>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DBE5A90D-8258-4867-AF94-D9004C94F3CE}" type="datetimeFigureOut">
              <a:rPr lang="sl-SI"/>
              <a:pPr>
                <a:defRPr/>
              </a:pPr>
              <a:t>30. 05. 2019</a:t>
            </a:fld>
            <a:endParaRPr lang="sl-SI"/>
          </a:p>
        </p:txBody>
      </p:sp>
      <p:sp>
        <p:nvSpPr>
          <p:cNvPr id="5" name="Footer Placeholder 4">
            <a:extLst>
              <a:ext uri="{FF2B5EF4-FFF2-40B4-BE49-F238E27FC236}">
                <a16:creationId xmlns:a16="http://schemas.microsoft.com/office/drawing/2014/main" id="{CD98F114-BFE2-4177-89A2-60E25F198FCD}"/>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2DED2821-A8D2-44FF-9EE8-AA91C5319DF2}"/>
              </a:ext>
            </a:extLst>
          </p:cNvPr>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fld id="{AD6D8F3B-FDD0-496A-A102-DF29765C8E9C}" type="slidenum">
              <a:rPr lang="sl-SI" altLang="sl-SI"/>
              <a:pPr/>
              <a:t>‹#›</a:t>
            </a:fld>
            <a:endParaRPr lang="sl-SI" altLang="sl-SI"/>
          </a:p>
        </p:txBody>
      </p:sp>
    </p:spTree>
  </p:cSld>
  <p:clrMap bg1="dk1" tx1="lt1" bg2="dk2" tx2="lt2" accent1="accent1" accent2="accent2" accent3="accent3" accent4="accent4" accent5="accent5" accent6="accent6" hlink="hlink" folHlink="folHlink"/>
  <p:sldLayoutIdLst>
    <p:sldLayoutId id="2147483985"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6" r:id="rId11"/>
    <p:sldLayoutId id="2147483981" r:id="rId12"/>
    <p:sldLayoutId id="2147483987" r:id="rId13"/>
    <p:sldLayoutId id="2147483982" r:id="rId14"/>
    <p:sldLayoutId id="2147483983" r:id="rId15"/>
    <p:sldLayoutId id="2147483984"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FFFFFF"/>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FFFFFF"/>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FFFFFF"/>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77CE8D65-6A89-4E13-96DC-151C9B9F317D}"/>
              </a:ext>
            </a:extLst>
          </p:cNvPr>
          <p:cNvSpPr>
            <a:spLocks noGrp="1"/>
          </p:cNvSpPr>
          <p:nvPr>
            <p:ph type="ctrTitle"/>
          </p:nvPr>
        </p:nvSpPr>
        <p:spPr>
          <a:xfrm>
            <a:off x="1506538" y="2405063"/>
            <a:ext cx="7767637" cy="1646237"/>
          </a:xfrm>
        </p:spPr>
        <p:txBody>
          <a:bodyPr/>
          <a:lstStyle/>
          <a:p>
            <a:r>
              <a:rPr lang="sl-SI" altLang="sl-SI"/>
              <a:t>SUPERPREVODNOST</a:t>
            </a:r>
          </a:p>
        </p:txBody>
      </p:sp>
      <p:sp>
        <p:nvSpPr>
          <p:cNvPr id="3" name="Podnaslov 2">
            <a:extLst>
              <a:ext uri="{FF2B5EF4-FFF2-40B4-BE49-F238E27FC236}">
                <a16:creationId xmlns:a16="http://schemas.microsoft.com/office/drawing/2014/main" id="{8BCBA4B3-4A5E-46EC-9967-34F8EDF5E961}"/>
              </a:ext>
            </a:extLst>
          </p:cNvPr>
          <p:cNvSpPr>
            <a:spLocks noGrp="1"/>
          </p:cNvSpPr>
          <p:nvPr>
            <p:ph type="subTitle" idx="1"/>
          </p:nvPr>
        </p:nvSpPr>
        <p:spPr>
          <a:xfrm>
            <a:off x="1506538" y="4051300"/>
            <a:ext cx="7767637" cy="1096963"/>
          </a:xfrm>
        </p:spPr>
        <p:txBody>
          <a:bodyPr rtlCol="0">
            <a:normAutofit/>
          </a:bodyPr>
          <a:lstStyle/>
          <a:p>
            <a:pPr fontAlgn="auto">
              <a:spcAft>
                <a:spcPts val="0"/>
              </a:spcAft>
              <a:buFont typeface="Wingdings 3" charset="2"/>
              <a:buNone/>
              <a:defRPr/>
            </a:pPr>
            <a:endParaRPr lang="sl-SI"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a:extLst>
              <a:ext uri="{FF2B5EF4-FFF2-40B4-BE49-F238E27FC236}">
                <a16:creationId xmlns:a16="http://schemas.microsoft.com/office/drawing/2014/main" id="{0501A658-886C-4EA6-8E5B-D31C75F53E69}"/>
              </a:ext>
            </a:extLst>
          </p:cNvPr>
          <p:cNvSpPr>
            <a:spLocks noGrp="1"/>
          </p:cNvSpPr>
          <p:nvPr>
            <p:ph type="title"/>
          </p:nvPr>
        </p:nvSpPr>
        <p:spPr>
          <a:xfrm>
            <a:off x="677863" y="4800600"/>
            <a:ext cx="8596312" cy="566738"/>
          </a:xfrm>
        </p:spPr>
        <p:txBody>
          <a:bodyPr/>
          <a:lstStyle/>
          <a:p>
            <a:r>
              <a:rPr lang="sl-SI" altLang="sl-SI"/>
              <a:t>Razvoj superprevodnikov</a:t>
            </a:r>
          </a:p>
        </p:txBody>
      </p:sp>
      <p:sp>
        <p:nvSpPr>
          <p:cNvPr id="14339" name="Označba mesta besedila 3">
            <a:extLst>
              <a:ext uri="{FF2B5EF4-FFF2-40B4-BE49-F238E27FC236}">
                <a16:creationId xmlns:a16="http://schemas.microsoft.com/office/drawing/2014/main" id="{D299C022-8815-4D63-935A-950171F7F8D3}"/>
              </a:ext>
            </a:extLst>
          </p:cNvPr>
          <p:cNvSpPr>
            <a:spLocks noGrp="1"/>
          </p:cNvSpPr>
          <p:nvPr>
            <p:ph type="body" sz="half" idx="2"/>
          </p:nvPr>
        </p:nvSpPr>
        <p:spPr>
          <a:xfrm>
            <a:off x="677863" y="5367338"/>
            <a:ext cx="8596312" cy="1335087"/>
          </a:xfrm>
        </p:spPr>
        <p:txBody>
          <a:bodyPr/>
          <a:lstStyle/>
          <a:p>
            <a:r>
              <a:rPr lang="sl-SI" altLang="sl-SI" sz="1800"/>
              <a:t>Superprevodnike raziskujejo v državnih in komercialnih institutih, saj se že sedaj kaze njihova uporabna vrednost. Vsi raziskovalci težijo k višji temperaturi</a:t>
            </a:r>
            <a:r>
              <a:rPr lang="sl-SI" altLang="sl-SI" sz="1800">
                <a:solidFill>
                  <a:schemeClr val="tx1"/>
                </a:solidFill>
              </a:rPr>
              <a:t>, </a:t>
            </a:r>
            <a:r>
              <a:rPr lang="sl-SI" altLang="sl-SI" sz="1800"/>
              <a:t>možnostih oblikovanja superprevodnikov v žice in druge strukture.</a:t>
            </a:r>
          </a:p>
        </p:txBody>
      </p:sp>
      <p:pic>
        <p:nvPicPr>
          <p:cNvPr id="14340" name="Slika 10">
            <a:extLst>
              <a:ext uri="{FF2B5EF4-FFF2-40B4-BE49-F238E27FC236}">
                <a16:creationId xmlns:a16="http://schemas.microsoft.com/office/drawing/2014/main" id="{86C56FC5-8CA3-4D67-9F81-2C703CA8A3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863" y="641350"/>
            <a:ext cx="4471987"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Slika 2">
            <a:extLst>
              <a:ext uri="{FF2B5EF4-FFF2-40B4-BE49-F238E27FC236}">
                <a16:creationId xmlns:a16="http://schemas.microsoft.com/office/drawing/2014/main" id="{2BA3E875-A911-4CC3-8436-BDB3E4B9E8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2413" y="647700"/>
            <a:ext cx="4405312"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800E0AFF-0090-456B-B4A8-9756051AC624}"/>
              </a:ext>
            </a:extLst>
          </p:cNvPr>
          <p:cNvSpPr>
            <a:spLocks noGrp="1"/>
          </p:cNvSpPr>
          <p:nvPr>
            <p:ph type="title"/>
          </p:nvPr>
        </p:nvSpPr>
        <p:spPr>
          <a:xfrm>
            <a:off x="677863" y="4800600"/>
            <a:ext cx="8596312" cy="566738"/>
          </a:xfrm>
        </p:spPr>
        <p:txBody>
          <a:bodyPr/>
          <a:lstStyle/>
          <a:p>
            <a:r>
              <a:rPr lang="sl-SI" altLang="sl-SI"/>
              <a:t>Uporaba</a:t>
            </a:r>
          </a:p>
        </p:txBody>
      </p:sp>
      <p:sp>
        <p:nvSpPr>
          <p:cNvPr id="15363" name="Označba mesta besedila 3">
            <a:extLst>
              <a:ext uri="{FF2B5EF4-FFF2-40B4-BE49-F238E27FC236}">
                <a16:creationId xmlns:a16="http://schemas.microsoft.com/office/drawing/2014/main" id="{7C5B3B44-78B5-46AC-B87E-1129D4113C74}"/>
              </a:ext>
            </a:extLst>
          </p:cNvPr>
          <p:cNvSpPr>
            <a:spLocks noGrp="1"/>
          </p:cNvSpPr>
          <p:nvPr>
            <p:ph type="body" sz="half" idx="2"/>
          </p:nvPr>
        </p:nvSpPr>
        <p:spPr>
          <a:xfrm>
            <a:off x="677863" y="5367338"/>
            <a:ext cx="8596312" cy="1335087"/>
          </a:xfrm>
        </p:spPr>
        <p:txBody>
          <a:bodyPr/>
          <a:lstStyle/>
          <a:p>
            <a:r>
              <a:rPr lang="sl-SI" altLang="sl-SI" sz="1800"/>
              <a:t>Uporabljajo se kot magneti, za prenos in shranjevanje energije, transport, stroje in generatorje, uporabljajo se tudi v medicini, elektrotehniki in računalništvu.</a:t>
            </a:r>
          </a:p>
        </p:txBody>
      </p:sp>
      <p:pic>
        <p:nvPicPr>
          <p:cNvPr id="15364" name="Slika 10">
            <a:extLst>
              <a:ext uri="{FF2B5EF4-FFF2-40B4-BE49-F238E27FC236}">
                <a16:creationId xmlns:a16="http://schemas.microsoft.com/office/drawing/2014/main" id="{425CEED7-5AB8-478E-B543-9C90E60382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863" y="677863"/>
            <a:ext cx="3573462"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Slika 2">
            <a:extLst>
              <a:ext uri="{FF2B5EF4-FFF2-40B4-BE49-F238E27FC236}">
                <a16:creationId xmlns:a16="http://schemas.microsoft.com/office/drawing/2014/main" id="{B612AFA5-E4F7-4F47-92E2-008421991E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1200" y="677863"/>
            <a:ext cx="314007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Slika 4">
            <a:extLst>
              <a:ext uri="{FF2B5EF4-FFF2-40B4-BE49-F238E27FC236}">
                <a16:creationId xmlns:a16="http://schemas.microsoft.com/office/drawing/2014/main" id="{F8385E05-7938-414C-A93F-D42291916F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1150" y="1341438"/>
            <a:ext cx="4010025"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a:extLst>
              <a:ext uri="{FF2B5EF4-FFF2-40B4-BE49-F238E27FC236}">
                <a16:creationId xmlns:a16="http://schemas.microsoft.com/office/drawing/2014/main" id="{92D3306F-86FE-4644-994B-61D84460AE6E}"/>
              </a:ext>
            </a:extLst>
          </p:cNvPr>
          <p:cNvSpPr>
            <a:spLocks noGrp="1"/>
          </p:cNvSpPr>
          <p:nvPr>
            <p:ph type="title"/>
          </p:nvPr>
        </p:nvSpPr>
        <p:spPr/>
        <p:txBody>
          <a:bodyPr/>
          <a:lstStyle/>
          <a:p>
            <a:r>
              <a:rPr lang="sl-SI" altLang="sl-SI"/>
              <a:t>Vprašanja</a:t>
            </a:r>
          </a:p>
        </p:txBody>
      </p:sp>
      <p:sp>
        <p:nvSpPr>
          <p:cNvPr id="3" name="Označba mesta vsebine 2">
            <a:extLst>
              <a:ext uri="{FF2B5EF4-FFF2-40B4-BE49-F238E27FC236}">
                <a16:creationId xmlns:a16="http://schemas.microsoft.com/office/drawing/2014/main" id="{7DBDB5E3-730B-4BBD-AC93-74854B8EAB7A}"/>
              </a:ext>
            </a:extLst>
          </p:cNvPr>
          <p:cNvSpPr>
            <a:spLocks noGrp="1"/>
          </p:cNvSpPr>
          <p:nvPr>
            <p:ph idx="1"/>
          </p:nvPr>
        </p:nvSpPr>
        <p:spPr>
          <a:xfrm>
            <a:off x="677863" y="2160588"/>
            <a:ext cx="8596312" cy="1704975"/>
          </a:xfrm>
        </p:spPr>
        <p:txBody>
          <a:bodyPr rtlCol="0">
            <a:normAutofit/>
          </a:bodyPr>
          <a:lstStyle/>
          <a:p>
            <a:pPr fontAlgn="auto">
              <a:spcAft>
                <a:spcPts val="0"/>
              </a:spcAft>
              <a:buFont typeface="Wingdings 3" charset="2"/>
              <a:buChar char=""/>
              <a:defRPr/>
            </a:pPr>
            <a:r>
              <a:rPr lang="sl-SI" dirty="0">
                <a:solidFill>
                  <a:schemeClr val="tx1">
                    <a:lumMod val="75000"/>
                    <a:lumOff val="25000"/>
                  </a:schemeClr>
                </a:solidFill>
              </a:rPr>
              <a:t>Kaj je superprevodnost?</a:t>
            </a:r>
          </a:p>
          <a:p>
            <a:pPr fontAlgn="auto">
              <a:spcAft>
                <a:spcPts val="0"/>
              </a:spcAft>
              <a:buFont typeface="Wingdings 3" charset="2"/>
              <a:buChar char=""/>
              <a:defRPr/>
            </a:pPr>
            <a:r>
              <a:rPr lang="sl-SI" dirty="0">
                <a:solidFill>
                  <a:schemeClr val="tx1">
                    <a:lumMod val="75000"/>
                    <a:lumOff val="25000"/>
                  </a:schemeClr>
                </a:solidFill>
              </a:rPr>
              <a:t>Razloži Meissnerjev efekt.</a:t>
            </a:r>
          </a:p>
          <a:p>
            <a:pPr fontAlgn="auto">
              <a:spcAft>
                <a:spcPts val="0"/>
              </a:spcAft>
              <a:buFont typeface="Wingdings 3" charset="2"/>
              <a:buChar char=""/>
              <a:defRPr/>
            </a:pPr>
            <a:r>
              <a:rPr lang="sl-SI" dirty="0">
                <a:solidFill>
                  <a:schemeClr val="tx1">
                    <a:lumMod val="75000"/>
                    <a:lumOff val="25000"/>
                  </a:schemeClr>
                </a:solidFill>
              </a:rPr>
              <a:t>Kje se uporablja superprevodnost?</a:t>
            </a:r>
          </a:p>
          <a:p>
            <a:pPr marL="0" indent="0" fontAlgn="auto">
              <a:spcAft>
                <a:spcPts val="0"/>
              </a:spcAft>
              <a:buFont typeface="Wingdings 3" charset="2"/>
              <a:buNone/>
              <a:defRPr/>
            </a:pPr>
            <a:endParaRPr lang="sl-SI" dirty="0">
              <a:solidFill>
                <a:schemeClr val="tx1">
                  <a:lumMod val="75000"/>
                  <a:lumOff val="25000"/>
                </a:schemeClr>
              </a:solidFill>
            </a:endParaRPr>
          </a:p>
        </p:txBody>
      </p:sp>
      <p:sp>
        <p:nvSpPr>
          <p:cNvPr id="16388" name="Označba mesta vsebine 2">
            <a:extLst>
              <a:ext uri="{FF2B5EF4-FFF2-40B4-BE49-F238E27FC236}">
                <a16:creationId xmlns:a16="http://schemas.microsoft.com/office/drawing/2014/main" id="{FBF2339E-D9A7-41F6-9BA7-F7DFBCA8A9F3}"/>
              </a:ext>
            </a:extLst>
          </p:cNvPr>
          <p:cNvSpPr txBox="1">
            <a:spLocks/>
          </p:cNvSpPr>
          <p:nvPr/>
        </p:nvSpPr>
        <p:spPr bwMode="auto">
          <a:xfrm>
            <a:off x="677863" y="4095750"/>
            <a:ext cx="8596312"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buFont typeface="Wingdings 3" panose="05040102010807070707" pitchFamily="18" charset="2"/>
              <a:buNone/>
            </a:pPr>
            <a:endParaRPr lang="sl-SI" altLang="sl-SI"/>
          </a:p>
          <a:p>
            <a:pPr>
              <a:buFont typeface="Wingdings 3" panose="05040102010807070707" pitchFamily="18" charset="2"/>
              <a:buNone/>
            </a:pPr>
            <a:endParaRPr lang="sl-SI" altLang="sl-SI"/>
          </a:p>
          <a:p>
            <a:pPr>
              <a:buFont typeface="Wingdings 3" panose="05040102010807070707" pitchFamily="18" charset="2"/>
              <a:buNone/>
            </a:pPr>
            <a:endParaRPr lang="sl-SI" altLang="sl-SI"/>
          </a:p>
          <a:p>
            <a:pPr>
              <a:buFont typeface="Wingdings 3" panose="05040102010807070707" pitchFamily="18" charset="2"/>
              <a:buNone/>
            </a:pPr>
            <a:r>
              <a:rPr lang="sl-SI" altLang="sl-SI"/>
              <a:t>													Hvala za pozornost.</a:t>
            </a:r>
          </a:p>
          <a:p>
            <a:pPr>
              <a:buFont typeface="Wingdings 3" panose="05040102010807070707" pitchFamily="18" charset="2"/>
              <a:buNone/>
            </a:pPr>
            <a:endParaRPr lang="sl-SI" altLang="sl-SI"/>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28B371EC-1696-4CF0-8E75-EFB2A857E2AB}"/>
              </a:ext>
            </a:extLst>
          </p:cNvPr>
          <p:cNvSpPr>
            <a:spLocks noGrp="1"/>
          </p:cNvSpPr>
          <p:nvPr>
            <p:ph type="title"/>
          </p:nvPr>
        </p:nvSpPr>
        <p:spPr>
          <a:xfrm>
            <a:off x="677863" y="4800600"/>
            <a:ext cx="8596312" cy="566738"/>
          </a:xfrm>
        </p:spPr>
        <p:txBody>
          <a:bodyPr/>
          <a:lstStyle/>
          <a:p>
            <a:r>
              <a:rPr lang="sl-SI" altLang="sl-SI"/>
              <a:t>Kaj je superprevodnost?</a:t>
            </a:r>
          </a:p>
        </p:txBody>
      </p:sp>
      <p:pic>
        <p:nvPicPr>
          <p:cNvPr id="6147" name="Označba mesta slike 4">
            <a:extLst>
              <a:ext uri="{FF2B5EF4-FFF2-40B4-BE49-F238E27FC236}">
                <a16:creationId xmlns:a16="http://schemas.microsoft.com/office/drawing/2014/main" id="{EB1C5822-A197-4EE5-B85B-02129772669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487" t="18182" r="28587" b="14935"/>
          <a:stretch>
            <a:fillRect/>
          </a:stretch>
        </p:blipFill>
        <p:spPr>
          <a:xfrm>
            <a:off x="677863" y="606425"/>
            <a:ext cx="5713412" cy="4194175"/>
          </a:xfrm>
        </p:spPr>
      </p:pic>
      <p:sp>
        <p:nvSpPr>
          <p:cNvPr id="6148" name="Označba mesta besedila 3">
            <a:extLst>
              <a:ext uri="{FF2B5EF4-FFF2-40B4-BE49-F238E27FC236}">
                <a16:creationId xmlns:a16="http://schemas.microsoft.com/office/drawing/2014/main" id="{90168DBE-542B-4459-901A-7D990BC7243A}"/>
              </a:ext>
            </a:extLst>
          </p:cNvPr>
          <p:cNvSpPr>
            <a:spLocks noGrp="1"/>
          </p:cNvSpPr>
          <p:nvPr>
            <p:ph type="body" sz="half" idx="2"/>
          </p:nvPr>
        </p:nvSpPr>
        <p:spPr>
          <a:xfrm>
            <a:off x="677863" y="5367338"/>
            <a:ext cx="8596312" cy="1335087"/>
          </a:xfrm>
        </p:spPr>
        <p:txBody>
          <a:bodyPr/>
          <a:lstStyle/>
          <a:p>
            <a:r>
              <a:rPr lang="sl-SI" altLang="sl-SI" sz="1800"/>
              <a:t>Superprevodnost je pojav, da pri nekaterih materialih preneha veljati Ohmov zakon pri nizkih temperaturah. </a:t>
            </a:r>
            <a:r>
              <a:rPr lang="sl-SI" altLang="sl-SI" sz="1800">
                <a:solidFill>
                  <a:schemeClr val="tx1"/>
                </a:solidFill>
              </a:rPr>
              <a:t>Specifični upor</a:t>
            </a:r>
            <a:r>
              <a:rPr lang="sl-SI" altLang="sl-SI" sz="1800"/>
              <a:t> tedaj pade na nič.</a:t>
            </a:r>
          </a:p>
        </p:txBody>
      </p:sp>
      <p:pic>
        <p:nvPicPr>
          <p:cNvPr id="6149" name="Slika 2">
            <a:extLst>
              <a:ext uri="{FF2B5EF4-FFF2-40B4-BE49-F238E27FC236}">
                <a16:creationId xmlns:a16="http://schemas.microsoft.com/office/drawing/2014/main" id="{11CB2D91-7687-471E-8476-B8415933A0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9713" y="938213"/>
            <a:ext cx="5214937"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F5E6E37D-538E-44AB-A52C-C616BCDF2D48}"/>
              </a:ext>
            </a:extLst>
          </p:cNvPr>
          <p:cNvSpPr>
            <a:spLocks noGrp="1"/>
          </p:cNvSpPr>
          <p:nvPr>
            <p:ph type="title"/>
          </p:nvPr>
        </p:nvSpPr>
        <p:spPr>
          <a:xfrm>
            <a:off x="677863" y="4800600"/>
            <a:ext cx="8596312" cy="566738"/>
          </a:xfrm>
        </p:spPr>
        <p:txBody>
          <a:bodyPr/>
          <a:lstStyle/>
          <a:p>
            <a:r>
              <a:rPr lang="sl-SI" altLang="sl-SI"/>
              <a:t>Zgodovina</a:t>
            </a:r>
          </a:p>
        </p:txBody>
      </p:sp>
      <p:sp>
        <p:nvSpPr>
          <p:cNvPr id="7171" name="Označba mesta besedila 3">
            <a:extLst>
              <a:ext uri="{FF2B5EF4-FFF2-40B4-BE49-F238E27FC236}">
                <a16:creationId xmlns:a16="http://schemas.microsoft.com/office/drawing/2014/main" id="{DB2BEAB7-C077-4CAB-8DF3-64FC5D9FA78F}"/>
              </a:ext>
            </a:extLst>
          </p:cNvPr>
          <p:cNvSpPr>
            <a:spLocks noGrp="1"/>
          </p:cNvSpPr>
          <p:nvPr>
            <p:ph type="body" sz="half" idx="2"/>
          </p:nvPr>
        </p:nvSpPr>
        <p:spPr>
          <a:xfrm>
            <a:off x="677863" y="5367338"/>
            <a:ext cx="8596312" cy="1335087"/>
          </a:xfrm>
        </p:spPr>
        <p:txBody>
          <a:bodyPr/>
          <a:lstStyle/>
          <a:p>
            <a:r>
              <a:rPr lang="sl-SI" altLang="sl-SI" sz="1800"/>
              <a:t>Leta 1911 je nizozemski fizik in nobelovec </a:t>
            </a:r>
            <a:r>
              <a:rPr lang="sl-SI" altLang="sl-SI" sz="1800">
                <a:solidFill>
                  <a:schemeClr val="tx1"/>
                </a:solidFill>
              </a:rPr>
              <a:t>Heike Kamerlingh Onnes </a:t>
            </a:r>
            <a:r>
              <a:rPr lang="sl-SI" altLang="sl-SI" sz="1800"/>
              <a:t>ohladil živo srebro in odkril superprevodnost. Ugotovil je, da je bistvo superprevodnosti v izginotju upora materiala, čeprav se zgradba ne spremeni. Za hlajenje je uporabil drag in redek tekoči helij.</a:t>
            </a:r>
          </a:p>
        </p:txBody>
      </p:sp>
      <p:pic>
        <p:nvPicPr>
          <p:cNvPr id="7172" name="Slika 10">
            <a:extLst>
              <a:ext uri="{FF2B5EF4-FFF2-40B4-BE49-F238E27FC236}">
                <a16:creationId xmlns:a16="http://schemas.microsoft.com/office/drawing/2014/main" id="{35418E40-F398-44F6-A54A-8A4A4DDB6A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863" y="538163"/>
            <a:ext cx="3197225"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Označba mesta besedila 3">
            <a:extLst>
              <a:ext uri="{FF2B5EF4-FFF2-40B4-BE49-F238E27FC236}">
                <a16:creationId xmlns:a16="http://schemas.microsoft.com/office/drawing/2014/main" id="{EE850A2E-68C5-4AAE-A3BF-8BD13E3ABFB9}"/>
              </a:ext>
            </a:extLst>
          </p:cNvPr>
          <p:cNvSpPr txBox="1">
            <a:spLocks/>
          </p:cNvSpPr>
          <p:nvPr/>
        </p:nvSpPr>
        <p:spPr bwMode="auto">
          <a:xfrm>
            <a:off x="3875088" y="538163"/>
            <a:ext cx="40513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defTabSz="45720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defTabSz="4572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defTabSz="4572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defTabSz="4572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buFont typeface="Wingdings 3" panose="05040102010807070707" pitchFamily="18" charset="2"/>
              <a:buNone/>
            </a:pPr>
            <a:r>
              <a:rPr lang="sl-SI" altLang="sl-SI">
                <a:solidFill>
                  <a:schemeClr val="tx1"/>
                </a:solidFill>
              </a:rPr>
              <a:t>Heike Kamerlingh Onnes</a:t>
            </a: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F68E21DE-DE4B-4FB7-8FA8-CCF11C4A9C27}"/>
              </a:ext>
            </a:extLst>
          </p:cNvPr>
          <p:cNvSpPr>
            <a:spLocks noGrp="1"/>
          </p:cNvSpPr>
          <p:nvPr>
            <p:ph type="title"/>
          </p:nvPr>
        </p:nvSpPr>
        <p:spPr>
          <a:xfrm>
            <a:off x="677863" y="4800600"/>
            <a:ext cx="8596312" cy="566738"/>
          </a:xfrm>
        </p:spPr>
        <p:txBody>
          <a:bodyPr/>
          <a:lstStyle/>
          <a:p>
            <a:r>
              <a:rPr lang="sl-SI" altLang="sl-SI"/>
              <a:t>Meissnerjev pojav</a:t>
            </a:r>
          </a:p>
        </p:txBody>
      </p:sp>
      <p:sp>
        <p:nvSpPr>
          <p:cNvPr id="8195" name="Označba mesta besedila 3">
            <a:extLst>
              <a:ext uri="{FF2B5EF4-FFF2-40B4-BE49-F238E27FC236}">
                <a16:creationId xmlns:a16="http://schemas.microsoft.com/office/drawing/2014/main" id="{8BC9F24F-E303-46B7-822F-E380BFC45607}"/>
              </a:ext>
            </a:extLst>
          </p:cNvPr>
          <p:cNvSpPr>
            <a:spLocks noGrp="1"/>
          </p:cNvSpPr>
          <p:nvPr>
            <p:ph type="body" sz="half" idx="2"/>
          </p:nvPr>
        </p:nvSpPr>
        <p:spPr>
          <a:xfrm>
            <a:off x="677863" y="5367338"/>
            <a:ext cx="8596312" cy="1335087"/>
          </a:xfrm>
        </p:spPr>
        <p:txBody>
          <a:bodyPr/>
          <a:lstStyle/>
          <a:p>
            <a:r>
              <a:rPr lang="sl-SI" altLang="sl-SI" sz="1600"/>
              <a:t>Ko postavimo v magnetno polje prevodnik, se okoli njega vzpostavijo krožne sile, ki zaradi upora hitro ugasnejo. Pri superprevodnikih ravno te sile preprečujejo vstop zunanjega magnetnega polja v material. Krožne sile ne ugasnejo, saj ni upora. Votel superprevodnik je tako najboljša zaščita pred magnetnim poljem. Ker pri superprevodniku krožne sile tečejo trajno, vanj ne prodre magnetno polje, zato se v njem ne inducira napetost. </a:t>
            </a:r>
          </a:p>
        </p:txBody>
      </p:sp>
      <p:pic>
        <p:nvPicPr>
          <p:cNvPr id="8196" name="Slika 10">
            <a:extLst>
              <a:ext uri="{FF2B5EF4-FFF2-40B4-BE49-F238E27FC236}">
                <a16:creationId xmlns:a16="http://schemas.microsoft.com/office/drawing/2014/main" id="{85210994-BA4F-4BBF-8E5F-7C58B2FA0E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863" y="704850"/>
            <a:ext cx="6059487"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Meissnerjev pojav">
            <a:hlinkClick r:id="" action="ppaction://media"/>
            <a:extLst>
              <a:ext uri="{FF2B5EF4-FFF2-40B4-BE49-F238E27FC236}">
                <a16:creationId xmlns:a16="http://schemas.microsoft.com/office/drawing/2014/main" id="{441C1FC4-9D11-4FB5-A6A9-B6B95DB115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5325" y="1012825"/>
            <a:ext cx="4640263"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F0861315-87AE-4017-9210-B392BACFBC7C}"/>
              </a:ext>
            </a:extLst>
          </p:cNvPr>
          <p:cNvSpPr>
            <a:spLocks noGrp="1"/>
          </p:cNvSpPr>
          <p:nvPr>
            <p:ph type="title"/>
          </p:nvPr>
        </p:nvSpPr>
        <p:spPr>
          <a:xfrm>
            <a:off x="677863" y="4800600"/>
            <a:ext cx="8596312" cy="566738"/>
          </a:xfrm>
        </p:spPr>
        <p:txBody>
          <a:bodyPr/>
          <a:lstStyle/>
          <a:p>
            <a:r>
              <a:rPr lang="sl-SI" altLang="sl-SI"/>
              <a:t>Temperaturna odvisnost</a:t>
            </a:r>
          </a:p>
        </p:txBody>
      </p:sp>
      <p:sp>
        <p:nvSpPr>
          <p:cNvPr id="9219" name="Označba mesta besedila 3">
            <a:extLst>
              <a:ext uri="{FF2B5EF4-FFF2-40B4-BE49-F238E27FC236}">
                <a16:creationId xmlns:a16="http://schemas.microsoft.com/office/drawing/2014/main" id="{857708BA-A4EF-4E12-8B18-586AF9810D1F}"/>
              </a:ext>
            </a:extLst>
          </p:cNvPr>
          <p:cNvSpPr>
            <a:spLocks noGrp="1"/>
          </p:cNvSpPr>
          <p:nvPr>
            <p:ph type="body" sz="half" idx="2"/>
          </p:nvPr>
        </p:nvSpPr>
        <p:spPr>
          <a:xfrm>
            <a:off x="677863" y="5367338"/>
            <a:ext cx="8596312" cy="1335087"/>
          </a:xfrm>
        </p:spPr>
        <p:txBody>
          <a:bodyPr/>
          <a:lstStyle/>
          <a:p>
            <a:r>
              <a:rPr lang="sl-SI" altLang="sl-SI" sz="1800"/>
              <a:t>Krivulja upora nekaterih kovin in zlitin pri temperaturah blizu absolutne ničle ne tezi k konstantni vrednosti, temveč pri določeni temperaturi (Tc) upornost postane neizmerljivo majhna. Snov tako preide v superprevodno stanje. </a:t>
            </a:r>
          </a:p>
        </p:txBody>
      </p:sp>
      <p:pic>
        <p:nvPicPr>
          <p:cNvPr id="9220" name="Slika 10">
            <a:extLst>
              <a:ext uri="{FF2B5EF4-FFF2-40B4-BE49-F238E27FC236}">
                <a16:creationId xmlns:a16="http://schemas.microsoft.com/office/drawing/2014/main" id="{EFE39C67-E729-40B0-99E0-7193F67B09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863" y="608013"/>
            <a:ext cx="4856162"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Označba mesta besedila 3">
            <a:extLst>
              <a:ext uri="{FF2B5EF4-FFF2-40B4-BE49-F238E27FC236}">
                <a16:creationId xmlns:a16="http://schemas.microsoft.com/office/drawing/2014/main" id="{7AFCFA48-9FE9-47EE-B823-AEF3CF8AE8E5}"/>
              </a:ext>
            </a:extLst>
          </p:cNvPr>
          <p:cNvSpPr txBox="1">
            <a:spLocks/>
          </p:cNvSpPr>
          <p:nvPr/>
        </p:nvSpPr>
        <p:spPr bwMode="auto">
          <a:xfrm>
            <a:off x="5534025" y="608013"/>
            <a:ext cx="405288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defTabSz="45720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defTabSz="4572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defTabSz="4572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defTabSz="4572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buFont typeface="Wingdings 3" panose="05040102010807070707" pitchFamily="18" charset="2"/>
              <a:buNone/>
            </a:pPr>
            <a:r>
              <a:rPr lang="sl-SI" altLang="sl-SI"/>
              <a:t>Graf kaze odvisnost upornosti kositra od temperature.</a:t>
            </a: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a:extLst>
              <a:ext uri="{FF2B5EF4-FFF2-40B4-BE49-F238E27FC236}">
                <a16:creationId xmlns:a16="http://schemas.microsoft.com/office/drawing/2014/main" id="{538CA059-920A-4F9B-9A0C-9A41E70EE17C}"/>
              </a:ext>
            </a:extLst>
          </p:cNvPr>
          <p:cNvSpPr>
            <a:spLocks noGrp="1"/>
          </p:cNvSpPr>
          <p:nvPr>
            <p:ph type="title"/>
          </p:nvPr>
        </p:nvSpPr>
        <p:spPr>
          <a:xfrm>
            <a:off x="677863" y="4800600"/>
            <a:ext cx="8596312" cy="566738"/>
          </a:xfrm>
        </p:spPr>
        <p:txBody>
          <a:bodyPr/>
          <a:lstStyle/>
          <a:p>
            <a:r>
              <a:rPr lang="sl-SI" altLang="sl-SI"/>
              <a:t>Odvisnost od magnetnega polja</a:t>
            </a:r>
          </a:p>
        </p:txBody>
      </p:sp>
      <p:sp>
        <p:nvSpPr>
          <p:cNvPr id="10243" name="Označba mesta besedila 3">
            <a:extLst>
              <a:ext uri="{FF2B5EF4-FFF2-40B4-BE49-F238E27FC236}">
                <a16:creationId xmlns:a16="http://schemas.microsoft.com/office/drawing/2014/main" id="{B1CB7270-3927-4917-855D-8AD1C60FF312}"/>
              </a:ext>
            </a:extLst>
          </p:cNvPr>
          <p:cNvSpPr>
            <a:spLocks noGrp="1"/>
          </p:cNvSpPr>
          <p:nvPr>
            <p:ph type="body" sz="half" idx="2"/>
          </p:nvPr>
        </p:nvSpPr>
        <p:spPr>
          <a:xfrm>
            <a:off x="677863" y="5367338"/>
            <a:ext cx="8596312" cy="1335087"/>
          </a:xfrm>
        </p:spPr>
        <p:txBody>
          <a:bodyPr/>
          <a:lstStyle/>
          <a:p>
            <a:r>
              <a:rPr lang="sl-SI" altLang="sl-SI" sz="1800"/>
              <a:t>Kritična temperatura materiala je odvisna tudi od magnetnega polja, v katerem se ta nahaja. Preveliko magnetno polje poruši superprevodnost. To vrednost gostote magnetnega polja imenujemo kritično magnetno polje. </a:t>
            </a:r>
          </a:p>
        </p:txBody>
      </p:sp>
      <p:pic>
        <p:nvPicPr>
          <p:cNvPr id="10244" name="Slika 10">
            <a:extLst>
              <a:ext uri="{FF2B5EF4-FFF2-40B4-BE49-F238E27FC236}">
                <a16:creationId xmlns:a16="http://schemas.microsoft.com/office/drawing/2014/main" id="{4738444E-EEC2-4CBA-B0FB-CA662AD7D8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863" y="623888"/>
            <a:ext cx="40068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Označba mesta besedila 3">
            <a:extLst>
              <a:ext uri="{FF2B5EF4-FFF2-40B4-BE49-F238E27FC236}">
                <a16:creationId xmlns:a16="http://schemas.microsoft.com/office/drawing/2014/main" id="{8B89EA6B-C472-4180-A14A-D556242ADE97}"/>
              </a:ext>
            </a:extLst>
          </p:cNvPr>
          <p:cNvSpPr txBox="1">
            <a:spLocks/>
          </p:cNvSpPr>
          <p:nvPr/>
        </p:nvSpPr>
        <p:spPr bwMode="auto">
          <a:xfrm>
            <a:off x="4684713" y="623888"/>
            <a:ext cx="40513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defTabSz="45720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defTabSz="4572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defTabSz="4572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defTabSz="4572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buFont typeface="Wingdings 3" panose="05040102010807070707" pitchFamily="18" charset="2"/>
              <a:buNone/>
            </a:pPr>
            <a:r>
              <a:rPr lang="sl-SI" altLang="sl-SI"/>
              <a:t>Graf kaze odvisnost magnetnega polja od temperature pri različnih materialih.</a:t>
            </a: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892E5A67-56B1-4584-B585-8CA9C0329ED6}"/>
              </a:ext>
            </a:extLst>
          </p:cNvPr>
          <p:cNvSpPr>
            <a:spLocks noGrp="1"/>
          </p:cNvSpPr>
          <p:nvPr>
            <p:ph type="title"/>
          </p:nvPr>
        </p:nvSpPr>
        <p:spPr>
          <a:xfrm>
            <a:off x="677863" y="4800600"/>
            <a:ext cx="8596312" cy="566738"/>
          </a:xfrm>
        </p:spPr>
        <p:txBody>
          <a:bodyPr/>
          <a:lstStyle/>
          <a:p>
            <a:r>
              <a:rPr lang="sl-SI" altLang="sl-SI"/>
              <a:t>Cooperjevi pari</a:t>
            </a:r>
          </a:p>
        </p:txBody>
      </p:sp>
      <p:sp>
        <p:nvSpPr>
          <p:cNvPr id="11267" name="Označba mesta besedila 3">
            <a:extLst>
              <a:ext uri="{FF2B5EF4-FFF2-40B4-BE49-F238E27FC236}">
                <a16:creationId xmlns:a16="http://schemas.microsoft.com/office/drawing/2014/main" id="{C123BCEA-7FA1-4405-B839-B55FD167B1AD}"/>
              </a:ext>
            </a:extLst>
          </p:cNvPr>
          <p:cNvSpPr>
            <a:spLocks noGrp="1"/>
          </p:cNvSpPr>
          <p:nvPr>
            <p:ph type="body" sz="half" idx="2"/>
          </p:nvPr>
        </p:nvSpPr>
        <p:spPr>
          <a:xfrm>
            <a:off x="677863" y="5367338"/>
            <a:ext cx="8596312" cy="1335087"/>
          </a:xfrm>
        </p:spPr>
        <p:txBody>
          <a:bodyPr/>
          <a:lstStyle/>
          <a:p>
            <a:r>
              <a:rPr lang="sl-SI" altLang="sl-SI" sz="1800"/>
              <a:t>Pri gibanju elektrona skozi kristalno mrežo privlačna sila med elektronom in pozitivno nabitimi gradniki privede do lokalne deformacije mreže in s tem do prebitka koncentracije pozitivnega naboja, kar se kaže v privlačnem medsebojnem delovanju z elektroni v neposredni okolici.</a:t>
            </a:r>
          </a:p>
        </p:txBody>
      </p:sp>
      <p:pic>
        <p:nvPicPr>
          <p:cNvPr id="11268" name="Slika 10">
            <a:extLst>
              <a:ext uri="{FF2B5EF4-FFF2-40B4-BE49-F238E27FC236}">
                <a16:creationId xmlns:a16="http://schemas.microsoft.com/office/drawing/2014/main" id="{0189C314-01EB-4680-8026-4089931A51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863" y="657225"/>
            <a:ext cx="528478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Označba mesta besedila 3">
            <a:extLst>
              <a:ext uri="{FF2B5EF4-FFF2-40B4-BE49-F238E27FC236}">
                <a16:creationId xmlns:a16="http://schemas.microsoft.com/office/drawing/2014/main" id="{0C4B6AB4-7E0D-49EC-AD48-F0A9346F5621}"/>
              </a:ext>
            </a:extLst>
          </p:cNvPr>
          <p:cNvSpPr txBox="1">
            <a:spLocks/>
          </p:cNvSpPr>
          <p:nvPr/>
        </p:nvSpPr>
        <p:spPr bwMode="auto">
          <a:xfrm>
            <a:off x="5962650" y="657225"/>
            <a:ext cx="4052888"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defTabSz="45720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defTabSz="4572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defTabSz="4572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defTabSz="4572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buFont typeface="Wingdings 3" panose="05040102010807070707" pitchFamily="18" charset="2"/>
              <a:buNone/>
            </a:pPr>
            <a:r>
              <a:rPr lang="sl-SI" altLang="sl-SI"/>
              <a:t>Elektron, ki izzove deformacijo kristalne mreže, deluje prek mreže posredno na bližnje elektrone. Nastane Cooperjev par, netrajna zveza dveh elektronov z nasprotnima gibalnima količinama.</a:t>
            </a: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1ED30B35-95D5-48B9-B43B-85A31ABDBC19}"/>
              </a:ext>
            </a:extLst>
          </p:cNvPr>
          <p:cNvSpPr>
            <a:spLocks noGrp="1"/>
          </p:cNvSpPr>
          <p:nvPr>
            <p:ph type="title"/>
          </p:nvPr>
        </p:nvSpPr>
        <p:spPr>
          <a:xfrm>
            <a:off x="677863" y="4800600"/>
            <a:ext cx="8596312" cy="566738"/>
          </a:xfrm>
        </p:spPr>
        <p:txBody>
          <a:bodyPr/>
          <a:lstStyle/>
          <a:p>
            <a:r>
              <a:rPr lang="sl-SI" altLang="sl-SI"/>
              <a:t>Josephsonov efekt</a:t>
            </a:r>
          </a:p>
        </p:txBody>
      </p:sp>
      <p:sp>
        <p:nvSpPr>
          <p:cNvPr id="12291" name="Označba mesta besedila 3">
            <a:extLst>
              <a:ext uri="{FF2B5EF4-FFF2-40B4-BE49-F238E27FC236}">
                <a16:creationId xmlns:a16="http://schemas.microsoft.com/office/drawing/2014/main" id="{5A399B44-7509-4683-9722-3A5B9040EBFC}"/>
              </a:ext>
            </a:extLst>
          </p:cNvPr>
          <p:cNvSpPr>
            <a:spLocks noGrp="1"/>
          </p:cNvSpPr>
          <p:nvPr>
            <p:ph type="body" sz="half" idx="2"/>
          </p:nvPr>
        </p:nvSpPr>
        <p:spPr>
          <a:xfrm>
            <a:off x="677863" y="5367338"/>
            <a:ext cx="8596312" cy="1335087"/>
          </a:xfrm>
        </p:spPr>
        <p:txBody>
          <a:bodyPr/>
          <a:lstStyle/>
          <a:p>
            <a:r>
              <a:rPr lang="sl-SI" altLang="sl-SI" sz="1800"/>
              <a:t>Superprevodnost predstavlja makroskopsko demonstracijo kvantnih zakonitosti. To je leta 1962 teoretično dokazal Brian Josephson s preučevanjem dogajanj pri dotiku dveh superprevodnikov. Danes je trditev dokazana tudi praktično.</a:t>
            </a:r>
          </a:p>
        </p:txBody>
      </p:sp>
      <p:pic>
        <p:nvPicPr>
          <p:cNvPr id="12292" name="Slika 10">
            <a:extLst>
              <a:ext uri="{FF2B5EF4-FFF2-40B4-BE49-F238E27FC236}">
                <a16:creationId xmlns:a16="http://schemas.microsoft.com/office/drawing/2014/main" id="{75C239EB-B87D-4E45-B481-414C7F71C0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863" y="538163"/>
            <a:ext cx="2987675"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1822DA48-46E0-4D02-B346-A3300F4F6ABE}"/>
              </a:ext>
            </a:extLst>
          </p:cNvPr>
          <p:cNvSpPr>
            <a:spLocks noGrp="1"/>
          </p:cNvSpPr>
          <p:nvPr>
            <p:ph type="title"/>
          </p:nvPr>
        </p:nvSpPr>
        <p:spPr>
          <a:xfrm>
            <a:off x="677863" y="4800600"/>
            <a:ext cx="8596312" cy="566738"/>
          </a:xfrm>
        </p:spPr>
        <p:txBody>
          <a:bodyPr/>
          <a:lstStyle/>
          <a:p>
            <a:r>
              <a:rPr lang="sl-SI" altLang="sl-SI"/>
              <a:t>Superprevodniki II. vrste</a:t>
            </a:r>
          </a:p>
        </p:txBody>
      </p:sp>
      <p:sp>
        <p:nvSpPr>
          <p:cNvPr id="13315" name="Označba mesta besedila 3">
            <a:extLst>
              <a:ext uri="{FF2B5EF4-FFF2-40B4-BE49-F238E27FC236}">
                <a16:creationId xmlns:a16="http://schemas.microsoft.com/office/drawing/2014/main" id="{2301A98C-D1BB-4E83-AB22-5F0C5212CC87}"/>
              </a:ext>
            </a:extLst>
          </p:cNvPr>
          <p:cNvSpPr>
            <a:spLocks noGrp="1"/>
          </p:cNvSpPr>
          <p:nvPr>
            <p:ph type="body" sz="half" idx="2"/>
          </p:nvPr>
        </p:nvSpPr>
        <p:spPr>
          <a:xfrm>
            <a:off x="677863" y="5367338"/>
            <a:ext cx="8596312" cy="1335087"/>
          </a:xfrm>
        </p:spPr>
        <p:txBody>
          <a:bodyPr/>
          <a:lstStyle/>
          <a:p>
            <a:r>
              <a:rPr lang="sl-SI" altLang="sl-SI" sz="1800"/>
              <a:t>Superprevodniki druge vrste oziroma visokotemperaturni superprevodniki niso čisti elementi kot superprevodniki prve vrste, temveč zmesi več elementov. Superprevodniki druge vrste imajo višjo temperaturo (nekateri že 170K) in prenašajo lahko večji tok.</a:t>
            </a:r>
          </a:p>
          <a:p>
            <a:endParaRPr lang="sl-SI" altLang="sl-SI" sz="1800"/>
          </a:p>
        </p:txBody>
      </p:sp>
      <p:pic>
        <p:nvPicPr>
          <p:cNvPr id="13316" name="Slika 10">
            <a:extLst>
              <a:ext uri="{FF2B5EF4-FFF2-40B4-BE49-F238E27FC236}">
                <a16:creationId xmlns:a16="http://schemas.microsoft.com/office/drawing/2014/main" id="{03DFAFB8-419E-4333-BD28-465081D5B9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863" y="674688"/>
            <a:ext cx="3797300"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Označba mesta besedila 3">
            <a:extLst>
              <a:ext uri="{FF2B5EF4-FFF2-40B4-BE49-F238E27FC236}">
                <a16:creationId xmlns:a16="http://schemas.microsoft.com/office/drawing/2014/main" id="{675C48DC-5E73-4876-8C21-0586F8FA0D50}"/>
              </a:ext>
            </a:extLst>
          </p:cNvPr>
          <p:cNvSpPr txBox="1">
            <a:spLocks/>
          </p:cNvSpPr>
          <p:nvPr/>
        </p:nvSpPr>
        <p:spPr bwMode="auto">
          <a:xfrm>
            <a:off x="4475163" y="674688"/>
            <a:ext cx="4052887"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defTabSz="45720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defTabSz="4572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defTabSz="4572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defTabSz="4572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defTabSz="457200" fontAlgn="base">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buFont typeface="Wingdings 3" panose="05040102010807070707" pitchFamily="18" charset="2"/>
              <a:buNone/>
            </a:pPr>
            <a:endParaRPr lang="sl-SI" altLang="sl-SI"/>
          </a:p>
        </p:txBody>
      </p:sp>
    </p:spTree>
  </p:cSld>
  <p:clrMapOvr>
    <a:masterClrMapping/>
  </p:clrMapOvr>
  <p:transition spd="med">
    <p:pull/>
  </p:transition>
</p:sld>
</file>

<file path=ppt/theme/theme1.xml><?xml version="1.0" encoding="utf-8"?>
<a:theme xmlns:a="http://schemas.openxmlformats.org/drawingml/2006/main" name="Gladko">
  <a:themeElements>
    <a:clrScheme name="Po meri 2">
      <a:dk1>
        <a:srgbClr val="000000"/>
      </a:dk1>
      <a:lt1>
        <a:sysClr val="window" lastClr="FFFFFF"/>
      </a:lt1>
      <a:dk2>
        <a:srgbClr val="5F5F5F"/>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417</Words>
  <Application>Microsoft Office PowerPoint</Application>
  <PresentationFormat>Widescreen</PresentationFormat>
  <Paragraphs>34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Wingdings 3</vt:lpstr>
      <vt:lpstr>Gladko</vt:lpstr>
      <vt:lpstr>SUPERPREVODNOST</vt:lpstr>
      <vt:lpstr>Kaj je superprevodnost?</vt:lpstr>
      <vt:lpstr>Zgodovina</vt:lpstr>
      <vt:lpstr>Meissnerjev pojav</vt:lpstr>
      <vt:lpstr>Temperaturna odvisnost</vt:lpstr>
      <vt:lpstr>Odvisnost od magnetnega polja</vt:lpstr>
      <vt:lpstr>Cooperjevi pari</vt:lpstr>
      <vt:lpstr>Josephsonov efekt</vt:lpstr>
      <vt:lpstr>Superprevodniki II. vrste</vt:lpstr>
      <vt:lpstr>Razvoj superprevodnikov</vt:lpstr>
      <vt:lpstr>Uporaba</vt:lpstr>
      <vt:lpstr>Vprašanja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2019-05-30T09:41:23Z</dcterms:created>
  <dcterms:modified xsi:type="dcterms:W3CDTF">2019-05-30T09:41:23Z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