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67" r:id="rId3"/>
    <p:sldId id="257" r:id="rId4"/>
    <p:sldId id="258" r:id="rId5"/>
    <p:sldId id="259" r:id="rId6"/>
    <p:sldId id="260" r:id="rId7"/>
    <p:sldId id="261" r:id="rId8"/>
    <p:sldId id="262" r:id="rId9"/>
    <p:sldId id="263" r:id="rId10"/>
    <p:sldId id="264" r:id="rId11"/>
    <p:sldId id="265" r:id="rId12"/>
    <p:sldId id="268"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960FCD-620C-4704-8147-AD76B7ADD29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Date Placeholder 2">
            <a:extLst>
              <a:ext uri="{FF2B5EF4-FFF2-40B4-BE49-F238E27FC236}">
                <a16:creationId xmlns:a16="http://schemas.microsoft.com/office/drawing/2014/main" id="{660F0473-D9FD-4D50-ACBF-E355A52EB56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5E795A-73C1-4FB6-A50A-48ADF61625D0}" type="datetimeFigureOut">
              <a:rPr lang="sl-SI"/>
              <a:pPr>
                <a:defRPr/>
              </a:pPr>
              <a:t>30. 05. 2019</a:t>
            </a:fld>
            <a:endParaRPr lang="sl-SI"/>
          </a:p>
        </p:txBody>
      </p:sp>
      <p:sp>
        <p:nvSpPr>
          <p:cNvPr id="4" name="Slide Image Placeholder 3">
            <a:extLst>
              <a:ext uri="{FF2B5EF4-FFF2-40B4-BE49-F238E27FC236}">
                <a16:creationId xmlns:a16="http://schemas.microsoft.com/office/drawing/2014/main" id="{8C49D452-F205-4FEA-B57C-159EC0ADA7A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697C234A-B46B-431C-8C6E-0D677F2819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C59A3FB0-42ED-4FF8-9656-FEA2F4398FD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Slide Number Placeholder 6">
            <a:extLst>
              <a:ext uri="{FF2B5EF4-FFF2-40B4-BE49-F238E27FC236}">
                <a16:creationId xmlns:a16="http://schemas.microsoft.com/office/drawing/2014/main" id="{4FF4C01E-521D-4FAF-BCA0-B6DD50EF5C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2CAC4A-A035-46D1-8EDB-40F0C57EDF54}"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7E702D0-3FA5-4B7A-99CF-CF25C04106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E6B6F0A-90DC-4B2B-BB48-E10433A85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l-SI" altLang="sl-SI"/>
              <a:t>:D</a:t>
            </a:r>
          </a:p>
        </p:txBody>
      </p:sp>
      <p:sp>
        <p:nvSpPr>
          <p:cNvPr id="14340" name="Slide Number Placeholder 3">
            <a:extLst>
              <a:ext uri="{FF2B5EF4-FFF2-40B4-BE49-F238E27FC236}">
                <a16:creationId xmlns:a16="http://schemas.microsoft.com/office/drawing/2014/main" id="{410C34B1-DBFA-46F3-BDD2-B066F3C9F6D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D55B7D-3A88-451D-80F8-D0351F5F3671}" type="slidenum">
              <a:rPr lang="sl-SI" altLang="sl-SI">
                <a:latin typeface="Calibri" panose="020F0502020204030204" pitchFamily="34" charset="0"/>
              </a:rPr>
              <a:pPr eaLnBrk="1" hangingPunct="1"/>
              <a:t>1</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79CC9EB2-CEA9-44C8-B061-F3CFC1DFBCA9}"/>
              </a:ext>
            </a:extLst>
          </p:cNvPr>
          <p:cNvSpPr>
            <a:spLocks noGrp="1"/>
          </p:cNvSpPr>
          <p:nvPr>
            <p:ph type="dt" sz="half" idx="10"/>
          </p:nvPr>
        </p:nvSpPr>
        <p:spPr/>
        <p:txBody>
          <a:bodyPr/>
          <a:lstStyle>
            <a:lvl1pPr>
              <a:defRPr/>
            </a:lvl1pPr>
          </a:lstStyle>
          <a:p>
            <a:pPr>
              <a:defRPr/>
            </a:pPr>
            <a:fld id="{CD9F2AF6-FC48-48E3-82B9-3FF2B062B3FF}" type="datetimeFigureOut">
              <a:rPr lang="sl-SI"/>
              <a:pPr>
                <a:defRPr/>
              </a:pPr>
              <a:t>30. 05. 2019</a:t>
            </a:fld>
            <a:endParaRPr lang="sl-SI"/>
          </a:p>
        </p:txBody>
      </p:sp>
      <p:sp>
        <p:nvSpPr>
          <p:cNvPr id="5" name="Footer Placeholder 4">
            <a:extLst>
              <a:ext uri="{FF2B5EF4-FFF2-40B4-BE49-F238E27FC236}">
                <a16:creationId xmlns:a16="http://schemas.microsoft.com/office/drawing/2014/main" id="{D602A3BD-B828-4691-826D-375657684ED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3DE4FB14-5D3C-4E36-BF66-175DFE3A3F10}"/>
              </a:ext>
            </a:extLst>
          </p:cNvPr>
          <p:cNvSpPr>
            <a:spLocks noGrp="1"/>
          </p:cNvSpPr>
          <p:nvPr>
            <p:ph type="sldNum" sz="quarter" idx="12"/>
          </p:nvPr>
        </p:nvSpPr>
        <p:spPr/>
        <p:txBody>
          <a:bodyPr/>
          <a:lstStyle>
            <a:lvl1pPr>
              <a:defRPr/>
            </a:lvl1pPr>
          </a:lstStyle>
          <a:p>
            <a:fld id="{BB0496A6-FE48-4157-8055-ED8FADE40351}" type="slidenum">
              <a:rPr lang="sl-SI" altLang="sl-SI"/>
              <a:pPr/>
              <a:t>‹#›</a:t>
            </a:fld>
            <a:endParaRPr lang="sl-SI" altLang="sl-SI"/>
          </a:p>
        </p:txBody>
      </p:sp>
    </p:spTree>
    <p:extLst>
      <p:ext uri="{BB962C8B-B14F-4D97-AF65-F5344CB8AC3E}">
        <p14:creationId xmlns:p14="http://schemas.microsoft.com/office/powerpoint/2010/main" val="375894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EAE59E8-CCEF-4ED4-A0C1-75E06738DE11}"/>
              </a:ext>
            </a:extLst>
          </p:cNvPr>
          <p:cNvSpPr>
            <a:spLocks noGrp="1"/>
          </p:cNvSpPr>
          <p:nvPr>
            <p:ph type="dt" sz="half" idx="10"/>
          </p:nvPr>
        </p:nvSpPr>
        <p:spPr/>
        <p:txBody>
          <a:bodyPr/>
          <a:lstStyle>
            <a:lvl1pPr>
              <a:defRPr/>
            </a:lvl1pPr>
          </a:lstStyle>
          <a:p>
            <a:pPr>
              <a:defRPr/>
            </a:pPr>
            <a:fld id="{D9C8FF2B-600C-409E-ABA3-3BC090469C26}" type="datetimeFigureOut">
              <a:rPr lang="sl-SI"/>
              <a:pPr>
                <a:defRPr/>
              </a:pPr>
              <a:t>30. 05. 2019</a:t>
            </a:fld>
            <a:endParaRPr lang="sl-SI"/>
          </a:p>
        </p:txBody>
      </p:sp>
      <p:sp>
        <p:nvSpPr>
          <p:cNvPr id="5" name="Footer Placeholder 4">
            <a:extLst>
              <a:ext uri="{FF2B5EF4-FFF2-40B4-BE49-F238E27FC236}">
                <a16:creationId xmlns:a16="http://schemas.microsoft.com/office/drawing/2014/main" id="{26D3DEDA-DC2E-4AC8-ACFE-102E4B9AD725}"/>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20AA3B4-695B-408A-AEC8-3C2DED045D19}"/>
              </a:ext>
            </a:extLst>
          </p:cNvPr>
          <p:cNvSpPr>
            <a:spLocks noGrp="1"/>
          </p:cNvSpPr>
          <p:nvPr>
            <p:ph type="sldNum" sz="quarter" idx="12"/>
          </p:nvPr>
        </p:nvSpPr>
        <p:spPr/>
        <p:txBody>
          <a:bodyPr/>
          <a:lstStyle>
            <a:lvl1pPr>
              <a:defRPr/>
            </a:lvl1pPr>
          </a:lstStyle>
          <a:p>
            <a:fld id="{4FBE7870-B866-431C-B9C1-FBEC8390E12C}" type="slidenum">
              <a:rPr lang="sl-SI" altLang="sl-SI"/>
              <a:pPr/>
              <a:t>‹#›</a:t>
            </a:fld>
            <a:endParaRPr lang="sl-SI" altLang="sl-SI"/>
          </a:p>
        </p:txBody>
      </p:sp>
    </p:spTree>
    <p:extLst>
      <p:ext uri="{BB962C8B-B14F-4D97-AF65-F5344CB8AC3E}">
        <p14:creationId xmlns:p14="http://schemas.microsoft.com/office/powerpoint/2010/main" val="395993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92023FC-5851-4966-890F-8D2A012DEFEF}"/>
              </a:ext>
            </a:extLst>
          </p:cNvPr>
          <p:cNvSpPr>
            <a:spLocks noGrp="1"/>
          </p:cNvSpPr>
          <p:nvPr>
            <p:ph type="dt" sz="half" idx="10"/>
          </p:nvPr>
        </p:nvSpPr>
        <p:spPr/>
        <p:txBody>
          <a:bodyPr/>
          <a:lstStyle>
            <a:lvl1pPr>
              <a:defRPr/>
            </a:lvl1pPr>
          </a:lstStyle>
          <a:p>
            <a:pPr>
              <a:defRPr/>
            </a:pPr>
            <a:fld id="{5F2DC644-9088-44A0-A1A3-9615B2FBFA79}" type="datetimeFigureOut">
              <a:rPr lang="sl-SI"/>
              <a:pPr>
                <a:defRPr/>
              </a:pPr>
              <a:t>30. 05. 2019</a:t>
            </a:fld>
            <a:endParaRPr lang="sl-SI"/>
          </a:p>
        </p:txBody>
      </p:sp>
      <p:sp>
        <p:nvSpPr>
          <p:cNvPr id="5" name="Footer Placeholder 4">
            <a:extLst>
              <a:ext uri="{FF2B5EF4-FFF2-40B4-BE49-F238E27FC236}">
                <a16:creationId xmlns:a16="http://schemas.microsoft.com/office/drawing/2014/main" id="{7B84C97E-7AFD-46BF-BEF2-0EEAC64F79C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98BBF964-0C04-42CE-B227-C1BD544BA2B9}"/>
              </a:ext>
            </a:extLst>
          </p:cNvPr>
          <p:cNvSpPr>
            <a:spLocks noGrp="1"/>
          </p:cNvSpPr>
          <p:nvPr>
            <p:ph type="sldNum" sz="quarter" idx="12"/>
          </p:nvPr>
        </p:nvSpPr>
        <p:spPr/>
        <p:txBody>
          <a:bodyPr/>
          <a:lstStyle>
            <a:lvl1pPr>
              <a:defRPr/>
            </a:lvl1pPr>
          </a:lstStyle>
          <a:p>
            <a:fld id="{D15AEEE4-1FEA-4C84-BF94-00419AD4C808}" type="slidenum">
              <a:rPr lang="sl-SI" altLang="sl-SI"/>
              <a:pPr/>
              <a:t>‹#›</a:t>
            </a:fld>
            <a:endParaRPr lang="sl-SI" altLang="sl-SI"/>
          </a:p>
        </p:txBody>
      </p:sp>
    </p:spTree>
    <p:extLst>
      <p:ext uri="{BB962C8B-B14F-4D97-AF65-F5344CB8AC3E}">
        <p14:creationId xmlns:p14="http://schemas.microsoft.com/office/powerpoint/2010/main" val="246356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000A61F-662F-4B0B-BA4A-A72CD0AA5468}"/>
              </a:ext>
            </a:extLst>
          </p:cNvPr>
          <p:cNvSpPr>
            <a:spLocks noGrp="1"/>
          </p:cNvSpPr>
          <p:nvPr>
            <p:ph type="dt" sz="half" idx="10"/>
          </p:nvPr>
        </p:nvSpPr>
        <p:spPr/>
        <p:txBody>
          <a:bodyPr/>
          <a:lstStyle>
            <a:lvl1pPr>
              <a:defRPr/>
            </a:lvl1pPr>
          </a:lstStyle>
          <a:p>
            <a:pPr>
              <a:defRPr/>
            </a:pPr>
            <a:fld id="{C518A307-AC38-4652-B3A5-15D9B95F318E}" type="datetimeFigureOut">
              <a:rPr lang="sl-SI"/>
              <a:pPr>
                <a:defRPr/>
              </a:pPr>
              <a:t>30. 05. 2019</a:t>
            </a:fld>
            <a:endParaRPr lang="sl-SI"/>
          </a:p>
        </p:txBody>
      </p:sp>
      <p:sp>
        <p:nvSpPr>
          <p:cNvPr id="5" name="Footer Placeholder 4">
            <a:extLst>
              <a:ext uri="{FF2B5EF4-FFF2-40B4-BE49-F238E27FC236}">
                <a16:creationId xmlns:a16="http://schemas.microsoft.com/office/drawing/2014/main" id="{497AC54B-3212-4905-A1AC-7EBB7FFCF59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7170DBD-145B-4004-9F36-62BA570EF23B}"/>
              </a:ext>
            </a:extLst>
          </p:cNvPr>
          <p:cNvSpPr>
            <a:spLocks noGrp="1"/>
          </p:cNvSpPr>
          <p:nvPr>
            <p:ph type="sldNum" sz="quarter" idx="12"/>
          </p:nvPr>
        </p:nvSpPr>
        <p:spPr/>
        <p:txBody>
          <a:bodyPr/>
          <a:lstStyle>
            <a:lvl1pPr>
              <a:defRPr/>
            </a:lvl1pPr>
          </a:lstStyle>
          <a:p>
            <a:fld id="{ADAC1E59-E24B-4902-B222-0E64EE9F0913}" type="slidenum">
              <a:rPr lang="sl-SI" altLang="sl-SI"/>
              <a:pPr/>
              <a:t>‹#›</a:t>
            </a:fld>
            <a:endParaRPr lang="sl-SI" altLang="sl-SI"/>
          </a:p>
        </p:txBody>
      </p:sp>
    </p:spTree>
    <p:extLst>
      <p:ext uri="{BB962C8B-B14F-4D97-AF65-F5344CB8AC3E}">
        <p14:creationId xmlns:p14="http://schemas.microsoft.com/office/powerpoint/2010/main" val="293234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D5039-D4CF-47D8-B3A2-B48050D92238}"/>
              </a:ext>
            </a:extLst>
          </p:cNvPr>
          <p:cNvSpPr>
            <a:spLocks noGrp="1"/>
          </p:cNvSpPr>
          <p:nvPr>
            <p:ph type="dt" sz="half" idx="10"/>
          </p:nvPr>
        </p:nvSpPr>
        <p:spPr/>
        <p:txBody>
          <a:bodyPr/>
          <a:lstStyle>
            <a:lvl1pPr>
              <a:defRPr/>
            </a:lvl1pPr>
          </a:lstStyle>
          <a:p>
            <a:pPr>
              <a:defRPr/>
            </a:pPr>
            <a:fld id="{927676DE-EA62-43E2-89F1-4647BFB83C33}" type="datetimeFigureOut">
              <a:rPr lang="sl-SI"/>
              <a:pPr>
                <a:defRPr/>
              </a:pPr>
              <a:t>30. 05. 2019</a:t>
            </a:fld>
            <a:endParaRPr lang="sl-SI"/>
          </a:p>
        </p:txBody>
      </p:sp>
      <p:sp>
        <p:nvSpPr>
          <p:cNvPr id="5" name="Footer Placeholder 4">
            <a:extLst>
              <a:ext uri="{FF2B5EF4-FFF2-40B4-BE49-F238E27FC236}">
                <a16:creationId xmlns:a16="http://schemas.microsoft.com/office/drawing/2014/main" id="{B69BAF41-B5E8-490F-A8E1-97F6FB6EE8FA}"/>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79AFC5C6-8449-442F-AEA2-DB22136DCDF1}"/>
              </a:ext>
            </a:extLst>
          </p:cNvPr>
          <p:cNvSpPr>
            <a:spLocks noGrp="1"/>
          </p:cNvSpPr>
          <p:nvPr>
            <p:ph type="sldNum" sz="quarter" idx="12"/>
          </p:nvPr>
        </p:nvSpPr>
        <p:spPr/>
        <p:txBody>
          <a:bodyPr/>
          <a:lstStyle>
            <a:lvl1pPr>
              <a:defRPr/>
            </a:lvl1pPr>
          </a:lstStyle>
          <a:p>
            <a:fld id="{5460EF36-6D39-4973-8B2F-602B651BF97A}" type="slidenum">
              <a:rPr lang="sl-SI" altLang="sl-SI"/>
              <a:pPr/>
              <a:t>‹#›</a:t>
            </a:fld>
            <a:endParaRPr lang="sl-SI" altLang="sl-SI"/>
          </a:p>
        </p:txBody>
      </p:sp>
    </p:spTree>
    <p:extLst>
      <p:ext uri="{BB962C8B-B14F-4D97-AF65-F5344CB8AC3E}">
        <p14:creationId xmlns:p14="http://schemas.microsoft.com/office/powerpoint/2010/main" val="404524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a:extLst>
              <a:ext uri="{FF2B5EF4-FFF2-40B4-BE49-F238E27FC236}">
                <a16:creationId xmlns:a16="http://schemas.microsoft.com/office/drawing/2014/main" id="{39A69B30-C3C3-412C-98CF-39A20ABBBCCE}"/>
              </a:ext>
            </a:extLst>
          </p:cNvPr>
          <p:cNvSpPr>
            <a:spLocks noGrp="1"/>
          </p:cNvSpPr>
          <p:nvPr>
            <p:ph type="dt" sz="half" idx="10"/>
          </p:nvPr>
        </p:nvSpPr>
        <p:spPr/>
        <p:txBody>
          <a:bodyPr/>
          <a:lstStyle>
            <a:lvl1pPr>
              <a:defRPr/>
            </a:lvl1pPr>
          </a:lstStyle>
          <a:p>
            <a:pPr>
              <a:defRPr/>
            </a:pPr>
            <a:fld id="{5A2968BB-31E9-45CC-A775-54982F38FE1A}" type="datetimeFigureOut">
              <a:rPr lang="sl-SI"/>
              <a:pPr>
                <a:defRPr/>
              </a:pPr>
              <a:t>30. 05. 2019</a:t>
            </a:fld>
            <a:endParaRPr lang="sl-SI"/>
          </a:p>
        </p:txBody>
      </p:sp>
      <p:sp>
        <p:nvSpPr>
          <p:cNvPr id="6" name="Footer Placeholder 4">
            <a:extLst>
              <a:ext uri="{FF2B5EF4-FFF2-40B4-BE49-F238E27FC236}">
                <a16:creationId xmlns:a16="http://schemas.microsoft.com/office/drawing/2014/main" id="{EDC68426-2533-49DF-9FA1-BFEF2A7CCD74}"/>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F13D19D0-ED3E-4599-B2CF-40C82FF55011}"/>
              </a:ext>
            </a:extLst>
          </p:cNvPr>
          <p:cNvSpPr>
            <a:spLocks noGrp="1"/>
          </p:cNvSpPr>
          <p:nvPr>
            <p:ph type="sldNum" sz="quarter" idx="12"/>
          </p:nvPr>
        </p:nvSpPr>
        <p:spPr/>
        <p:txBody>
          <a:bodyPr/>
          <a:lstStyle>
            <a:lvl1pPr>
              <a:defRPr/>
            </a:lvl1pPr>
          </a:lstStyle>
          <a:p>
            <a:fld id="{CBBC0F1D-6B06-4E86-B8B8-0FA81A4B30E4}" type="slidenum">
              <a:rPr lang="sl-SI" altLang="sl-SI"/>
              <a:pPr/>
              <a:t>‹#›</a:t>
            </a:fld>
            <a:endParaRPr lang="sl-SI" altLang="sl-SI"/>
          </a:p>
        </p:txBody>
      </p:sp>
    </p:spTree>
    <p:extLst>
      <p:ext uri="{BB962C8B-B14F-4D97-AF65-F5344CB8AC3E}">
        <p14:creationId xmlns:p14="http://schemas.microsoft.com/office/powerpoint/2010/main" val="293378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a:extLst>
              <a:ext uri="{FF2B5EF4-FFF2-40B4-BE49-F238E27FC236}">
                <a16:creationId xmlns:a16="http://schemas.microsoft.com/office/drawing/2014/main" id="{C0B62364-CCE1-4271-B8D6-C57CB0B894F4}"/>
              </a:ext>
            </a:extLst>
          </p:cNvPr>
          <p:cNvSpPr>
            <a:spLocks noGrp="1"/>
          </p:cNvSpPr>
          <p:nvPr>
            <p:ph type="dt" sz="half" idx="10"/>
          </p:nvPr>
        </p:nvSpPr>
        <p:spPr/>
        <p:txBody>
          <a:bodyPr/>
          <a:lstStyle>
            <a:lvl1pPr>
              <a:defRPr/>
            </a:lvl1pPr>
          </a:lstStyle>
          <a:p>
            <a:pPr>
              <a:defRPr/>
            </a:pPr>
            <a:fld id="{133B0B61-102C-4F7F-BD66-59EC4B7066FD}" type="datetimeFigureOut">
              <a:rPr lang="sl-SI"/>
              <a:pPr>
                <a:defRPr/>
              </a:pPr>
              <a:t>30. 05. 2019</a:t>
            </a:fld>
            <a:endParaRPr lang="sl-SI"/>
          </a:p>
        </p:txBody>
      </p:sp>
      <p:sp>
        <p:nvSpPr>
          <p:cNvPr id="8" name="Footer Placeholder 4">
            <a:extLst>
              <a:ext uri="{FF2B5EF4-FFF2-40B4-BE49-F238E27FC236}">
                <a16:creationId xmlns:a16="http://schemas.microsoft.com/office/drawing/2014/main" id="{26916DC4-4060-4014-AB7D-8B4D5A9034A7}"/>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03527CC1-BED3-4E58-9636-1ADFBB0B84DF}"/>
              </a:ext>
            </a:extLst>
          </p:cNvPr>
          <p:cNvSpPr>
            <a:spLocks noGrp="1"/>
          </p:cNvSpPr>
          <p:nvPr>
            <p:ph type="sldNum" sz="quarter" idx="12"/>
          </p:nvPr>
        </p:nvSpPr>
        <p:spPr/>
        <p:txBody>
          <a:bodyPr/>
          <a:lstStyle>
            <a:lvl1pPr>
              <a:defRPr/>
            </a:lvl1pPr>
          </a:lstStyle>
          <a:p>
            <a:fld id="{8214755D-7E49-476F-AB9C-6F8A9C6E56EA}" type="slidenum">
              <a:rPr lang="sl-SI" altLang="sl-SI"/>
              <a:pPr/>
              <a:t>‹#›</a:t>
            </a:fld>
            <a:endParaRPr lang="sl-SI" altLang="sl-SI"/>
          </a:p>
        </p:txBody>
      </p:sp>
    </p:spTree>
    <p:extLst>
      <p:ext uri="{BB962C8B-B14F-4D97-AF65-F5344CB8AC3E}">
        <p14:creationId xmlns:p14="http://schemas.microsoft.com/office/powerpoint/2010/main" val="163672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a:extLst>
              <a:ext uri="{FF2B5EF4-FFF2-40B4-BE49-F238E27FC236}">
                <a16:creationId xmlns:a16="http://schemas.microsoft.com/office/drawing/2014/main" id="{F5F2183D-73F1-4E12-BCF2-748DD78E9C2A}"/>
              </a:ext>
            </a:extLst>
          </p:cNvPr>
          <p:cNvSpPr>
            <a:spLocks noGrp="1"/>
          </p:cNvSpPr>
          <p:nvPr>
            <p:ph type="dt" sz="half" idx="10"/>
          </p:nvPr>
        </p:nvSpPr>
        <p:spPr/>
        <p:txBody>
          <a:bodyPr/>
          <a:lstStyle>
            <a:lvl1pPr>
              <a:defRPr/>
            </a:lvl1pPr>
          </a:lstStyle>
          <a:p>
            <a:pPr>
              <a:defRPr/>
            </a:pPr>
            <a:fld id="{E556126F-F770-4B6F-B0B5-DEE46964922F}" type="datetimeFigureOut">
              <a:rPr lang="sl-SI"/>
              <a:pPr>
                <a:defRPr/>
              </a:pPr>
              <a:t>30. 05. 2019</a:t>
            </a:fld>
            <a:endParaRPr lang="sl-SI"/>
          </a:p>
        </p:txBody>
      </p:sp>
      <p:sp>
        <p:nvSpPr>
          <p:cNvPr id="4" name="Footer Placeholder 4">
            <a:extLst>
              <a:ext uri="{FF2B5EF4-FFF2-40B4-BE49-F238E27FC236}">
                <a16:creationId xmlns:a16="http://schemas.microsoft.com/office/drawing/2014/main" id="{CCA733FC-4155-4321-805B-40FCB527E3E8}"/>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C6225425-5AFD-41CC-8D8A-690F1B776C1A}"/>
              </a:ext>
            </a:extLst>
          </p:cNvPr>
          <p:cNvSpPr>
            <a:spLocks noGrp="1"/>
          </p:cNvSpPr>
          <p:nvPr>
            <p:ph type="sldNum" sz="quarter" idx="12"/>
          </p:nvPr>
        </p:nvSpPr>
        <p:spPr/>
        <p:txBody>
          <a:bodyPr/>
          <a:lstStyle>
            <a:lvl1pPr>
              <a:defRPr/>
            </a:lvl1pPr>
          </a:lstStyle>
          <a:p>
            <a:fld id="{1499A1C9-3C1F-453A-8B5F-543E8A93A7B0}" type="slidenum">
              <a:rPr lang="sl-SI" altLang="sl-SI"/>
              <a:pPr/>
              <a:t>‹#›</a:t>
            </a:fld>
            <a:endParaRPr lang="sl-SI" altLang="sl-SI"/>
          </a:p>
        </p:txBody>
      </p:sp>
    </p:spTree>
    <p:extLst>
      <p:ext uri="{BB962C8B-B14F-4D97-AF65-F5344CB8AC3E}">
        <p14:creationId xmlns:p14="http://schemas.microsoft.com/office/powerpoint/2010/main" val="352782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72CD54-7312-4B72-B8F4-59CA146F05D5}"/>
              </a:ext>
            </a:extLst>
          </p:cNvPr>
          <p:cNvSpPr>
            <a:spLocks noGrp="1"/>
          </p:cNvSpPr>
          <p:nvPr>
            <p:ph type="dt" sz="half" idx="10"/>
          </p:nvPr>
        </p:nvSpPr>
        <p:spPr/>
        <p:txBody>
          <a:bodyPr/>
          <a:lstStyle>
            <a:lvl1pPr>
              <a:defRPr/>
            </a:lvl1pPr>
          </a:lstStyle>
          <a:p>
            <a:pPr>
              <a:defRPr/>
            </a:pPr>
            <a:fld id="{81FAC4E8-D044-4F63-8D91-3B7D3EB5DEDF}" type="datetimeFigureOut">
              <a:rPr lang="sl-SI"/>
              <a:pPr>
                <a:defRPr/>
              </a:pPr>
              <a:t>30. 05. 2019</a:t>
            </a:fld>
            <a:endParaRPr lang="sl-SI"/>
          </a:p>
        </p:txBody>
      </p:sp>
      <p:sp>
        <p:nvSpPr>
          <p:cNvPr id="3" name="Footer Placeholder 4">
            <a:extLst>
              <a:ext uri="{FF2B5EF4-FFF2-40B4-BE49-F238E27FC236}">
                <a16:creationId xmlns:a16="http://schemas.microsoft.com/office/drawing/2014/main" id="{B5976DCE-53EF-441B-8229-78924E74339A}"/>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97C3EC41-56E4-44BA-83AF-8E7087E26000}"/>
              </a:ext>
            </a:extLst>
          </p:cNvPr>
          <p:cNvSpPr>
            <a:spLocks noGrp="1"/>
          </p:cNvSpPr>
          <p:nvPr>
            <p:ph type="sldNum" sz="quarter" idx="12"/>
          </p:nvPr>
        </p:nvSpPr>
        <p:spPr/>
        <p:txBody>
          <a:bodyPr/>
          <a:lstStyle>
            <a:lvl1pPr>
              <a:defRPr/>
            </a:lvl1pPr>
          </a:lstStyle>
          <a:p>
            <a:fld id="{842A828E-DA87-4795-BCBB-419C4A3EFC05}" type="slidenum">
              <a:rPr lang="sl-SI" altLang="sl-SI"/>
              <a:pPr/>
              <a:t>‹#›</a:t>
            </a:fld>
            <a:endParaRPr lang="sl-SI" altLang="sl-SI"/>
          </a:p>
        </p:txBody>
      </p:sp>
    </p:spTree>
    <p:extLst>
      <p:ext uri="{BB962C8B-B14F-4D97-AF65-F5344CB8AC3E}">
        <p14:creationId xmlns:p14="http://schemas.microsoft.com/office/powerpoint/2010/main" val="65706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C5B32B-EB8C-485C-BEFC-597ADD0E8350}"/>
              </a:ext>
            </a:extLst>
          </p:cNvPr>
          <p:cNvSpPr>
            <a:spLocks noGrp="1"/>
          </p:cNvSpPr>
          <p:nvPr>
            <p:ph type="dt" sz="half" idx="10"/>
          </p:nvPr>
        </p:nvSpPr>
        <p:spPr/>
        <p:txBody>
          <a:bodyPr/>
          <a:lstStyle>
            <a:lvl1pPr>
              <a:defRPr/>
            </a:lvl1pPr>
          </a:lstStyle>
          <a:p>
            <a:pPr>
              <a:defRPr/>
            </a:pPr>
            <a:fld id="{21734009-1B26-4D56-B3BB-AEE6B39825A0}" type="datetimeFigureOut">
              <a:rPr lang="sl-SI"/>
              <a:pPr>
                <a:defRPr/>
              </a:pPr>
              <a:t>30. 05. 2019</a:t>
            </a:fld>
            <a:endParaRPr lang="sl-SI"/>
          </a:p>
        </p:txBody>
      </p:sp>
      <p:sp>
        <p:nvSpPr>
          <p:cNvPr id="6" name="Footer Placeholder 4">
            <a:extLst>
              <a:ext uri="{FF2B5EF4-FFF2-40B4-BE49-F238E27FC236}">
                <a16:creationId xmlns:a16="http://schemas.microsoft.com/office/drawing/2014/main" id="{B1AB70C8-5803-4908-8D77-FBBFD6516431}"/>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6A2DB773-C484-4B5D-9E27-D7B01AF45E35}"/>
              </a:ext>
            </a:extLst>
          </p:cNvPr>
          <p:cNvSpPr>
            <a:spLocks noGrp="1"/>
          </p:cNvSpPr>
          <p:nvPr>
            <p:ph type="sldNum" sz="quarter" idx="12"/>
          </p:nvPr>
        </p:nvSpPr>
        <p:spPr/>
        <p:txBody>
          <a:bodyPr/>
          <a:lstStyle>
            <a:lvl1pPr>
              <a:defRPr/>
            </a:lvl1pPr>
          </a:lstStyle>
          <a:p>
            <a:fld id="{AA98567C-933A-4B67-A9B5-E2A9E4C2AE1A}" type="slidenum">
              <a:rPr lang="sl-SI" altLang="sl-SI"/>
              <a:pPr/>
              <a:t>‹#›</a:t>
            </a:fld>
            <a:endParaRPr lang="sl-SI" altLang="sl-SI"/>
          </a:p>
        </p:txBody>
      </p:sp>
    </p:spTree>
    <p:extLst>
      <p:ext uri="{BB962C8B-B14F-4D97-AF65-F5344CB8AC3E}">
        <p14:creationId xmlns:p14="http://schemas.microsoft.com/office/powerpoint/2010/main" val="404387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42A2B2-8068-43BD-A3F5-5FB386D94DEF}"/>
              </a:ext>
            </a:extLst>
          </p:cNvPr>
          <p:cNvSpPr>
            <a:spLocks noGrp="1"/>
          </p:cNvSpPr>
          <p:nvPr>
            <p:ph type="dt" sz="half" idx="10"/>
          </p:nvPr>
        </p:nvSpPr>
        <p:spPr/>
        <p:txBody>
          <a:bodyPr/>
          <a:lstStyle>
            <a:lvl1pPr>
              <a:defRPr/>
            </a:lvl1pPr>
          </a:lstStyle>
          <a:p>
            <a:pPr>
              <a:defRPr/>
            </a:pPr>
            <a:fld id="{2DE28EBE-1206-4D86-B088-A4A367F1882B}" type="datetimeFigureOut">
              <a:rPr lang="sl-SI"/>
              <a:pPr>
                <a:defRPr/>
              </a:pPr>
              <a:t>30. 05. 2019</a:t>
            </a:fld>
            <a:endParaRPr lang="sl-SI"/>
          </a:p>
        </p:txBody>
      </p:sp>
      <p:sp>
        <p:nvSpPr>
          <p:cNvPr id="6" name="Footer Placeholder 4">
            <a:extLst>
              <a:ext uri="{FF2B5EF4-FFF2-40B4-BE49-F238E27FC236}">
                <a16:creationId xmlns:a16="http://schemas.microsoft.com/office/drawing/2014/main" id="{D4531A39-2C06-4102-9C3D-FFCCE3925C7A}"/>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EEB35908-9126-4C18-BA41-B6D38DF95739}"/>
              </a:ext>
            </a:extLst>
          </p:cNvPr>
          <p:cNvSpPr>
            <a:spLocks noGrp="1"/>
          </p:cNvSpPr>
          <p:nvPr>
            <p:ph type="sldNum" sz="quarter" idx="12"/>
          </p:nvPr>
        </p:nvSpPr>
        <p:spPr/>
        <p:txBody>
          <a:bodyPr/>
          <a:lstStyle>
            <a:lvl1pPr>
              <a:defRPr/>
            </a:lvl1pPr>
          </a:lstStyle>
          <a:p>
            <a:fld id="{0DCF11BD-B261-4256-8B80-7019D2F3FDE1}" type="slidenum">
              <a:rPr lang="sl-SI" altLang="sl-SI"/>
              <a:pPr/>
              <a:t>‹#›</a:t>
            </a:fld>
            <a:endParaRPr lang="sl-SI" altLang="sl-SI"/>
          </a:p>
        </p:txBody>
      </p:sp>
    </p:spTree>
    <p:extLst>
      <p:ext uri="{BB962C8B-B14F-4D97-AF65-F5344CB8AC3E}">
        <p14:creationId xmlns:p14="http://schemas.microsoft.com/office/powerpoint/2010/main" val="1062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3031C6-1E1D-4FB9-9822-A998B139C9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a:extLst>
              <a:ext uri="{FF2B5EF4-FFF2-40B4-BE49-F238E27FC236}">
                <a16:creationId xmlns:a16="http://schemas.microsoft.com/office/drawing/2014/main" id="{7DAFECA9-2846-4D64-9237-AE03BCDF102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a:extLst>
              <a:ext uri="{FF2B5EF4-FFF2-40B4-BE49-F238E27FC236}">
                <a16:creationId xmlns:a16="http://schemas.microsoft.com/office/drawing/2014/main" id="{B8E44E61-0075-4AC2-A21E-7B31B66EB8A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3E62E3D-E301-4B7E-A6B4-71869A531D21}" type="datetimeFigureOut">
              <a:rPr lang="sl-SI"/>
              <a:pPr>
                <a:defRPr/>
              </a:pPr>
              <a:t>30. 05. 2019</a:t>
            </a:fld>
            <a:endParaRPr lang="sl-SI"/>
          </a:p>
        </p:txBody>
      </p:sp>
      <p:sp>
        <p:nvSpPr>
          <p:cNvPr id="5" name="Footer Placeholder 4">
            <a:extLst>
              <a:ext uri="{FF2B5EF4-FFF2-40B4-BE49-F238E27FC236}">
                <a16:creationId xmlns:a16="http://schemas.microsoft.com/office/drawing/2014/main" id="{C557A339-9534-462E-8B3C-603FEE7622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a:extLst>
              <a:ext uri="{FF2B5EF4-FFF2-40B4-BE49-F238E27FC236}">
                <a16:creationId xmlns:a16="http://schemas.microsoft.com/office/drawing/2014/main" id="{D4CF9BDE-56B1-4C5C-B4A4-B3F45B71E5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dobe Garamond Pro Bold" panose="02020702060506020403" pitchFamily="18" charset="-18"/>
              </a:defRPr>
            </a:lvl1pPr>
          </a:lstStyle>
          <a:p>
            <a:fld id="{C7223CB2-840F-42E0-A245-851EB0003118}"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lgerian" pitchFamily="82" charset="0"/>
        </a:defRPr>
      </a:lvl2pPr>
      <a:lvl3pPr algn="ctr" rtl="0" eaLnBrk="0" fontAlgn="base" hangingPunct="0">
        <a:spcBef>
          <a:spcPct val="0"/>
        </a:spcBef>
        <a:spcAft>
          <a:spcPct val="0"/>
        </a:spcAft>
        <a:defRPr sz="4400">
          <a:solidFill>
            <a:schemeClr val="tx1"/>
          </a:solidFill>
          <a:latin typeface="Algerian" pitchFamily="82" charset="0"/>
        </a:defRPr>
      </a:lvl3pPr>
      <a:lvl4pPr algn="ctr" rtl="0" eaLnBrk="0" fontAlgn="base" hangingPunct="0">
        <a:spcBef>
          <a:spcPct val="0"/>
        </a:spcBef>
        <a:spcAft>
          <a:spcPct val="0"/>
        </a:spcAft>
        <a:defRPr sz="4400">
          <a:solidFill>
            <a:schemeClr val="tx1"/>
          </a:solidFill>
          <a:latin typeface="Algerian" pitchFamily="82" charset="0"/>
        </a:defRPr>
      </a:lvl4pPr>
      <a:lvl5pPr algn="ctr" rtl="0" eaLnBrk="0" fontAlgn="base" hangingPunct="0">
        <a:spcBef>
          <a:spcPct val="0"/>
        </a:spcBef>
        <a:spcAft>
          <a:spcPct val="0"/>
        </a:spcAft>
        <a:defRPr sz="4400">
          <a:solidFill>
            <a:schemeClr val="tx1"/>
          </a:solidFill>
          <a:latin typeface="Algerian" pitchFamily="82" charset="0"/>
        </a:defRPr>
      </a:lvl5pPr>
      <a:lvl6pPr marL="457200" algn="ctr" rtl="0" fontAlgn="base">
        <a:spcBef>
          <a:spcPct val="0"/>
        </a:spcBef>
        <a:spcAft>
          <a:spcPct val="0"/>
        </a:spcAft>
        <a:defRPr sz="4400">
          <a:solidFill>
            <a:schemeClr val="tx1"/>
          </a:solidFill>
          <a:latin typeface="Algerian" pitchFamily="82" charset="0"/>
        </a:defRPr>
      </a:lvl6pPr>
      <a:lvl7pPr marL="914400" algn="ctr" rtl="0" fontAlgn="base">
        <a:spcBef>
          <a:spcPct val="0"/>
        </a:spcBef>
        <a:spcAft>
          <a:spcPct val="0"/>
        </a:spcAft>
        <a:defRPr sz="4400">
          <a:solidFill>
            <a:schemeClr val="tx1"/>
          </a:solidFill>
          <a:latin typeface="Algerian" pitchFamily="82" charset="0"/>
        </a:defRPr>
      </a:lvl7pPr>
      <a:lvl8pPr marL="1371600" algn="ctr" rtl="0" fontAlgn="base">
        <a:spcBef>
          <a:spcPct val="0"/>
        </a:spcBef>
        <a:spcAft>
          <a:spcPct val="0"/>
        </a:spcAft>
        <a:defRPr sz="4400">
          <a:solidFill>
            <a:schemeClr val="tx1"/>
          </a:solidFill>
          <a:latin typeface="Algerian" pitchFamily="82" charset="0"/>
        </a:defRPr>
      </a:lvl8pPr>
      <a:lvl9pPr marL="1828800" algn="ctr" rtl="0" fontAlgn="base">
        <a:spcBef>
          <a:spcPct val="0"/>
        </a:spcBef>
        <a:spcAft>
          <a:spcPct val="0"/>
        </a:spcAft>
        <a:defRPr sz="4400">
          <a:solidFill>
            <a:schemeClr val="tx1"/>
          </a:solidFill>
          <a:latin typeface="Algerian" pitchFamily="82"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wikipedia.org/wiki/Nikola_Tesla"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google.si/images?hl=sl&amp;client=firefox-a&amp;rls=org.mozilla:sl:official&amp;channel=s&amp;q=nikola%20tesla&amp;um=1&amp;ie=UTF-8&amp;source=og&amp;sa=N&amp;tab=w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Beno\My Documents\Prenosi\138\138\01.jpg">
            <a:extLst>
              <a:ext uri="{FF2B5EF4-FFF2-40B4-BE49-F238E27FC236}">
                <a16:creationId xmlns:a16="http://schemas.microsoft.com/office/drawing/2014/main" id="{335A7AEC-DB48-4484-8C2C-5F6E3DAF5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942975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a:extLst>
              <a:ext uri="{FF2B5EF4-FFF2-40B4-BE49-F238E27FC236}">
                <a16:creationId xmlns:a16="http://schemas.microsoft.com/office/drawing/2014/main" id="{C3181A8F-F23B-45E4-A887-63D80BB501F1}"/>
              </a:ext>
            </a:extLst>
          </p:cNvPr>
          <p:cNvSpPr>
            <a:spLocks noGrp="1"/>
          </p:cNvSpPr>
          <p:nvPr>
            <p:ph type="ctrTitle"/>
          </p:nvPr>
        </p:nvSpPr>
        <p:spPr>
          <a:xfrm>
            <a:off x="714375" y="714375"/>
            <a:ext cx="7772400" cy="1470025"/>
          </a:xfrm>
        </p:spPr>
        <p:txBody>
          <a:bodyPr/>
          <a:lstStyle/>
          <a:p>
            <a:pPr eaLnBrk="1" hangingPunct="1"/>
            <a:r>
              <a:rPr lang="sl-SI" altLang="sl-SI"/>
              <a:t>Nikola Tesla</a:t>
            </a:r>
            <a:br>
              <a:rPr lang="sl-SI" altLang="sl-SI"/>
            </a:br>
            <a:r>
              <a:rPr lang="sl-SI" altLang="sl-SI"/>
              <a:t>(1856–1943)</a:t>
            </a:r>
          </a:p>
        </p:txBody>
      </p:sp>
      <p:pic>
        <p:nvPicPr>
          <p:cNvPr id="2053" name="Picture 4" descr="C:\Documents and Settings\Beno\Desktop\Nikola Tesla\Slike\tesla.jpg">
            <a:extLst>
              <a:ext uri="{FF2B5EF4-FFF2-40B4-BE49-F238E27FC236}">
                <a16:creationId xmlns:a16="http://schemas.microsoft.com/office/drawing/2014/main" id="{4AD90FD9-53D6-4579-A17F-0421842D1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57438"/>
            <a:ext cx="2611438"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A7F08127-C8E4-4915-B8CD-971AA715256E}"/>
              </a:ext>
            </a:extLst>
          </p:cNvPr>
          <p:cNvSpPr>
            <a:spLocks noGrp="1"/>
          </p:cNvSpPr>
          <p:nvPr>
            <p:ph type="subTitle" idx="1"/>
          </p:nvPr>
        </p:nvSpPr>
        <p:spPr/>
        <p:txBody>
          <a:bodyPr/>
          <a:lstStyle/>
          <a:p>
            <a:endParaRPr lang="sl-SI"/>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Beno\My Documents\Prenosi\138\138\04.jpg">
            <a:extLst>
              <a:ext uri="{FF2B5EF4-FFF2-40B4-BE49-F238E27FC236}">
                <a16:creationId xmlns:a16="http://schemas.microsoft.com/office/drawing/2014/main" id="{B2B929B0-FE81-4FC7-9648-5A4C0ECB0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53342180-6C01-4118-8C71-E5AD8F86AC78}"/>
              </a:ext>
            </a:extLst>
          </p:cNvPr>
          <p:cNvSpPr>
            <a:spLocks noGrp="1"/>
          </p:cNvSpPr>
          <p:nvPr>
            <p:ph type="title"/>
          </p:nvPr>
        </p:nvSpPr>
        <p:spPr>
          <a:xfrm>
            <a:off x="-2786063" y="0"/>
            <a:ext cx="9144001" cy="1417638"/>
          </a:xfrm>
        </p:spPr>
        <p:txBody>
          <a:bodyPr/>
          <a:lstStyle/>
          <a:p>
            <a:pPr eaLnBrk="1" hangingPunct="1"/>
            <a:r>
              <a:rPr lang="sl-SI" altLang="sl-SI"/>
              <a:t>5. sklep</a:t>
            </a:r>
          </a:p>
        </p:txBody>
      </p:sp>
      <p:sp>
        <p:nvSpPr>
          <p:cNvPr id="11268" name="Content Placeholder 4">
            <a:extLst>
              <a:ext uri="{FF2B5EF4-FFF2-40B4-BE49-F238E27FC236}">
                <a16:creationId xmlns:a16="http://schemas.microsoft.com/office/drawing/2014/main" id="{31BB36A3-5482-4555-BB63-20E50A26C7F5}"/>
              </a:ext>
            </a:extLst>
          </p:cNvPr>
          <p:cNvSpPr>
            <a:spLocks noGrp="1"/>
          </p:cNvSpPr>
          <p:nvPr>
            <p:ph idx="1"/>
          </p:nvPr>
        </p:nvSpPr>
        <p:spPr>
          <a:xfrm>
            <a:off x="457200" y="1600200"/>
            <a:ext cx="5829300" cy="4525963"/>
          </a:xfrm>
        </p:spPr>
        <p:txBody>
          <a:bodyPr/>
          <a:lstStyle/>
          <a:p>
            <a:pPr eaLnBrk="1" hangingPunct="1"/>
            <a:r>
              <a:rPr lang="sl-SI" altLang="sl-SI" sz="2400"/>
              <a:t>Pogosto, zlasti ko se je intenzivno ukvarjal s kakšnim projektom, je preprosto pozabil spati po več dni, kar ga je enkrat v kritičnem stanju pripeljalo tudi v bolnico in v nekaj dnevno izgubo spomina. Ameriška revija LIFE ga je uvrstila med 100 najpomembnejših ljudi v zadnjih tisoč letih. V omenjeni reviji so ga označili, kot enega najdaljnovidnejših izumiteljev svobodne dobe.</a:t>
            </a:r>
          </a:p>
        </p:txBody>
      </p:sp>
      <p:pic>
        <p:nvPicPr>
          <p:cNvPr id="11269" name="Picture 2" descr="C:\Documents and Settings\Beno\Desktop\Nikola Tesla\Slike\Nikola Tesla photo 2.jpg">
            <a:extLst>
              <a:ext uri="{FF2B5EF4-FFF2-40B4-BE49-F238E27FC236}">
                <a16:creationId xmlns:a16="http://schemas.microsoft.com/office/drawing/2014/main" id="{B1F80E2B-7E3F-4B72-9FA9-9218CA2DA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1714500"/>
            <a:ext cx="265112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Documents and Settings\Beno\My Documents\Prenosi\138\138\04.jpg">
            <a:extLst>
              <a:ext uri="{FF2B5EF4-FFF2-40B4-BE49-F238E27FC236}">
                <a16:creationId xmlns:a16="http://schemas.microsoft.com/office/drawing/2014/main" id="{5216C0F3-CFE8-4830-AE63-4B4D86F60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4">
            <a:extLst>
              <a:ext uri="{FF2B5EF4-FFF2-40B4-BE49-F238E27FC236}">
                <a16:creationId xmlns:a16="http://schemas.microsoft.com/office/drawing/2014/main" id="{2DC28A99-7DF1-4FBF-BE68-D6EA49591E02}"/>
              </a:ext>
            </a:extLst>
          </p:cNvPr>
          <p:cNvSpPr>
            <a:spLocks noGrp="1"/>
          </p:cNvSpPr>
          <p:nvPr>
            <p:ph idx="1"/>
          </p:nvPr>
        </p:nvSpPr>
        <p:spPr>
          <a:xfrm>
            <a:off x="457200" y="500063"/>
            <a:ext cx="8229600" cy="5626100"/>
          </a:xfrm>
        </p:spPr>
        <p:txBody>
          <a:bodyPr/>
          <a:lstStyle/>
          <a:p>
            <a:pPr eaLnBrk="1" hangingPunct="1"/>
            <a:r>
              <a:rPr lang="sl-SI" altLang="sl-SI" sz="2400"/>
              <a:t>Nikola Tesla je edini v zgodovini zavrnil Nobelovo nagrado ker bi si jo moral deliti z Edisonom in ker so jo nekaj let poprej podelili Marconiju  za iznajdbo radia. V času Teslove smrti 1943, je Vrhovno sodišče ZDA razveljavilo veljavnost Marconijevih patentov.</a:t>
            </a:r>
          </a:p>
        </p:txBody>
      </p:sp>
      <p:pic>
        <p:nvPicPr>
          <p:cNvPr id="12292" name="Picture 2" descr="C:\Documents and Settings\Beno\Desktop\Nikola Tesla\Slike\nobelprize.jpg">
            <a:extLst>
              <a:ext uri="{FF2B5EF4-FFF2-40B4-BE49-F238E27FC236}">
                <a16:creationId xmlns:a16="http://schemas.microsoft.com/office/drawing/2014/main" id="{E7593158-90E3-4C1B-8A9B-C3A920930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2286000"/>
            <a:ext cx="32146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Beno\My Documents\Prenosi\138\138\04.jpg">
            <a:extLst>
              <a:ext uri="{FF2B5EF4-FFF2-40B4-BE49-F238E27FC236}">
                <a16:creationId xmlns:a16="http://schemas.microsoft.com/office/drawing/2014/main" id="{715966DF-051C-40ED-B573-2BE268C23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8AB9C4A6-0D9D-499D-950E-526DD77D73B2}"/>
              </a:ext>
            </a:extLst>
          </p:cNvPr>
          <p:cNvSpPr>
            <a:spLocks noGrp="1"/>
          </p:cNvSpPr>
          <p:nvPr>
            <p:ph type="title"/>
          </p:nvPr>
        </p:nvSpPr>
        <p:spPr>
          <a:xfrm>
            <a:off x="0" y="0"/>
            <a:ext cx="9144000" cy="1417638"/>
          </a:xfrm>
        </p:spPr>
        <p:txBody>
          <a:bodyPr/>
          <a:lstStyle/>
          <a:p>
            <a:r>
              <a:rPr lang="sl-SI" altLang="sl-SI"/>
              <a:t>Viri</a:t>
            </a:r>
          </a:p>
        </p:txBody>
      </p:sp>
      <p:sp>
        <p:nvSpPr>
          <p:cNvPr id="13316" name="Content Placeholder 4">
            <a:extLst>
              <a:ext uri="{FF2B5EF4-FFF2-40B4-BE49-F238E27FC236}">
                <a16:creationId xmlns:a16="http://schemas.microsoft.com/office/drawing/2014/main" id="{807EEFAA-9B77-402D-9BB8-7E9D2B745EF2}"/>
              </a:ext>
            </a:extLst>
          </p:cNvPr>
          <p:cNvSpPr>
            <a:spLocks noGrp="1"/>
          </p:cNvSpPr>
          <p:nvPr>
            <p:ph idx="1"/>
          </p:nvPr>
        </p:nvSpPr>
        <p:spPr/>
        <p:txBody>
          <a:bodyPr/>
          <a:lstStyle/>
          <a:p>
            <a:r>
              <a:rPr lang="sl-SI" altLang="sl-SI">
                <a:hlinkClick r:id="rId3"/>
              </a:rPr>
              <a:t>http://sl.wikipedia.org/wiki/Nikola_Tesla</a:t>
            </a:r>
            <a:endParaRPr lang="sl-SI" altLang="sl-SI"/>
          </a:p>
          <a:p>
            <a:r>
              <a:rPr lang="sl-SI" altLang="sl-SI">
                <a:hlinkClick r:id="rId4"/>
              </a:rPr>
              <a:t>http://www.google.si/images?hl=sl&amp;client=firefox-a&amp;rls=org.mozilla:sl:official&amp;channel=s&amp;q=nikola%20tesla&amp;um=1&amp;ie=UTF-8&amp;source=og&amp;sa=N&amp;tab=wi</a:t>
            </a:r>
            <a:r>
              <a:rPr lang="sl-SI" altLang="sl-SI"/>
              <a:t> (9.5.2010)</a:t>
            </a:r>
          </a:p>
          <a:p>
            <a:pPr>
              <a:buFont typeface="Arial" panose="020B0604020202020204" pitchFamily="34" charset="0"/>
              <a:buNone/>
            </a:pPr>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Beno\My Documents\Prenosi\138\138\04.jpg">
            <a:extLst>
              <a:ext uri="{FF2B5EF4-FFF2-40B4-BE49-F238E27FC236}">
                <a16:creationId xmlns:a16="http://schemas.microsoft.com/office/drawing/2014/main" id="{E184A991-3BF1-47C8-8F1F-CFA08DAE0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80BDC41F-2275-48E6-BDF5-CD026366A67F}"/>
              </a:ext>
            </a:extLst>
          </p:cNvPr>
          <p:cNvSpPr>
            <a:spLocks noGrp="1"/>
          </p:cNvSpPr>
          <p:nvPr>
            <p:ph type="title"/>
          </p:nvPr>
        </p:nvSpPr>
        <p:spPr>
          <a:xfrm>
            <a:off x="-214313" y="0"/>
            <a:ext cx="9144001" cy="1417638"/>
          </a:xfrm>
        </p:spPr>
        <p:txBody>
          <a:bodyPr/>
          <a:lstStyle/>
          <a:p>
            <a:pPr eaLnBrk="1" hangingPunct="1"/>
            <a:r>
              <a:rPr lang="sl-SI" altLang="sl-SI"/>
              <a:t>1. Kdo je bil nikola tesla?</a:t>
            </a:r>
          </a:p>
        </p:txBody>
      </p:sp>
      <p:sp>
        <p:nvSpPr>
          <p:cNvPr id="3076" name="Content Placeholder 4">
            <a:extLst>
              <a:ext uri="{FF2B5EF4-FFF2-40B4-BE49-F238E27FC236}">
                <a16:creationId xmlns:a16="http://schemas.microsoft.com/office/drawing/2014/main" id="{DB665A48-F25B-4CBD-8D66-EE352D3112CB}"/>
              </a:ext>
            </a:extLst>
          </p:cNvPr>
          <p:cNvSpPr>
            <a:spLocks noGrp="1"/>
          </p:cNvSpPr>
          <p:nvPr>
            <p:ph idx="1"/>
          </p:nvPr>
        </p:nvSpPr>
        <p:spPr/>
        <p:txBody>
          <a:bodyPr/>
          <a:lstStyle/>
          <a:p>
            <a:pPr eaLnBrk="1" hangingPunct="1"/>
            <a:r>
              <a:rPr lang="sl-SI" altLang="sl-SI" sz="2400" b="1"/>
              <a:t>Nikola Tesla je bil srbsko – ameriški znanstvenik, izumitelj, fizik, elektroinženir in matematik. Rodil se je 10. julija 1856 v Smiljanu pri Gospiču, umrl pa 7. februarja 1943 v New Yorku. </a:t>
            </a:r>
            <a:endParaRPr lang="sl-SI" altLang="sl-SI" sz="2400"/>
          </a:p>
          <a:p>
            <a:pPr eaLnBrk="1" hangingPunct="1"/>
            <a:endParaRPr lang="sl-SI" altLang="sl-SI" sz="2400"/>
          </a:p>
        </p:txBody>
      </p:sp>
      <p:pic>
        <p:nvPicPr>
          <p:cNvPr id="3077" name="Picture 2" descr="C:\Documents and Settings\Beno\Desktop\Nikola Tesla\Slike\N.Tesla.JPG">
            <a:extLst>
              <a:ext uri="{FF2B5EF4-FFF2-40B4-BE49-F238E27FC236}">
                <a16:creationId xmlns:a16="http://schemas.microsoft.com/office/drawing/2014/main" id="{C0BF8922-C60F-4F13-B3C7-3EBAB2976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786063"/>
            <a:ext cx="3214687"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C:\Documents and Settings\Beno\Desktop\Nikola Tesla\Slike\Rojstna Hiša.JPG">
            <a:extLst>
              <a:ext uri="{FF2B5EF4-FFF2-40B4-BE49-F238E27FC236}">
                <a16:creationId xmlns:a16="http://schemas.microsoft.com/office/drawing/2014/main" id="{BCF65C3E-62C5-4915-AB7F-A19F4BC00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3054350"/>
            <a:ext cx="507206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Documents and Settings\Beno\My Documents\Prenosi\138\138\04.jpg">
            <a:extLst>
              <a:ext uri="{FF2B5EF4-FFF2-40B4-BE49-F238E27FC236}">
                <a16:creationId xmlns:a16="http://schemas.microsoft.com/office/drawing/2014/main" id="{9E0D3E5E-F36B-43B0-8207-C136E3FC0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a:extLst>
              <a:ext uri="{FF2B5EF4-FFF2-40B4-BE49-F238E27FC236}">
                <a16:creationId xmlns:a16="http://schemas.microsoft.com/office/drawing/2014/main" id="{7E276834-DB1D-41B5-A44E-E380D708E0AA}"/>
              </a:ext>
            </a:extLst>
          </p:cNvPr>
          <p:cNvSpPr>
            <a:spLocks noGrp="1"/>
          </p:cNvSpPr>
          <p:nvPr>
            <p:ph type="title"/>
          </p:nvPr>
        </p:nvSpPr>
        <p:spPr>
          <a:xfrm>
            <a:off x="-2428875" y="0"/>
            <a:ext cx="9144000" cy="1417638"/>
          </a:xfrm>
        </p:spPr>
        <p:txBody>
          <a:bodyPr/>
          <a:lstStyle/>
          <a:p>
            <a:pPr eaLnBrk="1" hangingPunct="1"/>
            <a:r>
              <a:rPr lang="sl-SI" altLang="sl-SI"/>
              <a:t>2. Otroštvo</a:t>
            </a:r>
          </a:p>
        </p:txBody>
      </p:sp>
      <p:sp>
        <p:nvSpPr>
          <p:cNvPr id="5" name="Content Placeholder 4">
            <a:extLst>
              <a:ext uri="{FF2B5EF4-FFF2-40B4-BE49-F238E27FC236}">
                <a16:creationId xmlns:a16="http://schemas.microsoft.com/office/drawing/2014/main" id="{0DC6A68B-4E17-44CC-8C9E-B12432038FA9}"/>
              </a:ext>
            </a:extLst>
          </p:cNvPr>
          <p:cNvSpPr>
            <a:spLocks noGrp="1"/>
          </p:cNvSpPr>
          <p:nvPr>
            <p:ph idx="1"/>
          </p:nvPr>
        </p:nvSpPr>
        <p:spPr/>
        <p:txBody>
          <a:bodyPr rtlCol="0">
            <a:normAutofit/>
          </a:bodyPr>
          <a:lstStyle/>
          <a:p>
            <a:pPr eaLnBrk="1" fontAlgn="auto" hangingPunct="1">
              <a:spcAft>
                <a:spcPts val="0"/>
              </a:spcAft>
              <a:defRPr/>
            </a:pPr>
            <a:r>
              <a:rPr lang="sl-SI" sz="2400" dirty="0"/>
              <a:t>Nikola, je bil nadpovprečno inteligenten otrok, ki je pri očetu (in v njegovi knjižnici) črpal znanje in pri materi svoj izumiteljski talent. Slednjega je kazal že kot otrok, saj je npr. zgradil mlinček na vodi, ki se je vrtel, četudi ni imel lopatic. Veliko kasneje je to idejo razdelal pri gradnji turbin za elektrarne. Že v teh otroških letih pa je kazal tudi nenavadne psihične sposobnosti, saj je bil sposoben v svoji glavi vizualizirati katero koli svojo idejo.</a:t>
            </a:r>
          </a:p>
          <a:p>
            <a:pPr eaLnBrk="1" fontAlgn="auto" hangingPunct="1">
              <a:spcAft>
                <a:spcPts val="0"/>
              </a:spcAft>
              <a:defRPr/>
            </a:pPr>
            <a:endParaRPr lang="sl-SI" sz="29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Beno\My Documents\Prenosi\138\138\04.jpg">
            <a:extLst>
              <a:ext uri="{FF2B5EF4-FFF2-40B4-BE49-F238E27FC236}">
                <a16:creationId xmlns:a16="http://schemas.microsoft.com/office/drawing/2014/main" id="{0855FB8C-789D-49F9-98B9-02A899EAC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a:extLst>
              <a:ext uri="{FF2B5EF4-FFF2-40B4-BE49-F238E27FC236}">
                <a16:creationId xmlns:a16="http://schemas.microsoft.com/office/drawing/2014/main" id="{F280D185-D2C6-456E-9ABA-799A243AE94B}"/>
              </a:ext>
            </a:extLst>
          </p:cNvPr>
          <p:cNvSpPr>
            <a:spLocks noGrp="1"/>
          </p:cNvSpPr>
          <p:nvPr>
            <p:ph type="title"/>
          </p:nvPr>
        </p:nvSpPr>
        <p:spPr>
          <a:xfrm>
            <a:off x="-2500313" y="0"/>
            <a:ext cx="9144001" cy="1417638"/>
          </a:xfrm>
        </p:spPr>
        <p:txBody>
          <a:bodyPr/>
          <a:lstStyle/>
          <a:p>
            <a:pPr eaLnBrk="1" hangingPunct="1"/>
            <a:r>
              <a:rPr lang="sl-SI" altLang="sl-SI"/>
              <a:t>3. šolanje</a:t>
            </a:r>
          </a:p>
        </p:txBody>
      </p:sp>
      <p:sp>
        <p:nvSpPr>
          <p:cNvPr id="5124" name="Content Placeholder 4">
            <a:extLst>
              <a:ext uri="{FF2B5EF4-FFF2-40B4-BE49-F238E27FC236}">
                <a16:creationId xmlns:a16="http://schemas.microsoft.com/office/drawing/2014/main" id="{305F9037-49E0-4471-BCE4-38A66F6E9068}"/>
              </a:ext>
            </a:extLst>
          </p:cNvPr>
          <p:cNvSpPr>
            <a:spLocks noGrp="1"/>
          </p:cNvSpPr>
          <p:nvPr>
            <p:ph idx="1"/>
          </p:nvPr>
        </p:nvSpPr>
        <p:spPr/>
        <p:txBody>
          <a:bodyPr/>
          <a:lstStyle/>
          <a:p>
            <a:pPr eaLnBrk="1" hangingPunct="1"/>
            <a:r>
              <a:rPr lang="sl-SI" altLang="sl-SI" sz="2400" b="1"/>
              <a:t>Zelo zgodaj je pokazal zanimanje in dar za razumevanje elektrike</a:t>
            </a:r>
            <a:r>
              <a:rPr lang="sl-SI" altLang="sl-SI" sz="2400"/>
              <a:t> ter na realki v Karlovcu že oporekal učiteljem fizike, češ da bi obstoječi stroji lahko delovali bolje.</a:t>
            </a:r>
            <a:r>
              <a:rPr lang="sl-SI" altLang="sl-SI" sz="2400" b="1"/>
              <a:t> Potem ko je Tesla nadaljeval študij v Gradcu, se je za kratek čas zaposlil v Mariboru in nato</a:t>
            </a:r>
            <a:r>
              <a:rPr lang="sl-SI" altLang="sl-SI" sz="2400"/>
              <a:t> </a:t>
            </a:r>
            <a:r>
              <a:rPr lang="sl-SI" altLang="sl-SI" sz="2400" b="1"/>
              <a:t>pri telefonski družbi v Budimpešti, leta 1883 odšel k Edisonovi družbi v Pariz, že leto kasneje pa v njegovo centralo v New Yorku, kjer si je zgradil svoj laboratorij.</a:t>
            </a:r>
            <a:endParaRPr lang="sl-SI" altLang="sl-SI" sz="2400"/>
          </a:p>
          <a:p>
            <a:pPr eaLnBrk="1" hangingPunct="1">
              <a:buFont typeface="Arial" panose="020B0604020202020204" pitchFamily="34" charset="0"/>
              <a:buNone/>
            </a:pPr>
            <a:endParaRPr lang="sl-SI" altLang="sl-SI"/>
          </a:p>
        </p:txBody>
      </p:sp>
      <p:pic>
        <p:nvPicPr>
          <p:cNvPr id="5125" name="Picture 2" descr="C:\Documents and Settings\Beno\Desktop\Nikola Tesla\Slike\telsa_1.jpg">
            <a:extLst>
              <a:ext uri="{FF2B5EF4-FFF2-40B4-BE49-F238E27FC236}">
                <a16:creationId xmlns:a16="http://schemas.microsoft.com/office/drawing/2014/main" id="{2C83AAF0-F229-401B-B936-3BB95DEAA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4214813"/>
            <a:ext cx="3332163"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C:\Documents and Settings\Beno\Desktop\Nikola Tesla\Slike\thomas-edison.jpg">
            <a:extLst>
              <a:ext uri="{FF2B5EF4-FFF2-40B4-BE49-F238E27FC236}">
                <a16:creationId xmlns:a16="http://schemas.microsoft.com/office/drawing/2014/main" id="{ABA61449-CA19-4DAC-A7D4-1E7965973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4230688"/>
            <a:ext cx="264318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Documents and Settings\Beno\My Documents\Prenosi\138\138\04.jpg">
            <a:extLst>
              <a:ext uri="{FF2B5EF4-FFF2-40B4-BE49-F238E27FC236}">
                <a16:creationId xmlns:a16="http://schemas.microsoft.com/office/drawing/2014/main" id="{A7D8140A-6C66-4F3F-8CCB-43520B839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8CACB4C2-9FA6-4D12-A9A2-F55527BEBD61}"/>
              </a:ext>
            </a:extLst>
          </p:cNvPr>
          <p:cNvSpPr>
            <a:spLocks noGrp="1"/>
          </p:cNvSpPr>
          <p:nvPr>
            <p:ph type="title"/>
          </p:nvPr>
        </p:nvSpPr>
        <p:spPr>
          <a:xfrm>
            <a:off x="-571500" y="0"/>
            <a:ext cx="9144000" cy="1417638"/>
          </a:xfrm>
        </p:spPr>
        <p:txBody>
          <a:bodyPr/>
          <a:lstStyle/>
          <a:p>
            <a:pPr eaLnBrk="1" hangingPunct="1"/>
            <a:r>
              <a:rPr lang="sl-SI" altLang="sl-SI"/>
              <a:t>4. Med magijo in poezijo</a:t>
            </a:r>
          </a:p>
        </p:txBody>
      </p:sp>
      <p:sp>
        <p:nvSpPr>
          <p:cNvPr id="6148" name="Content Placeholder 4">
            <a:extLst>
              <a:ext uri="{FF2B5EF4-FFF2-40B4-BE49-F238E27FC236}">
                <a16:creationId xmlns:a16="http://schemas.microsoft.com/office/drawing/2014/main" id="{0932C322-87C5-4C7B-AFDB-F7B30B254FE6}"/>
              </a:ext>
            </a:extLst>
          </p:cNvPr>
          <p:cNvSpPr>
            <a:spLocks noGrp="1"/>
          </p:cNvSpPr>
          <p:nvPr>
            <p:ph idx="1"/>
          </p:nvPr>
        </p:nvSpPr>
        <p:spPr/>
        <p:txBody>
          <a:bodyPr/>
          <a:lstStyle/>
          <a:p>
            <a:pPr eaLnBrk="1" hangingPunct="1"/>
            <a:r>
              <a:rPr lang="sl-SI" altLang="sl-SI" sz="2400" b="1"/>
              <a:t>Tesla je v svojem življenju patentiral več kot 700 patentov. Mnogi njegovi izumi tvorijo osnovo svobodne uporabe električne energije. Čeprav velika večina njegovih patentov pokriva področje elektrike, pa je deloval tudi na mnogih drugih.</a:t>
            </a:r>
            <a:endParaRPr lang="sl-SI" altLang="sl-SI"/>
          </a:p>
        </p:txBody>
      </p:sp>
      <p:pic>
        <p:nvPicPr>
          <p:cNvPr id="6149" name="Picture 2" descr="C:\Documents and Settings\Beno\Desktop\Nikola Tesla\Slike\555190_a.gif">
            <a:extLst>
              <a:ext uri="{FF2B5EF4-FFF2-40B4-BE49-F238E27FC236}">
                <a16:creationId xmlns:a16="http://schemas.microsoft.com/office/drawing/2014/main" id="{EC835E18-ACF3-4844-A3F4-82115C16E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0" y="3214688"/>
            <a:ext cx="2222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3" descr="C:\Documents and Settings\Beno\Desktop\Nikola Tesla\Slike\antigravitywg122.gif">
            <a:extLst>
              <a:ext uri="{FF2B5EF4-FFF2-40B4-BE49-F238E27FC236}">
                <a16:creationId xmlns:a16="http://schemas.microsoft.com/office/drawing/2014/main" id="{C9EF81CD-3805-463A-B8E9-F7DD79236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3214688"/>
            <a:ext cx="2786062"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descr="C:\Documents and Settings\Beno\Desktop\Nikola Tesla\Slike\US390721.png">
            <a:extLst>
              <a:ext uri="{FF2B5EF4-FFF2-40B4-BE49-F238E27FC236}">
                <a16:creationId xmlns:a16="http://schemas.microsoft.com/office/drawing/2014/main" id="{D641044B-5A6A-4016-98D0-973850D76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3500438"/>
            <a:ext cx="20113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Beno\My Documents\Prenosi\138\138\04.jpg">
            <a:extLst>
              <a:ext uri="{FF2B5EF4-FFF2-40B4-BE49-F238E27FC236}">
                <a16:creationId xmlns:a16="http://schemas.microsoft.com/office/drawing/2014/main" id="{6CA60D15-6BD8-43B7-90D8-5F4C534A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4">
            <a:extLst>
              <a:ext uri="{FF2B5EF4-FFF2-40B4-BE49-F238E27FC236}">
                <a16:creationId xmlns:a16="http://schemas.microsoft.com/office/drawing/2014/main" id="{26E6B7F0-3453-4FF8-9D2E-F4341949FE70}"/>
              </a:ext>
            </a:extLst>
          </p:cNvPr>
          <p:cNvSpPr>
            <a:spLocks noGrp="1"/>
          </p:cNvSpPr>
          <p:nvPr>
            <p:ph idx="1"/>
          </p:nvPr>
        </p:nvSpPr>
        <p:spPr>
          <a:xfrm>
            <a:off x="357188" y="500063"/>
            <a:ext cx="8329612" cy="5626100"/>
          </a:xfrm>
        </p:spPr>
        <p:txBody>
          <a:bodyPr/>
          <a:lstStyle/>
          <a:p>
            <a:pPr eaLnBrk="1" hangingPunct="1"/>
            <a:r>
              <a:rPr lang="sl-SI" altLang="sl-SI" sz="2400"/>
              <a:t> Usmeril se je v raziskovanje tokov visokih frekvenc. Za te namene je najprej zgradil generator, s katerim je dosegel še veliko višje frekvence od 15 000  Herzov navzgor, kasneje pa je več takih strojev zaporedno vezal in z njimi je lahko dosegel še veliko višje frekvence. Kasneje so takšne generatorje izpopolnili in jih v praksi uporabljali v radijskih oddajnih postajah.</a:t>
            </a:r>
          </a:p>
        </p:txBody>
      </p:sp>
      <p:pic>
        <p:nvPicPr>
          <p:cNvPr id="7172" name="Picture 2" descr="C:\Documents and Settings\Beno\Desktop\Nikola Tesla\Slike\WorldsFairTeslaPresentation.png">
            <a:extLst>
              <a:ext uri="{FF2B5EF4-FFF2-40B4-BE49-F238E27FC236}">
                <a16:creationId xmlns:a16="http://schemas.microsoft.com/office/drawing/2014/main" id="{97D4F027-7758-4ACC-89B9-F659094B0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143250"/>
            <a:ext cx="77438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Documents and Settings\Beno\My Documents\Prenosi\138\138\04.jpg">
            <a:extLst>
              <a:ext uri="{FF2B5EF4-FFF2-40B4-BE49-F238E27FC236}">
                <a16:creationId xmlns:a16="http://schemas.microsoft.com/office/drawing/2014/main" id="{3DB8B5A4-5B4F-4596-8E17-B969DF598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8C78FB4D-EAED-49EF-A9C3-29DD595C9C2B}"/>
              </a:ext>
            </a:extLst>
          </p:cNvPr>
          <p:cNvSpPr>
            <a:spLocks noGrp="1"/>
          </p:cNvSpPr>
          <p:nvPr>
            <p:ph idx="1"/>
          </p:nvPr>
        </p:nvSpPr>
        <p:spPr>
          <a:xfrm>
            <a:off x="457200" y="357188"/>
            <a:ext cx="8229600" cy="5768975"/>
          </a:xfrm>
        </p:spPr>
        <p:txBody>
          <a:bodyPr/>
          <a:lstStyle/>
          <a:p>
            <a:pPr eaLnBrk="1" hangingPunct="1"/>
            <a:r>
              <a:rPr lang="sl-SI" altLang="sl-SI" sz="2400"/>
              <a:t>Teslova zamisel pošiljanja energije brez uporabe žic je bila revolucionarna, njegova želja ponuditi prosto električno energijo vsakomur na zemlji, pa seveda ekonomsko nesprejemljiva. Brezžičen prenos energije je postal podlaga za razvoj novih možnosti komunikacije, predvsem radia, na drugi strani pa je npr. botrovalo nastanku neonskih svetil. Pri svojih poskusih je odkril tudi rentgenske žarke, a jim ni posvečal pozornosti.</a:t>
            </a:r>
          </a:p>
        </p:txBody>
      </p:sp>
      <p:pic>
        <p:nvPicPr>
          <p:cNvPr id="8196" name="Picture 2" descr="C:\Documents and Settings\Beno\Desktop\Nikola Tesla\Slike\tower.jpg">
            <a:extLst>
              <a:ext uri="{FF2B5EF4-FFF2-40B4-BE49-F238E27FC236}">
                <a16:creationId xmlns:a16="http://schemas.microsoft.com/office/drawing/2014/main" id="{7463BF27-A64C-4E48-92DB-99B95839C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3143250"/>
            <a:ext cx="3376612"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Documents and Settings\Beno\My Documents\Prenosi\138\138\04.jpg">
            <a:extLst>
              <a:ext uri="{FF2B5EF4-FFF2-40B4-BE49-F238E27FC236}">
                <a16:creationId xmlns:a16="http://schemas.microsoft.com/office/drawing/2014/main" id="{E18ADB70-6FCC-4F3A-BCAE-826A075A9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DAA7FF18-1D9D-41C6-AB73-0F46192F2C34}"/>
              </a:ext>
            </a:extLst>
          </p:cNvPr>
          <p:cNvSpPr>
            <a:spLocks noGrp="1"/>
          </p:cNvSpPr>
          <p:nvPr>
            <p:ph idx="1"/>
          </p:nvPr>
        </p:nvSpPr>
        <p:spPr>
          <a:xfrm>
            <a:off x="457200" y="642938"/>
            <a:ext cx="8229600" cy="5483225"/>
          </a:xfrm>
        </p:spPr>
        <p:txBody>
          <a:bodyPr/>
          <a:lstStyle/>
          <a:p>
            <a:pPr eaLnBrk="1" hangingPunct="1"/>
            <a:r>
              <a:rPr lang="sl-SI" altLang="sl-SI" sz="2400"/>
              <a:t>Čeprav so bili vsi Teslovi raziskovalni napori usmerjeni v dobrobit človeštva, so mnogi izumi posegli v polje vojaške tehnologije. Še posebej, ko so leta 1917 ZDA vstopile v I. svetovno vojno, je Tesla sam ponudil vojski svoje rešitve. Ena od teh je bila tudi radar, ki pa ga je vojska zavrnila s posmehom, da kaj takega pač ni mogoče. Teslovi »raziskujoči žarki« so morali počakati še dve desetletji, ko je ravno radar zavezništvu prinesel prednost.</a:t>
            </a:r>
          </a:p>
        </p:txBody>
      </p:sp>
      <p:pic>
        <p:nvPicPr>
          <p:cNvPr id="9220" name="Picture 2" descr="C:\Documents and Settings\Beno\Desktop\Nikola Tesla\Slike\tesla-coils.jpg">
            <a:extLst>
              <a:ext uri="{FF2B5EF4-FFF2-40B4-BE49-F238E27FC236}">
                <a16:creationId xmlns:a16="http://schemas.microsoft.com/office/drawing/2014/main" id="{708CFE10-1CC3-4AF2-A204-3E3C9350D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714750"/>
            <a:ext cx="42910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Documents and Settings\Beno\My Documents\Prenosi\138\138\04.jpg">
            <a:extLst>
              <a:ext uri="{FF2B5EF4-FFF2-40B4-BE49-F238E27FC236}">
                <a16:creationId xmlns:a16="http://schemas.microsoft.com/office/drawing/2014/main" id="{4E552858-7EB1-47CF-A7AF-EC06C733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9572625"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ontent Placeholder 4">
            <a:extLst>
              <a:ext uri="{FF2B5EF4-FFF2-40B4-BE49-F238E27FC236}">
                <a16:creationId xmlns:a16="http://schemas.microsoft.com/office/drawing/2014/main" id="{86B55CD7-1DCE-4F33-9819-D163CFC1AC1B}"/>
              </a:ext>
            </a:extLst>
          </p:cNvPr>
          <p:cNvSpPr>
            <a:spLocks noGrp="1"/>
          </p:cNvSpPr>
          <p:nvPr>
            <p:ph idx="1"/>
          </p:nvPr>
        </p:nvSpPr>
        <p:spPr>
          <a:xfrm>
            <a:off x="500063" y="500063"/>
            <a:ext cx="8229600" cy="5626100"/>
          </a:xfrm>
        </p:spPr>
        <p:txBody>
          <a:bodyPr/>
          <a:lstStyle/>
          <a:p>
            <a:pPr eaLnBrk="1" hangingPunct="1"/>
            <a:r>
              <a:rPr lang="sl-SI" altLang="sl-SI" sz="2400"/>
              <a:t>Njegova zamisel je bila tudi, da bi z generatorjem velike moči poslal ozko usmerjene snope energije na sovražnikove objekte. Zaradi velike energije skoncentrirane v teh žarkih, se ti ne bi razpršili, temveč bi lahko delovali zelo natančno. Obratno pa bi se z isto napravo lahko zaščitili, saj bi z njo ustvarili tako imenovano sferno energetsko opno, skozi katero nič ne more prodreti, v dotiku z njo pa vsak delec materije izpari. Skozi več takih ščitov, nameščenih eden vrh drugega, ne bi mogli prodreti niti gama žarki.</a:t>
            </a:r>
          </a:p>
        </p:txBody>
      </p:sp>
      <p:pic>
        <p:nvPicPr>
          <p:cNvPr id="10244" name="Picture 2" descr="C:\Documents and Settings\Beno\Desktop\Nikola Tesla\Slike\tesla2.jpg">
            <a:extLst>
              <a:ext uri="{FF2B5EF4-FFF2-40B4-BE49-F238E27FC236}">
                <a16:creationId xmlns:a16="http://schemas.microsoft.com/office/drawing/2014/main" id="{DA11FF17-598C-4457-91CB-C6968491A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4000500"/>
            <a:ext cx="37973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C:\Documents and Settings\Beno\Desktop\Nikola Tesla\Slike\6a00d834515db069e200e5502162bd8833-640wi.jpg">
            <a:extLst>
              <a:ext uri="{FF2B5EF4-FFF2-40B4-BE49-F238E27FC236}">
                <a16:creationId xmlns:a16="http://schemas.microsoft.com/office/drawing/2014/main" id="{E43FC265-785E-4C1A-B5EC-45D16B92D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3929063"/>
            <a:ext cx="2143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FFFFFF"/>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B0F0"/>
      </a:hlink>
      <a:folHlink>
        <a:srgbClr val="919191"/>
      </a:folHlink>
    </a:clrScheme>
    <a:fontScheme name="crap">
      <a:majorFont>
        <a:latin typeface="Algerian"/>
        <a:ea typeface=""/>
        <a:cs typeface=""/>
      </a:majorFont>
      <a:minorFont>
        <a:latin typeface="Adobe Garamond Pro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On-screen Show (4:3)</PresentationFormat>
  <Paragraphs>21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Adobe Garamond Pro Bold</vt:lpstr>
      <vt:lpstr>Algerian</vt:lpstr>
      <vt:lpstr>Arial</vt:lpstr>
      <vt:lpstr>Calibri</vt:lpstr>
      <vt:lpstr>Office Theme</vt:lpstr>
      <vt:lpstr>Nikola Tesla (1856–1943)</vt:lpstr>
      <vt:lpstr>1. Kdo je bil nikola tesla?</vt:lpstr>
      <vt:lpstr>2. Otroštvo</vt:lpstr>
      <vt:lpstr>3. šolanje</vt:lpstr>
      <vt:lpstr>4. Med magijo in poezijo</vt:lpstr>
      <vt:lpstr>PowerPoint Presentation</vt:lpstr>
      <vt:lpstr>PowerPoint Presentation</vt:lpstr>
      <vt:lpstr>PowerPoint Presentation</vt:lpstr>
      <vt:lpstr>PowerPoint Presentation</vt:lpstr>
      <vt:lpstr>5. sklep</vt:lpstr>
      <vt:lpstr>PowerPoint Presentation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2019-05-30T09:41:32Z</dcterms:created>
  <dcterms:modified xsi:type="dcterms:W3CDTF">2019-05-30T09:41:33Z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