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>
            <a:extLst>
              <a:ext uri="{FF2B5EF4-FFF2-40B4-BE49-F238E27FC236}">
                <a16:creationId xmlns:a16="http://schemas.microsoft.com/office/drawing/2014/main" id="{32674AC9-15DD-42E6-AC64-9EDE000254A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1747" name="Rectangle 3">
              <a:extLst>
                <a:ext uri="{FF2B5EF4-FFF2-40B4-BE49-F238E27FC236}">
                  <a16:creationId xmlns:a16="http://schemas.microsoft.com/office/drawing/2014/main" id="{DE88C849-8C14-4A9A-B1DA-C6812945C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31748" name="AutoShape 4">
              <a:extLst>
                <a:ext uri="{FF2B5EF4-FFF2-40B4-BE49-F238E27FC236}">
                  <a16:creationId xmlns:a16="http://schemas.microsoft.com/office/drawing/2014/main" id="{8B187B5B-E12D-43EB-8284-3C6FEBA3FBCD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l-SI" altLang="sl-SI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749" name="Group 5">
            <a:extLst>
              <a:ext uri="{FF2B5EF4-FFF2-40B4-BE49-F238E27FC236}">
                <a16:creationId xmlns:a16="http://schemas.microsoft.com/office/drawing/2014/main" id="{8058E767-A1A1-4407-9106-548D9A8D5CD9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1750" name="AutoShape 6">
              <a:extLst>
                <a:ext uri="{FF2B5EF4-FFF2-40B4-BE49-F238E27FC236}">
                  <a16:creationId xmlns:a16="http://schemas.microsoft.com/office/drawing/2014/main" id="{8B4870BF-63B1-4868-8BC4-FA5CE28DEF2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1751" name="AutoShape 7">
              <a:extLst>
                <a:ext uri="{FF2B5EF4-FFF2-40B4-BE49-F238E27FC236}">
                  <a16:creationId xmlns:a16="http://schemas.microsoft.com/office/drawing/2014/main" id="{DF8CBA8F-DC30-48A1-A8F6-F8E292ED0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31752" name="Rectangle 8">
            <a:extLst>
              <a:ext uri="{FF2B5EF4-FFF2-40B4-BE49-F238E27FC236}">
                <a16:creationId xmlns:a16="http://schemas.microsoft.com/office/drawing/2014/main" id="{D188FD7D-9EAC-4C51-B1F7-FA5AF9AA79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6E762303-E579-4239-8E5A-AC6253810103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l-SI" altLang="sl-SI"/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6F396F92-7021-4CF2-BB9C-DFC7E22DD2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l-SI" altLang="sl-SI"/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09180874-5C6F-4840-AE03-5ECE90BCD1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165DF1C-7EEE-41EF-81F6-1196DA6F304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31756" name="AutoShape 12">
            <a:extLst>
              <a:ext uri="{FF2B5EF4-FFF2-40B4-BE49-F238E27FC236}">
                <a16:creationId xmlns:a16="http://schemas.microsoft.com/office/drawing/2014/main" id="{DDA499A9-47E6-41CD-91A5-5B8C42FA3E4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A6FD3-0FB9-4050-ABEB-6B5E820A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DDE55-220C-4079-9D5F-72C880383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D0DAE-5061-4122-8B48-DDF1EBB7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9B880-A781-42EB-BB27-738285B72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6D226-B2F2-41E1-B938-5CE4A9A36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A4550-EABC-4AAB-98B2-90B5673585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2885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5DA104-D26E-4988-B3EC-815E67CAB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09FD85-D518-42BE-9C3E-D3296539D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DA8E1-551E-4F1A-8AFA-BF461AE0C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C8FED-E0A6-4AAF-8882-0606C77D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9004E-3494-437D-B016-82D25AB70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0B9EC-3CED-44F6-B2A3-7BA474E55B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973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83A97-E4E2-47E0-A679-42EE6DCF9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3C076-12A2-4286-A380-88D8B5FD8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8DC96-FE70-4A76-89DD-B0C37C45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8C01-0AD8-490E-88EF-E444710E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23631-BEFB-4A58-92A4-D8F94CDD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B5975-0D3C-4383-AABE-EFEC225086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014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CE2A8-CC10-48EF-A53A-0EB96F9DA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F177-5E00-4886-8439-784C45F2E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650B3-52A4-4592-80FF-3C1616508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89EA9-294E-4C38-A50A-964A1AAE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D1D95-51FA-4E81-92AA-F0C59052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98A62-4609-4C3D-90DD-71AB721C39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272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44B92-B504-443F-9417-43542AF4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4A37B-E7BC-47DC-B642-D8613BA2A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926F2-60DC-4569-B4E1-41896199C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684A5-07EB-4864-8486-E6BA89A5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9CDFC-6931-449E-9981-5F4735CD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4B94D-D597-4BE0-8188-F66F4061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CEE99-9D77-435A-BF06-BCAD75389E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321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476B6-19A9-47E4-B498-8699B567A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DAFF1-7F73-44C2-BB07-269CF6522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1B37D-9AC8-4EDA-BB4F-27E57AF09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A58D1A-5FB4-4C1E-8946-1389453C6F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E1738C-AB23-4C69-8405-8E8EA4F7F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8CAE02-460C-4F91-AFEF-C13033FD7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E51B7A-8079-42C9-9B73-CE635B9FE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E9C7A-4CBA-458C-9B68-63EDB16E1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8CB3C-FEC6-4CD7-BB68-5D5AA389BD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571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4C08F-2177-4A06-B054-E0C2C067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2DF12-4CD8-42C6-8E45-491D7B0D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5B6B86-4E4E-4730-8686-B1FC364F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6CC1A-02EF-4373-A18F-2C6375F4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49599-325C-4256-807E-19AD821774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269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DD279-B3BB-4AEA-B27C-865893101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6314A5-7897-43C0-8B25-165BA6072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B647D-9842-42C4-8BFE-3BADAAF73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37AB4-125E-4A16-92B6-DF84AA2670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711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6825-15BF-45F1-A083-AC2276D3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10921-45BC-4A6E-BF99-202C904A1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BF6AB-260B-4BD0-9D79-E54F06BA8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72A97-085C-43EF-86DC-820C8CA2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5B614-F81C-4D5F-A897-072C26B8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16F21-709B-4B7F-AE0E-BCC93AB77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E1A6D-7DD7-4BEC-B598-3C1D559915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9425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9E9D-7136-448A-9444-6AF54840E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59554C-4169-435A-9DC2-6453587E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09EDD-3537-49DE-A906-5FF1B471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BB1F4-50B3-4A68-9152-F9C4CEC41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B1846-A6DF-4BBB-94DE-FF7FC5CA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24D1B-D43D-4296-9767-595403E40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7862D-50C5-419C-8C16-13ED1BEE7D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622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>
            <a:extLst>
              <a:ext uri="{FF2B5EF4-FFF2-40B4-BE49-F238E27FC236}">
                <a16:creationId xmlns:a16="http://schemas.microsoft.com/office/drawing/2014/main" id="{956D605D-B502-4F57-A210-3240E8E08D5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723" name="Group 3">
              <a:extLst>
                <a:ext uri="{FF2B5EF4-FFF2-40B4-BE49-F238E27FC236}">
                  <a16:creationId xmlns:a16="http://schemas.microsoft.com/office/drawing/2014/main" id="{C073C641-CE39-472D-B981-9BF5B8F3952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0724" name="Rectangle 4">
                <a:extLst>
                  <a:ext uri="{FF2B5EF4-FFF2-40B4-BE49-F238E27FC236}">
                    <a16:creationId xmlns:a16="http://schemas.microsoft.com/office/drawing/2014/main" id="{71B7965F-5320-4366-B53E-801A4FCC28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725" name="Freeform 5">
                <a:extLst>
                  <a:ext uri="{FF2B5EF4-FFF2-40B4-BE49-F238E27FC236}">
                    <a16:creationId xmlns:a16="http://schemas.microsoft.com/office/drawing/2014/main" id="{2203A675-2350-479A-A0A0-1463930E83D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sl-SI"/>
              </a:p>
            </p:txBody>
          </p:sp>
        </p:grpSp>
        <p:grpSp>
          <p:nvGrpSpPr>
            <p:cNvPr id="30726" name="Group 6">
              <a:extLst>
                <a:ext uri="{FF2B5EF4-FFF2-40B4-BE49-F238E27FC236}">
                  <a16:creationId xmlns:a16="http://schemas.microsoft.com/office/drawing/2014/main" id="{447433EA-8A65-4411-97E1-C458518EBA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0727" name="AutoShape 7">
                <a:extLst>
                  <a:ext uri="{FF2B5EF4-FFF2-40B4-BE49-F238E27FC236}">
                    <a16:creationId xmlns:a16="http://schemas.microsoft.com/office/drawing/2014/main" id="{1ACF804F-81BB-42E0-92AA-6827537BBA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728" name="AutoShape 8">
                <a:extLst>
                  <a:ext uri="{FF2B5EF4-FFF2-40B4-BE49-F238E27FC236}">
                    <a16:creationId xmlns:a16="http://schemas.microsoft.com/office/drawing/2014/main" id="{CAD2F214-86C0-4FE5-B861-6559F438F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30729" name="AutoShape 9">
            <a:extLst>
              <a:ext uri="{FF2B5EF4-FFF2-40B4-BE49-F238E27FC236}">
                <a16:creationId xmlns:a16="http://schemas.microsoft.com/office/drawing/2014/main" id="{30EDAB2A-B0F7-4640-BFAB-818F9A6F1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72433136-1977-463E-8D4D-D34BB0CD6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30731" name="Rectangle 11">
            <a:extLst>
              <a:ext uri="{FF2B5EF4-FFF2-40B4-BE49-F238E27FC236}">
                <a16:creationId xmlns:a16="http://schemas.microsoft.com/office/drawing/2014/main" id="{B6C13FC0-BD74-4D45-A781-2469461C9C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sl-SI" altLang="sl-SI"/>
          </a:p>
        </p:txBody>
      </p:sp>
      <p:sp>
        <p:nvSpPr>
          <p:cNvPr id="30732" name="Rectangle 12">
            <a:extLst>
              <a:ext uri="{FF2B5EF4-FFF2-40B4-BE49-F238E27FC236}">
                <a16:creationId xmlns:a16="http://schemas.microsoft.com/office/drawing/2014/main" id="{103D47D0-1656-4DDD-A324-994158E8D1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30733" name="Rectangle 13">
            <a:extLst>
              <a:ext uri="{FF2B5EF4-FFF2-40B4-BE49-F238E27FC236}">
                <a16:creationId xmlns:a16="http://schemas.microsoft.com/office/drawing/2014/main" id="{257F6595-9DA6-4A31-8038-85BD38EAF1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B07F32B6-FF91-415D-821F-74C56D0EFCE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Prot%C3%A9ine" TargetMode="External"/><Relationship Id="rId2" Type="http://schemas.openxmlformats.org/officeDocument/2006/relationships/hyperlink" Target="http://fr.wikipedia.org/wiki/Grais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r.wikipedia.org/wiki/Phosphore" TargetMode="External"/><Relationship Id="rId4" Type="http://schemas.openxmlformats.org/officeDocument/2006/relationships/hyperlink" Target="http://fr.wikipedia.org/wiki/Calciu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Nomade" TargetMode="External"/><Relationship Id="rId2" Type="http://schemas.openxmlformats.org/officeDocument/2006/relationships/hyperlink" Target="http://fr.wikipedia.org/wiki/Ali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r.wikipedia.org/wiki/Asie_central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9/91/Fromagerie_gruy%C3%A8res-caillage-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upload.wikimedia.org/wikipedia/commons/a/ac/Fromagerie_gruy%C3%A8res-caillage-rompage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5/5f/Fromagerie_gruy%C3%A8res-%C3%A9gouttage-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upload.wikimedia.org/wikipedia/commons/d/d4/Fromagerie_gruy%C3%A8res-%C3%A9gouttage-5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a/a5/Fromagerie_gruy%C3%A8res-moulage-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upload.wikimedia.org/wikipedia/commons/a/ab/Fromagerie_gruy%C3%A8res-affinage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>
            <a:extLst>
              <a:ext uri="{FF2B5EF4-FFF2-40B4-BE49-F238E27FC236}">
                <a16:creationId xmlns:a16="http://schemas.microsoft.com/office/drawing/2014/main" id="{531F74CA-60FE-4657-AEEE-ED58E2EEC6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sl-SI"/>
              <a:t>FROMAGES  DE FRANCE</a:t>
            </a:r>
            <a:br>
              <a:rPr lang="sl-SI" altLang="sl-SI"/>
            </a:br>
            <a:endParaRPr lang="sl-SI" alt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337E544-D407-4DEB-800C-4E3705CB34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43438" y="2924175"/>
            <a:ext cx="4500562" cy="1822450"/>
          </a:xfrm>
        </p:spPr>
        <p:txBody>
          <a:bodyPr/>
          <a:lstStyle/>
          <a:p>
            <a:endParaRPr lang="sl-SI" altLang="sl-SI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extLst>
              <a:ext uri="{FF2B5EF4-FFF2-40B4-BE49-F238E27FC236}">
                <a16:creationId xmlns:a16="http://schemas.microsoft.com/office/drawing/2014/main" id="{B72E6731-04F0-4A01-94E3-3FC29CC69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ROQUEFORT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CBEC975-774F-45FD-8F7D-3BAE639FD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lait de brebis </a:t>
            </a:r>
          </a:p>
          <a:p>
            <a:endParaRPr lang="sl-SI" altLang="sl-SI"/>
          </a:p>
          <a:p>
            <a:r>
              <a:rPr lang="sl-SI" altLang="sl-SI"/>
              <a:t>dans les caves </a:t>
            </a:r>
          </a:p>
          <a:p>
            <a:endParaRPr lang="sl-SI" altLang="sl-SI"/>
          </a:p>
          <a:p>
            <a:r>
              <a:rPr lang="sl-SI" altLang="sl-SI"/>
              <a:t>couper en quartiers </a:t>
            </a:r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43013" name="Picture 5" descr="http://www.ecomingler.com/wp-content/uploads/2009/01/roquefort.jpg">
            <a:extLst>
              <a:ext uri="{FF2B5EF4-FFF2-40B4-BE49-F238E27FC236}">
                <a16:creationId xmlns:a16="http://schemas.microsoft.com/office/drawing/2014/main" id="{F7C507CC-BC90-403C-86CC-06AC73AF8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213100"/>
            <a:ext cx="3498850" cy="26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>
            <a:extLst>
              <a:ext uri="{FF2B5EF4-FFF2-40B4-BE49-F238E27FC236}">
                <a16:creationId xmlns:a16="http://schemas.microsoft.com/office/drawing/2014/main" id="{3D71E42B-FCD6-4737-ABD1-050C44D95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sl-SI"/>
              <a:t>Le fromage </a:t>
            </a:r>
            <a:endParaRPr lang="sl-SI" altLang="sl-SI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96F58F4-2097-4520-95EF-01A239BE2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B</a:t>
            </a:r>
            <a:r>
              <a:rPr lang="fr-FR" altLang="sl-SI"/>
              <a:t>ase les plus nutritives et savoureuses</a:t>
            </a:r>
            <a:endParaRPr lang="sl-SI" altLang="sl-SI"/>
          </a:p>
          <a:p>
            <a:endParaRPr lang="sl-SI" altLang="sl-SI"/>
          </a:p>
          <a:p>
            <a:r>
              <a:rPr lang="sl-SI" altLang="sl-SI"/>
              <a:t>G</a:t>
            </a:r>
            <a:r>
              <a:rPr lang="sl-SI" altLang="sl-SI">
                <a:hlinkClick r:id="rId2" tooltip="Graisse"/>
              </a:rPr>
              <a:t>raisses</a:t>
            </a:r>
            <a:r>
              <a:rPr lang="sl-SI" altLang="sl-SI"/>
              <a:t>, </a:t>
            </a:r>
            <a:r>
              <a:rPr lang="sl-SI" altLang="sl-SI">
                <a:hlinkClick r:id="rId3" tooltip="Protéine"/>
              </a:rPr>
              <a:t>protéines</a:t>
            </a:r>
            <a:r>
              <a:rPr lang="sl-SI" altLang="sl-SI"/>
              <a:t>, </a:t>
            </a:r>
            <a:r>
              <a:rPr lang="sl-SI" altLang="sl-SI">
                <a:hlinkClick r:id="rId4" tooltip="Calcium"/>
              </a:rPr>
              <a:t>calcium</a:t>
            </a:r>
            <a:r>
              <a:rPr lang="sl-SI" altLang="sl-SI"/>
              <a:t> et </a:t>
            </a:r>
            <a:r>
              <a:rPr lang="sl-SI" altLang="sl-SI">
                <a:hlinkClick r:id="rId5" tooltip="Phosphore"/>
              </a:rPr>
              <a:t>phosphore</a:t>
            </a:r>
            <a:r>
              <a:rPr lang="sl-SI" altLang="sl-SI"/>
              <a:t> </a:t>
            </a:r>
          </a:p>
          <a:p>
            <a:endParaRPr lang="sl-SI" altLang="sl-SI"/>
          </a:p>
          <a:p>
            <a:r>
              <a:rPr lang="fr-FR" altLang="sl-SI"/>
              <a:t>365 sortes </a:t>
            </a:r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extLst>
              <a:ext uri="{FF2B5EF4-FFF2-40B4-BE49-F238E27FC236}">
                <a16:creationId xmlns:a16="http://schemas.microsoft.com/office/drawing/2014/main" id="{7ED3DF3E-5B54-40F5-97F6-F13CF57AC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QUAND MANGER ? 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6122331-8503-40BC-AEFF-CA46A465B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 sz="3200"/>
          </a:p>
          <a:p>
            <a:r>
              <a:rPr lang="sl-SI" altLang="sl-SI" sz="3200"/>
              <a:t>matin + petit déjeuner </a:t>
            </a:r>
          </a:p>
          <a:p>
            <a:endParaRPr lang="sl-SI" altLang="sl-SI" sz="3200"/>
          </a:p>
          <a:p>
            <a:r>
              <a:rPr lang="sl-SI" altLang="sl-SI" sz="3200"/>
              <a:t>apéritif  =&gt; cubes…</a:t>
            </a:r>
          </a:p>
          <a:p>
            <a:endParaRPr lang="sl-SI" altLang="sl-SI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>
            <a:extLst>
              <a:ext uri="{FF2B5EF4-FFF2-40B4-BE49-F238E27FC236}">
                <a16:creationId xmlns:a16="http://schemas.microsoft.com/office/drawing/2014/main" id="{81CFB08C-E299-4234-B96E-CA4233DD3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ORIGINES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DA3E8D4-8F17-4AAE-B6D6-693B96D26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  <a:p>
            <a:r>
              <a:rPr lang="sl-SI" altLang="sl-SI"/>
              <a:t>un </a:t>
            </a:r>
            <a:r>
              <a:rPr lang="sl-SI" altLang="sl-SI">
                <a:hlinkClick r:id="rId2" tooltip="Aliment"/>
              </a:rPr>
              <a:t>aliment</a:t>
            </a:r>
            <a:r>
              <a:rPr lang="sl-SI" altLang="sl-SI"/>
              <a:t> ancien </a:t>
            </a:r>
          </a:p>
          <a:p>
            <a:r>
              <a:rPr lang="sl-SI" altLang="sl-SI"/>
              <a:t>N</a:t>
            </a:r>
            <a:r>
              <a:rPr lang="sl-SI" altLang="sl-SI">
                <a:hlinkClick r:id="rId3" tooltip="Nomade"/>
              </a:rPr>
              <a:t>omades</a:t>
            </a:r>
            <a:r>
              <a:rPr lang="sl-SI" altLang="sl-SI"/>
              <a:t> turques en </a:t>
            </a:r>
            <a:r>
              <a:rPr lang="sl-SI" altLang="sl-SI">
                <a:hlinkClick r:id="rId4" tooltip="Asie centrale"/>
              </a:rPr>
              <a:t>Asie centrale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extLst>
              <a:ext uri="{FF2B5EF4-FFF2-40B4-BE49-F238E27FC236}">
                <a16:creationId xmlns:a16="http://schemas.microsoft.com/office/drawing/2014/main" id="{067C98F5-8715-4C4E-AE7D-FF7463375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FABRICATION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C42EAD7-2AF1-4AB7-AF77-F7AB8873C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Caillage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= sirjenje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Rompage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= rezanje</a:t>
            </a:r>
          </a:p>
        </p:txBody>
      </p:sp>
      <p:pic>
        <p:nvPicPr>
          <p:cNvPr id="36869" name="Picture 5" descr="Fichier:Fromagerie gruyères-caillage-1.jpg">
            <a:hlinkClick r:id="rId2"/>
            <a:extLst>
              <a:ext uri="{FF2B5EF4-FFF2-40B4-BE49-F238E27FC236}">
                <a16:creationId xmlns:a16="http://schemas.microsoft.com/office/drawing/2014/main" id="{4F0BD841-2AFF-4F24-9D43-0871A0ED3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420938"/>
            <a:ext cx="2305050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1" name="Picture 7" descr="Fichier:Fromagerie gruyères-caillage-rompage.jpg">
            <a:hlinkClick r:id="rId4"/>
            <a:extLst>
              <a:ext uri="{FF2B5EF4-FFF2-40B4-BE49-F238E27FC236}">
                <a16:creationId xmlns:a16="http://schemas.microsoft.com/office/drawing/2014/main" id="{272F2625-FA79-4B9F-B78C-602EBEEFA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581525"/>
            <a:ext cx="2449512" cy="188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extLst>
              <a:ext uri="{FF2B5EF4-FFF2-40B4-BE49-F238E27FC236}">
                <a16:creationId xmlns:a16="http://schemas.microsoft.com/office/drawing/2014/main" id="{4B3F4FFB-D5BD-4447-8B89-99CB85EE7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FABRICATION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07C5F15-5C4B-4B00-968F-CDD24BEDB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•"/>
            </a:pPr>
            <a:r>
              <a:rPr lang="sl-SI" altLang="sl-SI"/>
              <a:t>Egouttage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=odkapljevanje</a:t>
            </a:r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Moulage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=oblikovanje  </a:t>
            </a:r>
          </a:p>
        </p:txBody>
      </p:sp>
      <p:pic>
        <p:nvPicPr>
          <p:cNvPr id="37895" name="Picture 7" descr="Fichier:Fromagerie gruyères-égouttage-3.jpg">
            <a:hlinkClick r:id="rId2"/>
            <a:extLst>
              <a:ext uri="{FF2B5EF4-FFF2-40B4-BE49-F238E27FC236}">
                <a16:creationId xmlns:a16="http://schemas.microsoft.com/office/drawing/2014/main" id="{CF07B07C-8907-43CB-9C53-9E6CA80BF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420938"/>
            <a:ext cx="2274888" cy="170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7" name="Picture 9" descr="Fichier:Fromagerie gruyères-égouttage-5.jpg">
            <a:hlinkClick r:id="rId4"/>
            <a:extLst>
              <a:ext uri="{FF2B5EF4-FFF2-40B4-BE49-F238E27FC236}">
                <a16:creationId xmlns:a16="http://schemas.microsoft.com/office/drawing/2014/main" id="{82C62273-4DCA-4528-BB28-B7DA00A8F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652963"/>
            <a:ext cx="2528887" cy="189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extLst>
              <a:ext uri="{FF2B5EF4-FFF2-40B4-BE49-F238E27FC236}">
                <a16:creationId xmlns:a16="http://schemas.microsoft.com/office/drawing/2014/main" id="{8BCA9B85-1E58-4C06-A137-3C6D580EF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FABRICATION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B463C6F-BCD2-43A0-9C5B-DB69E125E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Salage = soljenje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                                                         Affinage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                                                       = staranje</a:t>
            </a:r>
          </a:p>
        </p:txBody>
      </p:sp>
      <p:pic>
        <p:nvPicPr>
          <p:cNvPr id="38917" name="Picture 5" descr="Fichier:Fromagerie gruyères-moulage-8.jpg">
            <a:hlinkClick r:id="rId2"/>
            <a:extLst>
              <a:ext uri="{FF2B5EF4-FFF2-40B4-BE49-F238E27FC236}">
                <a16:creationId xmlns:a16="http://schemas.microsoft.com/office/drawing/2014/main" id="{54FCE367-BA47-4A7F-B8D8-870B8EEE6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213100"/>
            <a:ext cx="2062163" cy="27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0" name="Picture 8" descr="Fichier:Fromagerie gruyères-affinage.jpg">
            <a:hlinkClick r:id="rId4"/>
            <a:extLst>
              <a:ext uri="{FF2B5EF4-FFF2-40B4-BE49-F238E27FC236}">
                <a16:creationId xmlns:a16="http://schemas.microsoft.com/office/drawing/2014/main" id="{BD85917E-7C99-40F8-AAEE-EF2BB81CE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420938"/>
            <a:ext cx="2143125" cy="275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extLst>
              <a:ext uri="{FF2B5EF4-FFF2-40B4-BE49-F238E27FC236}">
                <a16:creationId xmlns:a16="http://schemas.microsoft.com/office/drawing/2014/main" id="{D880355C-A0ED-4E5C-9420-27FC8EA47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CAMEMBERT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8045428-A8EC-4926-ACCF-05DFC7E37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En Normandie </a:t>
            </a:r>
          </a:p>
          <a:p>
            <a:r>
              <a:rPr lang="sl-SI" altLang="sl-SI"/>
              <a:t>Lait de vache </a:t>
            </a:r>
          </a:p>
          <a:p>
            <a:r>
              <a:rPr lang="sl-SI" altLang="sl-SI"/>
              <a:t>Coupent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en portions triangulaires</a:t>
            </a:r>
          </a:p>
        </p:txBody>
      </p:sp>
      <p:pic>
        <p:nvPicPr>
          <p:cNvPr id="40965" name="Picture 5" descr="http://blogs.guardian.co.uk/money/CamembertLindaNylindC.jpg">
            <a:extLst>
              <a:ext uri="{FF2B5EF4-FFF2-40B4-BE49-F238E27FC236}">
                <a16:creationId xmlns:a16="http://schemas.microsoft.com/office/drawing/2014/main" id="{089BF478-9482-4F6E-88E0-18D7AE46C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716338"/>
            <a:ext cx="3181350" cy="249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extLst>
              <a:ext uri="{FF2B5EF4-FFF2-40B4-BE49-F238E27FC236}">
                <a16:creationId xmlns:a16="http://schemas.microsoft.com/office/drawing/2014/main" id="{41EBFF50-EC5B-42F6-92B3-4BBC533D4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EMMENTAL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DC3DB86-879A-4DC4-BC29-608DF041F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Bourgogne, Charentes et Bretagne </a:t>
            </a:r>
          </a:p>
          <a:p>
            <a:endParaRPr lang="sl-SI" altLang="sl-SI"/>
          </a:p>
          <a:p>
            <a:r>
              <a:rPr lang="sl-SI" altLang="sl-SI"/>
              <a:t>lait de vache </a:t>
            </a:r>
          </a:p>
          <a:p>
            <a:endParaRPr lang="sl-SI" altLang="sl-SI"/>
          </a:p>
          <a:p>
            <a:r>
              <a:rPr lang="sl-SI" altLang="sl-SI"/>
              <a:t>80 á 100 kg </a:t>
            </a:r>
          </a:p>
          <a:p>
            <a:endParaRPr lang="sl-SI" altLang="sl-SI"/>
          </a:p>
          <a:p>
            <a:r>
              <a:rPr lang="sl-SI" altLang="sl-SI"/>
              <a:t>Couper en tranches</a:t>
            </a:r>
          </a:p>
        </p:txBody>
      </p:sp>
      <p:pic>
        <p:nvPicPr>
          <p:cNvPr id="41989" name="Picture 5" descr="http://www.alleosse.fr/UserFiles/Image/produits/vaches/emmental%20(6).jpg">
            <a:extLst>
              <a:ext uri="{FF2B5EF4-FFF2-40B4-BE49-F238E27FC236}">
                <a16:creationId xmlns:a16="http://schemas.microsoft.com/office/drawing/2014/main" id="{A3EA7AC7-F66D-4E7E-92C3-A6115ED0A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644900"/>
            <a:ext cx="3132138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psule">
  <a:themeElements>
    <a:clrScheme name="Kapsu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u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apsu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0</TotalTime>
  <Words>105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Kapsule</vt:lpstr>
      <vt:lpstr>FROMAGES  DE FRANCE </vt:lpstr>
      <vt:lpstr>Le fromage </vt:lpstr>
      <vt:lpstr>QUAND MANGER ? </vt:lpstr>
      <vt:lpstr>ORIGINES</vt:lpstr>
      <vt:lpstr>FABRICATION</vt:lpstr>
      <vt:lpstr>FABRICATION</vt:lpstr>
      <vt:lpstr>FABRICATION</vt:lpstr>
      <vt:lpstr>CAMEMBERT</vt:lpstr>
      <vt:lpstr>EMMENTAL</vt:lpstr>
      <vt:lpstr>ROQUEFORT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2019-05-30T09:42:00Z</dcterms:created>
  <dcterms:modified xsi:type="dcterms:W3CDTF">2019-05-30T09:42:00Z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