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98" r:id="rId4"/>
    <p:sldId id="279" r:id="rId5"/>
    <p:sldId id="281" r:id="rId6"/>
    <p:sldId id="287" r:id="rId7"/>
    <p:sldId id="288" r:id="rId8"/>
    <p:sldId id="289" r:id="rId9"/>
    <p:sldId id="280" r:id="rId10"/>
    <p:sldId id="290" r:id="rId11"/>
    <p:sldId id="291" r:id="rId12"/>
    <p:sldId id="292" r:id="rId13"/>
    <p:sldId id="293" r:id="rId14"/>
    <p:sldId id="297" r:id="rId15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6" autoAdjust="0"/>
    <p:restoredTop sz="94391" autoAdjust="0"/>
  </p:normalViewPr>
  <p:slideViewPr>
    <p:cSldViewPr>
      <p:cViewPr varScale="1">
        <p:scale>
          <a:sx n="109" d="100"/>
          <a:sy n="109" d="100"/>
        </p:scale>
        <p:origin x="12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B1AF55-C457-486C-867D-AD919302C9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40A09-CF70-45F1-8410-3726A7749B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F2E71C-1147-480B-BCE3-B73DE007AAB8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381F94-18D4-4BF1-B65E-19B2A5A94D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2E55D3-F07B-4BE2-BEA1-3891C6F41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3B548-B43F-4344-B3D5-7B6C2C345C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D036-97C5-4E72-B0C8-A2608964D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B57F44-A6E0-4BF1-9D12-31235E0917B2}" type="slidenum">
              <a:rPr lang="nl-BE" altLang="sl-SI"/>
              <a:pPr/>
              <a:t>‹#›</a:t>
            </a:fld>
            <a:endParaRPr lang="nl-B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721B-421B-488E-9FDA-8A44065F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BC9C-9CDC-458B-B011-F7D57B998285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DE1A1-31D6-4208-BECD-8FF86BC9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A9FF-E14F-4582-8D6F-03113AB3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3C823-0B8A-49FC-BF39-47D13B087B08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0571593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3233-72FE-4881-B088-D940B98C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7AF6-0155-4402-9792-7B7640541BF7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40EE2-A6D1-44B2-AB1A-D2F33296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3FCA-B9CC-4A85-9D67-DD48797C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91F6-B13C-4BA8-8923-A775899478DD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150449460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4B580-651B-437C-8F5F-C283FBFF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5BF1-082A-4F3B-9B79-2E617D21E6F8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29F1-5D97-4C4D-A91B-CFE280A8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CF49-2516-46F0-A680-910D048F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D41E0-0A28-4EFA-A652-513183F966E5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7990035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B35-5A91-4508-B718-A11B6243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5B54-26B9-44F8-8D34-ACFBA6A89E5E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377BC-E383-49AE-806B-53296B04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CDDF-050F-42D2-A0A5-713D5477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0B94-DB7F-48C6-8CD5-6B62BD9E3107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8126909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FF0AC-6CC4-4202-8BDD-34BD9E7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0A46-8444-4415-8E5E-128F3957E1B4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93CF-0121-4F89-8CEF-E2D2E13D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CE20-2F40-49C2-AB6D-264CE3F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A831-DF63-4B05-845E-4E710AACB97F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9674327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4CBF38-C80A-4B92-A5B3-E983F1D5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3750-E911-40CC-AE10-823FBB30702A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6D27DB-F62A-4C1B-A94E-EF2F4249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29F7DE-2EDF-4EEE-8F4E-1D7578D8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DEB6D-302A-4F4F-A8EB-4AF45993D621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3720843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97B8B0-B5ED-4E48-94A1-EFD762AD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82DA-DA42-4267-A8AA-267F3260809D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F4EF61-F312-41FF-AE09-E1A5E645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A473B1-292A-47B3-94E0-AA882913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5E651-C191-417E-9780-786F8B6D2986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6770473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1B987F-B5B4-4664-864E-00AD0B15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91E8-99DA-4E74-A980-376806C08D20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6F0FF3-E9CE-43DF-8E52-639E3150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A9E11A-A2EE-426B-BD1A-4672CC4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A821-CDF4-49F2-8780-309E77B950B9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28995574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33A3F9-D3E3-4DCF-8F15-F4332DBD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C920-2C91-46FF-9327-7AA6DD140BEE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44073-FEBA-45EA-8FF9-2980AA42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DAA3B4-31B1-40EF-9652-59C2FDDB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D357F-85D5-4E16-83BF-4181D0FB6DEE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308215803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AC516-5017-4DB1-9483-1BC4B59B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097B-563B-497A-A617-49E099D227AA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A06F15-7C19-4A21-BF2C-69D5828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74FC5B-D4FA-4999-9685-8B0BD279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ADE23-3569-4C3E-832E-667AE6BB4B21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37935859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EE5532-CB92-4A4B-89D8-BA26EDA0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DAF1-7323-4C60-ACD8-BAD2BF1EB700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38FE0-7C4A-4F57-8981-42DEAE3B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97E7B5-EDE5-427E-91BE-6B803F6D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2DA0-2DAA-4E8D-B578-98AF1463DDC1}" type="slidenum">
              <a:rPr lang="nl-BE" altLang="sl-SI"/>
              <a:pPr/>
              <a:t>‹#›</a:t>
            </a:fld>
            <a:endParaRPr lang="nl-BE" altLang="sl-SI"/>
          </a:p>
        </p:txBody>
      </p:sp>
    </p:spTree>
    <p:extLst>
      <p:ext uri="{BB962C8B-B14F-4D97-AF65-F5344CB8AC3E}">
        <p14:creationId xmlns:p14="http://schemas.microsoft.com/office/powerpoint/2010/main" val="6564646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B11BF0-DD8F-4CA0-8BAB-86A239B42C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nl-BE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538CCB-A273-4C04-A128-F51FE21A1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nl-BE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41DB-2529-413A-8C39-72C621DEC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472E9-7A4F-4A68-AB55-48624EA811F3}" type="datetimeFigureOut">
              <a:rPr lang="nl-BE"/>
              <a:pPr>
                <a:defRPr/>
              </a:pPr>
              <a:t>30/05/2019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07D0-51E5-4FD8-8CDD-7F807194C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4BBD6-30C1-43F8-A799-D0F8B3E5E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F8E0BF-1B01-4650-A415-7E2D17E44286}" type="slidenum">
              <a:rPr lang="nl-BE" altLang="sl-SI"/>
              <a:pPr/>
              <a:t>‹#›</a:t>
            </a:fld>
            <a:endParaRPr lang="nl-B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//upload.wikimedia.org/wikipedia/commons/d/d7/Blason_%C3%8Ele-de-France_moderne_1.svg" TargetMode="External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jpeg"/><Relationship Id="rId18" Type="http://schemas.openxmlformats.org/officeDocument/2006/relationships/hyperlink" Target="//upload.wikimedia.org/wikipedia/commons/7/7a/Temple_tamoul2.JPG" TargetMode="External"/><Relationship Id="rId3" Type="http://schemas.openxmlformats.org/officeDocument/2006/relationships/image" Target="../media/image63.jpeg"/><Relationship Id="rId7" Type="http://schemas.openxmlformats.org/officeDocument/2006/relationships/hyperlink" Target="http://upload.wikimedia.org/wikipedia/commons/6/60/Ariane42P_rocket.gif" TargetMode="External"/><Relationship Id="rId12" Type="http://schemas.openxmlformats.org/officeDocument/2006/relationships/hyperlink" Target="//upload.wikimedia.org/wikipedia/commons/0/02/Bananaquit.jpg" TargetMode="External"/><Relationship Id="rId17" Type="http://schemas.openxmlformats.org/officeDocument/2006/relationships/image" Target="../media/image75.jpeg"/><Relationship Id="rId2" Type="http://schemas.openxmlformats.org/officeDocument/2006/relationships/image" Target="../media/image1.jpeg"/><Relationship Id="rId16" Type="http://schemas.openxmlformats.org/officeDocument/2006/relationships/image" Target="../media/image74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0.jpeg"/><Relationship Id="rId5" Type="http://schemas.openxmlformats.org/officeDocument/2006/relationships/image" Target="../media/image65.jpeg"/><Relationship Id="rId15" Type="http://schemas.openxmlformats.org/officeDocument/2006/relationships/image" Target="../media/image73.jpeg"/><Relationship Id="rId10" Type="http://schemas.openxmlformats.org/officeDocument/2006/relationships/image" Target="../media/image69.jpeg"/><Relationship Id="rId19" Type="http://schemas.openxmlformats.org/officeDocument/2006/relationships/image" Target="../media/image76.jpeg"/><Relationship Id="rId4" Type="http://schemas.openxmlformats.org/officeDocument/2006/relationships/image" Target="../media/image64.jpeg"/><Relationship Id="rId9" Type="http://schemas.openxmlformats.org/officeDocument/2006/relationships/image" Target="../media/image68.jpeg"/><Relationship Id="rId1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//upload.wikimedia.org/wikipedia/commons/a/a3/EU-France.svg" TargetMode="Externa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mcek\Music\La%20Marseillaise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image" Target="../media/image2.png"/><Relationship Id="rId10" Type="http://schemas.openxmlformats.org/officeDocument/2006/relationships/image" Target="../media/image6.gif"/><Relationship Id="rId4" Type="http://schemas.openxmlformats.org/officeDocument/2006/relationships/hyperlink" Target="//upload.wikimedia.org/wikipedia/commons/b/b7/Armoiries_r%C3%A9publique_fran%C3%A7aise.sv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809E9576-BB1A-43DB-9F69-C92E1D60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3FF1E-DCA3-481F-A7BA-7D84A4689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0213"/>
            <a:ext cx="9144000" cy="2376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8800" b="1" dirty="0">
                <a:solidFill>
                  <a:schemeClr val="bg1">
                    <a:lumMod val="95000"/>
                  </a:schemeClr>
                </a:solidFill>
              </a:rPr>
              <a:t>La géographie de</a:t>
            </a:r>
            <a:br>
              <a:rPr lang="sl-SI" sz="8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sl-SI" sz="8800" b="1" dirty="0">
                <a:solidFill>
                  <a:schemeClr val="bg1">
                    <a:lumMod val="95000"/>
                  </a:schemeClr>
                </a:solidFill>
              </a:rPr>
              <a:t>la France</a:t>
            </a:r>
            <a:endParaRPr lang="nl-BE"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2" name="Subtitle 2">
            <a:extLst>
              <a:ext uri="{FF2B5EF4-FFF2-40B4-BE49-F238E27FC236}">
                <a16:creationId xmlns:a16="http://schemas.microsoft.com/office/drawing/2014/main" id="{30662FF7-A6ED-47D3-8846-4BB5154F7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13325"/>
            <a:ext cx="9144000" cy="1176338"/>
          </a:xfrm>
        </p:spPr>
        <p:txBody>
          <a:bodyPr/>
          <a:lstStyle/>
          <a:p>
            <a:pPr eaLnBrk="1" hangingPunct="1"/>
            <a:endParaRPr lang="sl-SI" altLang="sl-SI" sz="2800" b="1" dirty="0">
              <a:solidFill>
                <a:schemeClr val="tx1"/>
              </a:solidFill>
            </a:endParaRPr>
          </a:p>
          <a:p>
            <a:pPr eaLnBrk="1" hangingPunct="1"/>
            <a:endParaRPr lang="nl-BE" altLang="sl-SI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D86B03E4-9243-4558-8117-1398C652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Haut-Rhin, Rodern, Alsace, France">
            <a:extLst>
              <a:ext uri="{FF2B5EF4-FFF2-40B4-BE49-F238E27FC236}">
                <a16:creationId xmlns:a16="http://schemas.microsoft.com/office/drawing/2014/main" id="{2B67B21C-ACE9-4590-A470-6287445C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5168" b="17690"/>
          <a:stretch>
            <a:fillRect/>
          </a:stretch>
        </p:blipFill>
        <p:spPr bwMode="auto">
          <a:xfrm>
            <a:off x="3276600" y="5013325"/>
            <a:ext cx="2266950" cy="170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8" name="Title 1">
            <a:extLst>
              <a:ext uri="{FF2B5EF4-FFF2-40B4-BE49-F238E27FC236}">
                <a16:creationId xmlns:a16="http://schemas.microsoft.com/office/drawing/2014/main" id="{55F2F5F9-1469-407C-B319-193A05E0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Alsace</a:t>
            </a:r>
            <a:endParaRPr lang="nl-BE" altLang="sl-SI"/>
          </a:p>
        </p:txBody>
      </p:sp>
      <p:pic>
        <p:nvPicPr>
          <p:cNvPr id="10245" name="Picture 2" descr="http://www.goingwimax.com/wp-content/uploads/alsace-wimax-2.jpg">
            <a:extLst>
              <a:ext uri="{FF2B5EF4-FFF2-40B4-BE49-F238E27FC236}">
                <a16:creationId xmlns:a16="http://schemas.microsoft.com/office/drawing/2014/main" id="{2CEA0BED-C76C-471E-8230-177CF4CC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196975"/>
            <a:ext cx="3203575" cy="183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4" descr="http://travelpluswine.com/wp-content/uploads/2009/12/ColmarAlsaceFrance3.jpg">
            <a:extLst>
              <a:ext uri="{FF2B5EF4-FFF2-40B4-BE49-F238E27FC236}">
                <a16:creationId xmlns:a16="http://schemas.microsoft.com/office/drawing/2014/main" id="{3945101E-2449-413C-A551-B3359EA2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33375"/>
            <a:ext cx="2736850" cy="205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7" name="Picture 6" descr="http://ewga.net/users/UserFiles/Image/ewga/ewga2/alsace.jpg">
            <a:extLst>
              <a:ext uri="{FF2B5EF4-FFF2-40B4-BE49-F238E27FC236}">
                <a16:creationId xmlns:a16="http://schemas.microsoft.com/office/drawing/2014/main" id="{0ED55326-56FD-4209-A0A1-08073E19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213100"/>
            <a:ext cx="2519362" cy="1887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8" name="Picture 10" descr="http://farm4.static.flickr.com/3179/3117779653_f769bbce2f.jpg">
            <a:extLst>
              <a:ext uri="{FF2B5EF4-FFF2-40B4-BE49-F238E27FC236}">
                <a16:creationId xmlns:a16="http://schemas.microsoft.com/office/drawing/2014/main" id="{C51EA1A6-E9AA-4A64-AF96-A1534E23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2708275"/>
            <a:ext cx="2663825" cy="177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9" name="Picture 12" descr="http://30.media.tumblr.com/tumblr_lcpletDJl81qfnxd7o1_500.jpg">
            <a:extLst>
              <a:ext uri="{FF2B5EF4-FFF2-40B4-BE49-F238E27FC236}">
                <a16:creationId xmlns:a16="http://schemas.microsoft.com/office/drawing/2014/main" id="{582D29EA-B348-4FA4-BE6F-02C884EE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88913"/>
            <a:ext cx="2160588" cy="291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0" name="Picture 14" descr="http://www.101worldtravel.com/wp-content/uploads/2011/05/Strasbourgs-2.jpg">
            <a:extLst>
              <a:ext uri="{FF2B5EF4-FFF2-40B4-BE49-F238E27FC236}">
                <a16:creationId xmlns:a16="http://schemas.microsoft.com/office/drawing/2014/main" id="{430AD124-DDD0-4C82-A755-4250706D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3213100"/>
            <a:ext cx="2376487" cy="158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1" name="Picture 16" descr="http://image.shutterstock.com/display_pic_with_logo/70485/70485,1233610750,545/stock-photo-the-european-parliament-building-in-strasbourg-france-24309172.jpg">
            <a:extLst>
              <a:ext uri="{FF2B5EF4-FFF2-40B4-BE49-F238E27FC236}">
                <a16:creationId xmlns:a16="http://schemas.microsoft.com/office/drawing/2014/main" id="{315BD0E7-0429-4280-802C-3A6A2369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b="6035"/>
          <a:stretch>
            <a:fillRect/>
          </a:stretch>
        </p:blipFill>
        <p:spPr bwMode="auto">
          <a:xfrm>
            <a:off x="5940425" y="4724400"/>
            <a:ext cx="2735263" cy="2024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2" name="Picture 18" descr="C:\Users\Tamcek\Pictures\Tjasa\Stassbourg\006 DSCN0771.JPG">
            <a:extLst>
              <a:ext uri="{FF2B5EF4-FFF2-40B4-BE49-F238E27FC236}">
                <a16:creationId xmlns:a16="http://schemas.microsoft.com/office/drawing/2014/main" id="{A45379BA-AAE3-4C4E-9904-69D9B643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t="15385" b="12820"/>
          <a:stretch>
            <a:fillRect/>
          </a:stretch>
        </p:blipFill>
        <p:spPr bwMode="auto">
          <a:xfrm>
            <a:off x="323850" y="5300663"/>
            <a:ext cx="2592388" cy="139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4E080C7C-EC69-4F74-B302-80D9B434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F8D07760-F939-43CA-A0C1-92ED7DA8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altLang="sl-SI"/>
              <a:t>Normandie</a:t>
            </a:r>
            <a:endParaRPr lang="nl-BE" altLang="sl-SI"/>
          </a:p>
        </p:txBody>
      </p:sp>
      <p:pic>
        <p:nvPicPr>
          <p:cNvPr id="11268" name="Picture 2" descr="http://thebesttraveldestinations.com/wp-content/uploads/2010/09/Mont_Saint_Michel_Castle_01.jpg">
            <a:extLst>
              <a:ext uri="{FF2B5EF4-FFF2-40B4-BE49-F238E27FC236}">
                <a16:creationId xmlns:a16="http://schemas.microsoft.com/office/drawing/2014/main" id="{5DBBAA95-AED4-468D-B018-7811D1DA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5264" b="2000"/>
          <a:stretch>
            <a:fillRect/>
          </a:stretch>
        </p:blipFill>
        <p:spPr bwMode="auto">
          <a:xfrm>
            <a:off x="3348038" y="3284538"/>
            <a:ext cx="2592387" cy="2033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9" name="Picture 10" descr="http://medias.lepost.fr/ill/2008/03/11/v-21-1138451-1205254148.jpg">
            <a:extLst>
              <a:ext uri="{FF2B5EF4-FFF2-40B4-BE49-F238E27FC236}">
                <a16:creationId xmlns:a16="http://schemas.microsoft.com/office/drawing/2014/main" id="{402A1221-9E04-4A7B-8A05-2CD39F51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0150" b="4588"/>
          <a:stretch>
            <a:fillRect/>
          </a:stretch>
        </p:blipFill>
        <p:spPr bwMode="auto">
          <a:xfrm>
            <a:off x="539750" y="260350"/>
            <a:ext cx="2116138" cy="2386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8" descr="http://www.cooking2000.com/image/infoprod/isigny/camembert-noel.jpg">
            <a:extLst>
              <a:ext uri="{FF2B5EF4-FFF2-40B4-BE49-F238E27FC236}">
                <a16:creationId xmlns:a16="http://schemas.microsoft.com/office/drawing/2014/main" id="{AC3E1F0C-27BA-46B9-936C-D07EB1BF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652963"/>
            <a:ext cx="2017713" cy="20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1" name="Picture 12" descr="http://www.ghostrecon.net/images_reports/dday-omaha.jpg">
            <a:extLst>
              <a:ext uri="{FF2B5EF4-FFF2-40B4-BE49-F238E27FC236}">
                <a16:creationId xmlns:a16="http://schemas.microsoft.com/office/drawing/2014/main" id="{8F292A56-3071-4497-A61A-1EC011C8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276475"/>
            <a:ext cx="2703513" cy="213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2" name="Picture 14" descr="http://www.agencemercure.com/IMG/jpg/Normandie-3.jpg">
            <a:extLst>
              <a:ext uri="{FF2B5EF4-FFF2-40B4-BE49-F238E27FC236}">
                <a16:creationId xmlns:a16="http://schemas.microsoft.com/office/drawing/2014/main" id="{D5F8216A-CF9C-4413-9B8D-BDCDE2B6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5653" b="17757"/>
          <a:stretch>
            <a:fillRect/>
          </a:stretch>
        </p:blipFill>
        <p:spPr bwMode="auto">
          <a:xfrm>
            <a:off x="3276600" y="5445125"/>
            <a:ext cx="2447925" cy="122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3" name="Picture 16" descr="http://www.normandie-genisses.fr/images/troupeau_pl.jpg">
            <a:extLst>
              <a:ext uri="{FF2B5EF4-FFF2-40B4-BE49-F238E27FC236}">
                <a16:creationId xmlns:a16="http://schemas.microsoft.com/office/drawing/2014/main" id="{E78767CD-5CCC-4895-80C3-6F7A3F56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724400"/>
            <a:ext cx="2520950" cy="189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4" name="Picture 18" descr="http://www.igougo.com/photos/journal_photos/DDay37.jpg">
            <a:extLst>
              <a:ext uri="{FF2B5EF4-FFF2-40B4-BE49-F238E27FC236}">
                <a16:creationId xmlns:a16="http://schemas.microsoft.com/office/drawing/2014/main" id="{38D1435F-A46B-4057-A4A0-34FB9001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2781300"/>
            <a:ext cx="2305050" cy="173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6" name="Picture 28" descr="Mont Saint-Michel">
            <a:extLst>
              <a:ext uri="{FF2B5EF4-FFF2-40B4-BE49-F238E27FC236}">
                <a16:creationId xmlns:a16="http://schemas.microsoft.com/office/drawing/2014/main" id="{908C3CE7-BCBF-47DA-AA70-F479C61F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29726" r="17323" b="47993"/>
          <a:stretch>
            <a:fillRect/>
          </a:stretch>
        </p:blipFill>
        <p:spPr bwMode="auto">
          <a:xfrm>
            <a:off x="3348038" y="1125538"/>
            <a:ext cx="2592387" cy="2036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02" name="Picture 14" descr="http://4.bp.blogspot.com/_FfVf0AjTN9M/TTyW2K-FPqI/AAAAAAAAK0I/xqkmfg9b2Ek/s1600/independentstoriesinc.jpg">
            <a:extLst>
              <a:ext uri="{FF2B5EF4-FFF2-40B4-BE49-F238E27FC236}">
                <a16:creationId xmlns:a16="http://schemas.microsoft.com/office/drawing/2014/main" id="{97FFBAB2-920E-4305-A240-32CE6410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260350"/>
            <a:ext cx="2376488" cy="1782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D85B38F7-6129-4633-9312-3153B51B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444F12B8-09C2-4E14-9425-886D6620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Corse</a:t>
            </a:r>
            <a:endParaRPr lang="nl-BE" altLang="sl-SI"/>
          </a:p>
        </p:txBody>
      </p:sp>
      <p:pic>
        <p:nvPicPr>
          <p:cNvPr id="12292" name="Picture 6" descr="http://www.vcomvoile.com/html/promos/13039139531267107073corse.jpeg">
            <a:extLst>
              <a:ext uri="{FF2B5EF4-FFF2-40B4-BE49-F238E27FC236}">
                <a16:creationId xmlns:a16="http://schemas.microsoft.com/office/drawing/2014/main" id="{52B0CA2E-F5F1-452E-B721-FDEC1E21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5120" b="14951"/>
          <a:stretch>
            <a:fillRect/>
          </a:stretch>
        </p:blipFill>
        <p:spPr bwMode="auto">
          <a:xfrm>
            <a:off x="323850" y="404813"/>
            <a:ext cx="2882900" cy="201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3" name="Picture 8" descr="http://www.linternaute.com/sortir/magazine/photo/les-departements-francais-vus-du-ciel/image/frederic-beraud-bonifacio-weekend-magazine-234272.jpg">
            <a:extLst>
              <a:ext uri="{FF2B5EF4-FFF2-40B4-BE49-F238E27FC236}">
                <a16:creationId xmlns:a16="http://schemas.microsoft.com/office/drawing/2014/main" id="{AADB09DA-58B3-4848-BE18-848DA1AF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76250"/>
            <a:ext cx="271462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10" descr="http://www.diplomatie.gouv.fr/en/IMG/jpg/corse01.jpg">
            <a:extLst>
              <a:ext uri="{FF2B5EF4-FFF2-40B4-BE49-F238E27FC236}">
                <a16:creationId xmlns:a16="http://schemas.microsoft.com/office/drawing/2014/main" id="{942E5DF0-96FB-455E-BC29-7600B3D2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500438"/>
            <a:ext cx="2616200" cy="197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5" name="Picture 12" descr="http://upload.wikimedia.org/wikipedia/commons/1/1f/Aiti_Corse_1.jpg">
            <a:extLst>
              <a:ext uri="{FF2B5EF4-FFF2-40B4-BE49-F238E27FC236}">
                <a16:creationId xmlns:a16="http://schemas.microsoft.com/office/drawing/2014/main" id="{6936DE69-9955-42C6-91CC-3509F007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500438"/>
            <a:ext cx="2638425" cy="197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6" name="Picture 14" descr="http://edu.glogster.com/media/5/20/50/30/20503034.jpg">
            <a:extLst>
              <a:ext uri="{FF2B5EF4-FFF2-40B4-BE49-F238E27FC236}">
                <a16:creationId xmlns:a16="http://schemas.microsoft.com/office/drawing/2014/main" id="{24716668-4020-4B78-8DDC-2028A7F7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1700213"/>
            <a:ext cx="2127250" cy="2492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1B419D-B42B-42DE-AD8C-8C8E6C5B27AC}"/>
              </a:ext>
            </a:extLst>
          </p:cNvPr>
          <p:cNvSpPr/>
          <p:nvPr/>
        </p:nvSpPr>
        <p:spPr>
          <a:xfrm>
            <a:off x="0" y="5301209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sl-SI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charset="0"/>
                <a:cs typeface="Arial" charset="0"/>
              </a:rPr>
              <a:t>L’île de Beauté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FC9386E7-2FBF-40E6-A57E-8500587A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2D2BDCFF-6866-457F-9270-A6CEFF5B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Île de France</a:t>
            </a:r>
            <a:endParaRPr lang="nl-BE" altLang="sl-SI"/>
          </a:p>
        </p:txBody>
      </p:sp>
      <p:pic>
        <p:nvPicPr>
          <p:cNvPr id="13316" name="Picture 6" descr="Fichier:Blason Île-de-France moderne 1.svg">
            <a:hlinkClick r:id="rId3"/>
            <a:extLst>
              <a:ext uri="{FF2B5EF4-FFF2-40B4-BE49-F238E27FC236}">
                <a16:creationId xmlns:a16="http://schemas.microsoft.com/office/drawing/2014/main" id="{B9BD493B-0A5C-4554-BF75-BAA319E3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196975"/>
            <a:ext cx="158432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7" name="Picture 12" descr="http://images.mylot.com/userImages/images/postphotos/2180435.jpg">
            <a:extLst>
              <a:ext uri="{FF2B5EF4-FFF2-40B4-BE49-F238E27FC236}">
                <a16:creationId xmlns:a16="http://schemas.microsoft.com/office/drawing/2014/main" id="{DC23E6AA-A4DA-4FEE-BC43-D3685DDA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8338" y="4221163"/>
            <a:ext cx="1657350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8" name="Picture 14" descr="http://www.travelosaurus.com/wp-content/uploads/2011/03/Urcarea-la-Sacre-Coeur-Paris1.jpg">
            <a:extLst>
              <a:ext uri="{FF2B5EF4-FFF2-40B4-BE49-F238E27FC236}">
                <a16:creationId xmlns:a16="http://schemas.microsoft.com/office/drawing/2014/main" id="{874D13E9-9D42-4C2A-BA04-A3DC2C39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20938"/>
            <a:ext cx="2592388" cy="194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9" name="Picture 16" descr="http://www.destination360.com/europe/france/images/s/france-notre-dame-cathedral.jpg">
            <a:extLst>
              <a:ext uri="{FF2B5EF4-FFF2-40B4-BE49-F238E27FC236}">
                <a16:creationId xmlns:a16="http://schemas.microsoft.com/office/drawing/2014/main" id="{8F1C5885-5F77-420A-93BF-3D3FA1FE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260350"/>
            <a:ext cx="2314575" cy="185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0" name="Picture 20" descr="http://williams-travel.co.uk/wp-content/uploads/2010/10/disneyland.jpg">
            <a:extLst>
              <a:ext uri="{FF2B5EF4-FFF2-40B4-BE49-F238E27FC236}">
                <a16:creationId xmlns:a16="http://schemas.microsoft.com/office/drawing/2014/main" id="{805F8AF3-1250-4C36-9BB6-9D6F74DA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333375"/>
            <a:ext cx="2500312" cy="187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1" name="Picture 22" descr="http://upload.wikimedia.org/wikipedia/commons/a/a7/Versailles_Palace.jpg">
            <a:extLst>
              <a:ext uri="{FF2B5EF4-FFF2-40B4-BE49-F238E27FC236}">
                <a16:creationId xmlns:a16="http://schemas.microsoft.com/office/drawing/2014/main" id="{C3816AA1-4436-4467-84AA-A8BAECCE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5013325"/>
            <a:ext cx="2833688" cy="1706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2" name="Picture 24" descr="http://blog.augustuscollection.com/wp-content/uploads/2011/04/paris_romance-2005.05.30-20.30.08.jpg">
            <a:extLst>
              <a:ext uri="{FF2B5EF4-FFF2-40B4-BE49-F238E27FC236}">
                <a16:creationId xmlns:a16="http://schemas.microsoft.com/office/drawing/2014/main" id="{7E66B790-182E-43FF-95B4-82E13D37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32138" y="3068638"/>
            <a:ext cx="2424112" cy="181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3" name="Picture 28" descr="http://www.gonback.com/paris/IMG/paris16.jpg">
            <a:extLst>
              <a:ext uri="{FF2B5EF4-FFF2-40B4-BE49-F238E27FC236}">
                <a16:creationId xmlns:a16="http://schemas.microsoft.com/office/drawing/2014/main" id="{DC4136DC-F6A1-45E7-84F9-228C40FE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400" y="5013325"/>
            <a:ext cx="2592388" cy="1706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4" name="Picture 30" descr="http://www.wayfaring.info/wp-content/uploads/2010/09/paris-musee-d-orsay-musee.jpg">
            <a:extLst>
              <a:ext uri="{FF2B5EF4-FFF2-40B4-BE49-F238E27FC236}">
                <a16:creationId xmlns:a16="http://schemas.microsoft.com/office/drawing/2014/main" id="{7069E659-ECF6-4BB6-9196-FFC62790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0425" y="2349500"/>
            <a:ext cx="2327275" cy="1744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F98F2C97-28BB-4898-939B-CC70AB5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3F88E0E3-4869-4096-8953-CCF74B7C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Les cinq DOM</a:t>
            </a:r>
            <a:endParaRPr lang="nl-BE" altLang="sl-SI"/>
          </a:p>
        </p:txBody>
      </p:sp>
      <p:pic>
        <p:nvPicPr>
          <p:cNvPr id="4" name="Picture 4" descr="http://media-cdn.tripadvisor.com/media/photo-s/01/16/9c/af/gosier.jpg">
            <a:extLst>
              <a:ext uri="{FF2B5EF4-FFF2-40B4-BE49-F238E27FC236}">
                <a16:creationId xmlns:a16="http://schemas.microsoft.com/office/drawing/2014/main" id="{89595CFA-1D1D-4085-96AA-E4D09890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669"/>
          <a:stretch>
            <a:fillRect/>
          </a:stretch>
        </p:blipFill>
        <p:spPr bwMode="auto">
          <a:xfrm>
            <a:off x="179388" y="188913"/>
            <a:ext cx="170815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2" descr="http://t0.gstatic.com/images?q=tbn:ANd9GcQ1dK08TRQxXWYJWYtCk2oxT5T1DOeNosV7ar2vV6DcyxyAdmApmFznXEWW">
            <a:extLst>
              <a:ext uri="{FF2B5EF4-FFF2-40B4-BE49-F238E27FC236}">
                <a16:creationId xmlns:a16="http://schemas.microsoft.com/office/drawing/2014/main" id="{02653CD4-FC92-4249-A324-CDD3EBA6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3349"/>
          <a:stretch>
            <a:fillRect/>
          </a:stretch>
        </p:blipFill>
        <p:spPr bwMode="auto">
          <a:xfrm>
            <a:off x="179388" y="1557338"/>
            <a:ext cx="1673225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8" descr="http://www.thechessdrum.net/newsbriefs/2010/NB_photos/Carnival5.jpg">
            <a:extLst>
              <a:ext uri="{FF2B5EF4-FFF2-40B4-BE49-F238E27FC236}">
                <a16:creationId xmlns:a16="http://schemas.microsoft.com/office/drawing/2014/main" id="{EA280141-2586-4220-A8EE-5EE2946A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125538"/>
            <a:ext cx="1727200" cy="115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84538A-BD54-45B3-B9DB-4566DEA37656}"/>
              </a:ext>
            </a:extLst>
          </p:cNvPr>
          <p:cNvSpPr txBox="1"/>
          <p:nvPr/>
        </p:nvSpPr>
        <p:spPr>
          <a:xfrm>
            <a:off x="179388" y="2924175"/>
            <a:ext cx="2089150" cy="4619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tx1"/>
                </a:solidFill>
              </a:rPr>
              <a:t>La Guadeloupe</a:t>
            </a: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8" name="Picture 24" descr="http://www.defiscalizes.com/imagespoints/point_fr_7.gif">
            <a:extLst>
              <a:ext uri="{FF2B5EF4-FFF2-40B4-BE49-F238E27FC236}">
                <a16:creationId xmlns:a16="http://schemas.microsoft.com/office/drawing/2014/main" id="{D78B5C3F-7CE3-46A1-A046-83C40515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5504" t="17390" r="10482"/>
          <a:stretch>
            <a:fillRect/>
          </a:stretch>
        </p:blipFill>
        <p:spPr bwMode="auto">
          <a:xfrm>
            <a:off x="7235825" y="188913"/>
            <a:ext cx="1743075" cy="126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Fichier:Ariane42P rocket.gif">
            <a:hlinkClick r:id="rId7"/>
            <a:extLst>
              <a:ext uri="{FF2B5EF4-FFF2-40B4-BE49-F238E27FC236}">
                <a16:creationId xmlns:a16="http://schemas.microsoft.com/office/drawing/2014/main" id="{1A7CD237-1302-4EEF-BE0C-07BB9CE4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r="3491"/>
          <a:stretch>
            <a:fillRect/>
          </a:stretch>
        </p:blipFill>
        <p:spPr bwMode="auto">
          <a:xfrm>
            <a:off x="7956550" y="1557338"/>
            <a:ext cx="1014413" cy="1401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2" descr="http://farm3.static.flickr.com/2124/4507081590_6d446aa35e.jpg">
            <a:extLst>
              <a:ext uri="{FF2B5EF4-FFF2-40B4-BE49-F238E27FC236}">
                <a16:creationId xmlns:a16="http://schemas.microsoft.com/office/drawing/2014/main" id="{098ECF42-EA07-4312-A6A5-0A00FDED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r="1885"/>
          <a:stretch>
            <a:fillRect/>
          </a:stretch>
        </p:blipFill>
        <p:spPr bwMode="auto">
          <a:xfrm>
            <a:off x="6300788" y="1773238"/>
            <a:ext cx="1592262" cy="107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34B8B4-2501-4B90-8BDE-EC497C201CA3}"/>
              </a:ext>
            </a:extLst>
          </p:cNvPr>
          <p:cNvSpPr txBox="1"/>
          <p:nvPr/>
        </p:nvSpPr>
        <p:spPr>
          <a:xfrm>
            <a:off x="5580063" y="1196975"/>
            <a:ext cx="1584325" cy="461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tx1"/>
                </a:solidFill>
              </a:rPr>
              <a:t>La Guyane</a:t>
            </a: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12" name="Picture 34" descr="http://i1.trekearth.com/photos/25858/carnaval_martinique.jpg">
            <a:extLst>
              <a:ext uri="{FF2B5EF4-FFF2-40B4-BE49-F238E27FC236}">
                <a16:creationId xmlns:a16="http://schemas.microsoft.com/office/drawing/2014/main" id="{6AB13008-C0DD-44F2-8CE4-46C66C39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2261" t="7991" r="5334" b="6229"/>
          <a:stretch>
            <a:fillRect/>
          </a:stretch>
        </p:blipFill>
        <p:spPr bwMode="auto">
          <a:xfrm>
            <a:off x="179388" y="3933825"/>
            <a:ext cx="1727200" cy="1100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6" descr="http://www.fspilotshop.com/images/martinique-04.jpg">
            <a:extLst>
              <a:ext uri="{FF2B5EF4-FFF2-40B4-BE49-F238E27FC236}">
                <a16:creationId xmlns:a16="http://schemas.microsoft.com/office/drawing/2014/main" id="{A9C68BD4-094C-48F0-BE21-C7D6862E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3811" b="23756"/>
          <a:stretch>
            <a:fillRect/>
          </a:stretch>
        </p:blipFill>
        <p:spPr bwMode="auto">
          <a:xfrm>
            <a:off x="1476375" y="5661025"/>
            <a:ext cx="1816100" cy="108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Fichier:Bananaquit.jpg">
            <a:hlinkClick r:id="rId12"/>
            <a:extLst>
              <a:ext uri="{FF2B5EF4-FFF2-40B4-BE49-F238E27FC236}">
                <a16:creationId xmlns:a16="http://schemas.microsoft.com/office/drawing/2014/main" id="{AF04613C-94D9-40A5-A03E-54FAD153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b="3253"/>
          <a:stretch>
            <a:fillRect/>
          </a:stretch>
        </p:blipFill>
        <p:spPr bwMode="auto">
          <a:xfrm>
            <a:off x="179388" y="5084763"/>
            <a:ext cx="1223962" cy="148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59F43-8899-4C70-855A-152D395E26E4}"/>
              </a:ext>
            </a:extLst>
          </p:cNvPr>
          <p:cNvSpPr txBox="1"/>
          <p:nvPr/>
        </p:nvSpPr>
        <p:spPr>
          <a:xfrm>
            <a:off x="1476375" y="5084763"/>
            <a:ext cx="1943100" cy="4619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tx1"/>
                </a:solidFill>
              </a:rPr>
              <a:t>La Martinique</a:t>
            </a: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16" name="Picture 36" descr="http://static.guim.co.uk/sys-images/Guardian/Pix/pictures/2011/4/12/1302621736653/Mayotte-LM-007.jpg">
            <a:extLst>
              <a:ext uri="{FF2B5EF4-FFF2-40B4-BE49-F238E27FC236}">
                <a16:creationId xmlns:a16="http://schemas.microsoft.com/office/drawing/2014/main" id="{0BD19BEF-B97C-46C6-B7F4-3E1421D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4388" y="5618163"/>
            <a:ext cx="1871662" cy="112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4" descr="http://www.netglobers.com/media/image/country/country_yt_980x217.jpg">
            <a:extLst>
              <a:ext uri="{FF2B5EF4-FFF2-40B4-BE49-F238E27FC236}">
                <a16:creationId xmlns:a16="http://schemas.microsoft.com/office/drawing/2014/main" id="{8ABD7341-7D98-489C-8B6E-D8102632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 l="25818" r="29000"/>
          <a:stretch>
            <a:fillRect/>
          </a:stretch>
        </p:blipFill>
        <p:spPr bwMode="auto">
          <a:xfrm>
            <a:off x="5292725" y="5876925"/>
            <a:ext cx="1774825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34" descr="http://www.birdquest-tours.com/gallery/Mayotte%20White-eye-Pete%20Morris-1003.jpg">
            <a:extLst>
              <a:ext uri="{FF2B5EF4-FFF2-40B4-BE49-F238E27FC236}">
                <a16:creationId xmlns:a16="http://schemas.microsoft.com/office/drawing/2014/main" id="{77B765A1-D959-48D3-8F3F-83AA5AE8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l="25630" t="21193"/>
          <a:stretch>
            <a:fillRect/>
          </a:stretch>
        </p:blipFill>
        <p:spPr bwMode="auto">
          <a:xfrm>
            <a:off x="7885113" y="4292600"/>
            <a:ext cx="1079500" cy="124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908DD3-7167-4245-896D-408D4CCE1467}"/>
              </a:ext>
            </a:extLst>
          </p:cNvPr>
          <p:cNvSpPr txBox="1"/>
          <p:nvPr/>
        </p:nvSpPr>
        <p:spPr>
          <a:xfrm>
            <a:off x="6516688" y="5084763"/>
            <a:ext cx="1295400" cy="461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tx1"/>
                </a:solidFill>
              </a:rPr>
              <a:t>Mayotte</a:t>
            </a: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20" name="Picture 24" descr="Volcano Piton de la Fournaise, Réunion island">
            <a:extLst>
              <a:ext uri="{FF2B5EF4-FFF2-40B4-BE49-F238E27FC236}">
                <a16:creationId xmlns:a16="http://schemas.microsoft.com/office/drawing/2014/main" id="{5AD4729D-61DA-427E-BFBB-EAE05CC7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 t="5271" r="2482" b="-142"/>
          <a:stretch>
            <a:fillRect/>
          </a:stretch>
        </p:blipFill>
        <p:spPr bwMode="auto">
          <a:xfrm>
            <a:off x="4140200" y="2349500"/>
            <a:ext cx="1679575" cy="107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16" descr="Fichier:Temple tamoul2.JPG">
            <a:hlinkClick r:id="rId18"/>
            <a:extLst>
              <a:ext uri="{FF2B5EF4-FFF2-40B4-BE49-F238E27FC236}">
                <a16:creationId xmlns:a16="http://schemas.microsoft.com/office/drawing/2014/main" id="{25000057-B0D5-44BC-BB96-78F3EC3D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 l="24431" r="21279"/>
          <a:stretch>
            <a:fillRect/>
          </a:stretch>
        </p:blipFill>
        <p:spPr bwMode="auto">
          <a:xfrm>
            <a:off x="2843213" y="2924175"/>
            <a:ext cx="1223962" cy="169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8" descr="http://www.manningkrull.com/lj/la_reunion_halloween.jpg">
            <a:extLst>
              <a:ext uri="{FF2B5EF4-FFF2-40B4-BE49-F238E27FC236}">
                <a16:creationId xmlns:a16="http://schemas.microsoft.com/office/drawing/2014/main" id="{26824A35-8C40-42F8-84FA-E2D93CA6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40200" y="4076700"/>
            <a:ext cx="1800225" cy="1350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9F3CE4-1054-48D3-A8F5-18524AB00A10}"/>
              </a:ext>
            </a:extLst>
          </p:cNvPr>
          <p:cNvSpPr txBox="1"/>
          <p:nvPr/>
        </p:nvSpPr>
        <p:spPr>
          <a:xfrm>
            <a:off x="4140200" y="3500438"/>
            <a:ext cx="1800225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tx1"/>
                </a:solidFill>
              </a:rPr>
              <a:t>La Réunion</a:t>
            </a:r>
            <a:endParaRPr lang="nl-B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3211936A-E366-4BF9-B2AD-B8CF48AC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FD2D0ABC-1689-4D87-B577-5EC09811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La République Française</a:t>
            </a:r>
            <a:endParaRPr lang="nl-BE" altLang="sl-SI" b="1"/>
          </a:p>
        </p:txBody>
      </p:sp>
      <p:pic>
        <p:nvPicPr>
          <p:cNvPr id="22534" name="Picture 6" descr="Fichier:Armoiries république française.svg">
            <a:hlinkClick r:id="rId4"/>
            <a:extLst>
              <a:ext uri="{FF2B5EF4-FFF2-40B4-BE49-F238E27FC236}">
                <a16:creationId xmlns:a16="http://schemas.microsoft.com/office/drawing/2014/main" id="{4752DA72-31C2-49CA-95D8-9014BBC9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268413"/>
            <a:ext cx="2089150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8" name="Picture 10" descr="http://upload.wikimedia.org/wikipedia/commons/thumb/3/3b/Logo_de_la_R%C3%A9publique_fran%C3%A7aise.svg/220px-Logo_de_la_R%C3%A9publique_fran%C3%A7aise.svg.png">
            <a:extLst>
              <a:ext uri="{FF2B5EF4-FFF2-40B4-BE49-F238E27FC236}">
                <a16:creationId xmlns:a16="http://schemas.microsoft.com/office/drawing/2014/main" id="{59A5D94C-D4F4-4360-9560-C0619100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58860" b="17935"/>
          <a:stretch>
            <a:fillRect/>
          </a:stretch>
        </p:blipFill>
        <p:spPr bwMode="auto">
          <a:xfrm>
            <a:off x="4427538" y="4508500"/>
            <a:ext cx="4200525" cy="5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42" name="Picture 14" descr="Fichier:EU-France.svg">
            <a:hlinkClick r:id="rId7"/>
            <a:extLst>
              <a:ext uri="{FF2B5EF4-FFF2-40B4-BE49-F238E27FC236}">
                <a16:creationId xmlns:a16="http://schemas.microsoft.com/office/drawing/2014/main" id="{C51309A0-4635-41A5-869D-E2BB7437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268413"/>
            <a:ext cx="2663825" cy="22431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54" name="Picture 26" descr="http://www.usmint.gov/kids/cartoons/coinsoftheworld/html/france/images/slide_13f.jpg">
            <a:extLst>
              <a:ext uri="{FF2B5EF4-FFF2-40B4-BE49-F238E27FC236}">
                <a16:creationId xmlns:a16="http://schemas.microsoft.com/office/drawing/2014/main" id="{C0512B5F-F212-4622-9630-2C40A517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860800"/>
            <a:ext cx="2016125" cy="159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68" name="Picture 40" descr="http://www.gifs.net/Animation11/Geography_and_History/International_Flags/france.gif">
            <a:extLst>
              <a:ext uri="{FF2B5EF4-FFF2-40B4-BE49-F238E27FC236}">
                <a16:creationId xmlns:a16="http://schemas.microsoft.com/office/drawing/2014/main" id="{36A6576F-9B77-4C80-B2A2-FC10B3DB8E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5375" y="1773238"/>
            <a:ext cx="2747963" cy="198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1" name="Picture 42" descr="http://www.magmafoods.com/website/assets/images/flags/animated_europe.gif">
            <a:extLst>
              <a:ext uri="{FF2B5EF4-FFF2-40B4-BE49-F238E27FC236}">
                <a16:creationId xmlns:a16="http://schemas.microsoft.com/office/drawing/2014/main" id="{7A704858-317C-4238-97BC-A510AE23B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2997200"/>
            <a:ext cx="1422400" cy="102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La Marseillaise.mp3">
            <a:hlinkClick r:id="" action="ppaction://media"/>
            <a:extLst>
              <a:ext uri="{FF2B5EF4-FFF2-40B4-BE49-F238E27FC236}">
                <a16:creationId xmlns:a16="http://schemas.microsoft.com/office/drawing/2014/main" id="{C82441E8-E9DE-478D-B448-0DF73DB964F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292725" y="5876925"/>
            <a:ext cx="719138" cy="72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83" name="TextBox 13">
            <a:extLst>
              <a:ext uri="{FF2B5EF4-FFF2-40B4-BE49-F238E27FC236}">
                <a16:creationId xmlns:a16="http://schemas.microsoft.com/office/drawing/2014/main" id="{88B51600-952E-4D38-A779-B12E25F3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876925"/>
            <a:ext cx="3024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La Marseillaise:</a:t>
            </a:r>
            <a:endParaRPr lang="nl-BE" altLang="sl-SI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7A5BFF22-C72C-4679-9D84-1E275251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DDA39C16-EC59-4E44-B6AA-8D21C0B8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Le rôle de le France</a:t>
            </a:r>
            <a:endParaRPr lang="nl-BE" altLang="sl-SI" b="1"/>
          </a:p>
        </p:txBody>
      </p:sp>
      <p:sp>
        <p:nvSpPr>
          <p:cNvPr id="4100" name="Content Placeholder 2">
            <a:extLst>
              <a:ext uri="{FF2B5EF4-FFF2-40B4-BE49-F238E27FC236}">
                <a16:creationId xmlns:a16="http://schemas.microsoft.com/office/drawing/2014/main" id="{7F455D26-319D-4ECB-80C5-36E4F4ED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L’influence de sa culture, ses valeurs démocratiques et républicaines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La colonisation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Dans l’Union européenne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Dans le Conseil de sécurité</a:t>
            </a:r>
          </a:p>
        </p:txBody>
      </p:sp>
      <p:pic>
        <p:nvPicPr>
          <p:cNvPr id="28674" name="Picture 2" descr="http://news.xinhuanet.com/english/2009-06/13/xin_4320606130911312771012.jpg">
            <a:extLst>
              <a:ext uri="{FF2B5EF4-FFF2-40B4-BE49-F238E27FC236}">
                <a16:creationId xmlns:a16="http://schemas.microsoft.com/office/drawing/2014/main" id="{3868DAE5-300C-4223-AA9D-CCFB6C10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456113"/>
            <a:ext cx="2520950" cy="187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 descr="http://malgachie.files.wordpress.com/2011/04/colonisation.jpg">
            <a:extLst>
              <a:ext uri="{FF2B5EF4-FFF2-40B4-BE49-F238E27FC236}">
                <a16:creationId xmlns:a16="http://schemas.microsoft.com/office/drawing/2014/main" id="{E4CBAA1E-453D-4F63-B8F9-C27012E6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207" t="2094" r="1368" b="1563"/>
          <a:stretch>
            <a:fillRect/>
          </a:stretch>
        </p:blipFill>
        <p:spPr bwMode="auto">
          <a:xfrm>
            <a:off x="7019925" y="1052513"/>
            <a:ext cx="1892300" cy="2808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61F529F9-74A4-475E-919C-17DC714A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0873538B-CDB7-4CE0-A497-CD274D90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Quelques nombres</a:t>
            </a:r>
            <a:endParaRPr lang="nl-BE" altLang="sl-SI" b="1"/>
          </a:p>
        </p:txBody>
      </p:sp>
      <p:pic>
        <p:nvPicPr>
          <p:cNvPr id="25602" name="Picture 2" descr="http://www.europeword.com/blog/wp-content/uploads/2008/10/france_language.jpg">
            <a:extLst>
              <a:ext uri="{FF2B5EF4-FFF2-40B4-BE49-F238E27FC236}">
                <a16:creationId xmlns:a16="http://schemas.microsoft.com/office/drawing/2014/main" id="{116D717B-433A-4F54-8C6D-FFCFDC14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708275"/>
            <a:ext cx="2963862" cy="213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5" name="Content Placeholder 2">
            <a:extLst>
              <a:ext uri="{FF2B5EF4-FFF2-40B4-BE49-F238E27FC236}">
                <a16:creationId xmlns:a16="http://schemas.microsoft.com/office/drawing/2014/main" id="{1BF7695C-D780-4F9F-B291-8FC6539B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551 500 km</a:t>
            </a:r>
            <a:r>
              <a:rPr lang="fr-FR" altLang="sl-SI"/>
              <a:t>²</a:t>
            </a:r>
            <a:endParaRPr lang="sl-SI" altLang="sl-SI"/>
          </a:p>
          <a:p>
            <a:pPr lvl="2" eaLnBrk="1" hangingPunct="1"/>
            <a:r>
              <a:rPr lang="sl-SI" altLang="sl-SI" sz="2800"/>
              <a:t>Le 3ème plus grand pays d’Europe</a:t>
            </a:r>
          </a:p>
          <a:p>
            <a:pPr lvl="2" eaLnBrk="1" hangingPunct="1"/>
            <a:r>
              <a:rPr lang="sl-SI" altLang="sl-SI" sz="2800"/>
              <a:t>Le plus grand pays de l’UE</a:t>
            </a:r>
          </a:p>
          <a:p>
            <a:pPr lvl="2" eaLnBrk="1" hangingPunct="1"/>
            <a:endParaRPr lang="sl-SI" altLang="sl-SI" sz="3200"/>
          </a:p>
          <a:p>
            <a:pPr eaLnBrk="1" hangingPunct="1"/>
            <a:r>
              <a:rPr lang="sl-SI" altLang="sl-SI"/>
              <a:t>65 millions d’habitants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Le 5ème plus important produit intérieur brut au monde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0F9BE1AD-9D71-4A6A-A8F8-E8E65BD9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98040D5F-06EB-488B-9419-04669F63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Les Frontalières</a:t>
            </a:r>
            <a:endParaRPr lang="nl-BE" altLang="sl-SI" b="1"/>
          </a:p>
        </p:txBody>
      </p:sp>
      <p:pic>
        <p:nvPicPr>
          <p:cNvPr id="24580" name="Picture 4" descr="French map carte France">
            <a:extLst>
              <a:ext uri="{FF2B5EF4-FFF2-40B4-BE49-F238E27FC236}">
                <a16:creationId xmlns:a16="http://schemas.microsoft.com/office/drawing/2014/main" id="{546B5A54-D9C9-4122-9670-66020C30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341438"/>
            <a:ext cx="4752975" cy="511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EFD596-D3E9-49F1-8AA3-78DFEF1B504D}"/>
              </a:ext>
            </a:extLst>
          </p:cNvPr>
          <p:cNvSpPr/>
          <p:nvPr/>
        </p:nvSpPr>
        <p:spPr>
          <a:xfrm rot="21105400">
            <a:off x="3352800" y="1695450"/>
            <a:ext cx="936625" cy="220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2C051-7571-48F7-9263-F9B9BF655249}"/>
              </a:ext>
            </a:extLst>
          </p:cNvPr>
          <p:cNvSpPr/>
          <p:nvPr/>
        </p:nvSpPr>
        <p:spPr>
          <a:xfrm>
            <a:off x="2339975" y="4005263"/>
            <a:ext cx="936625" cy="431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D32D9-F3CB-46F1-8557-0EEEF75D084B}"/>
              </a:ext>
            </a:extLst>
          </p:cNvPr>
          <p:cNvSpPr/>
          <p:nvPr/>
        </p:nvSpPr>
        <p:spPr>
          <a:xfrm>
            <a:off x="5435600" y="5805488"/>
            <a:ext cx="1008063" cy="3603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152" name="TextBox 7">
            <a:extLst>
              <a:ext uri="{FF2B5EF4-FFF2-40B4-BE49-F238E27FC236}">
                <a16:creationId xmlns:a16="http://schemas.microsoft.com/office/drawing/2014/main" id="{FCDCBB89-FA6C-4B42-8B0D-E2FB70992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0070C0"/>
                </a:solidFill>
              </a:rPr>
              <a:t>La mer du nord</a:t>
            </a:r>
            <a:endParaRPr lang="nl-BE" altLang="sl-SI">
              <a:solidFill>
                <a:srgbClr val="0070C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EC6F41-BC56-45FB-8001-84C272EE0CAA}"/>
              </a:ext>
            </a:extLst>
          </p:cNvPr>
          <p:cNvCxnSpPr/>
          <p:nvPr/>
        </p:nvCxnSpPr>
        <p:spPr>
          <a:xfrm>
            <a:off x="2195513" y="1125538"/>
            <a:ext cx="2305050" cy="28733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C79E5F1-3E1D-4207-B5F2-3C4093797831}"/>
              </a:ext>
            </a:extLst>
          </p:cNvPr>
          <p:cNvSpPr/>
          <p:nvPr/>
        </p:nvSpPr>
        <p:spPr>
          <a:xfrm rot="1242905">
            <a:off x="5084763" y="1458913"/>
            <a:ext cx="965200" cy="255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06350E-EAAB-4022-91C8-967368E337EF}"/>
              </a:ext>
            </a:extLst>
          </p:cNvPr>
          <p:cNvSpPr/>
          <p:nvPr/>
        </p:nvSpPr>
        <p:spPr>
          <a:xfrm rot="3143222">
            <a:off x="6000750" y="1666875"/>
            <a:ext cx="1181100" cy="27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2F354-CAEB-443B-A751-19656F9619FD}"/>
              </a:ext>
            </a:extLst>
          </p:cNvPr>
          <p:cNvSpPr/>
          <p:nvPr/>
        </p:nvSpPr>
        <p:spPr>
          <a:xfrm>
            <a:off x="6300788" y="3481388"/>
            <a:ext cx="639762" cy="230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DE35BD-F96A-439D-901B-4D91FDEED5AE}"/>
              </a:ext>
            </a:extLst>
          </p:cNvPr>
          <p:cNvSpPr/>
          <p:nvPr/>
        </p:nvSpPr>
        <p:spPr>
          <a:xfrm rot="4868273">
            <a:off x="6329363" y="4391025"/>
            <a:ext cx="920750" cy="25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4E2821-8C84-4F95-8271-D9D75D8C1D3A}"/>
              </a:ext>
            </a:extLst>
          </p:cNvPr>
          <p:cNvSpPr/>
          <p:nvPr/>
        </p:nvSpPr>
        <p:spPr>
          <a:xfrm flipV="1">
            <a:off x="5867400" y="1916113"/>
            <a:ext cx="576263" cy="144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FEC3A0-48CD-49B6-BF23-D6161D9129F8}"/>
              </a:ext>
            </a:extLst>
          </p:cNvPr>
          <p:cNvSpPr/>
          <p:nvPr/>
        </p:nvSpPr>
        <p:spPr>
          <a:xfrm rot="719867">
            <a:off x="2570163" y="5732463"/>
            <a:ext cx="1660525" cy="225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92BF8A-B2F8-4A71-A171-B66AABE2F389}"/>
              </a:ext>
            </a:extLst>
          </p:cNvPr>
          <p:cNvSpPr/>
          <p:nvPr/>
        </p:nvSpPr>
        <p:spPr>
          <a:xfrm flipV="1">
            <a:off x="4284663" y="5949950"/>
            <a:ext cx="43180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2A7EB6-9266-45B7-854E-640EEC5A788B}"/>
              </a:ext>
            </a:extLst>
          </p:cNvPr>
          <p:cNvCxnSpPr/>
          <p:nvPr/>
        </p:nvCxnSpPr>
        <p:spPr>
          <a:xfrm flipH="1" flipV="1">
            <a:off x="6804025" y="5229225"/>
            <a:ext cx="792163" cy="503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62" name="TextBox 34">
            <a:extLst>
              <a:ext uri="{FF2B5EF4-FFF2-40B4-BE49-F238E27FC236}">
                <a16:creationId xmlns:a16="http://schemas.microsoft.com/office/drawing/2014/main" id="{1DD18B87-521A-4571-B7EA-C6426B63F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58958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Monaco</a:t>
            </a:r>
            <a:endParaRPr lang="nl-BE" altLang="sl-SI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9B016486-4590-417A-BEB0-8EA4B23D7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718831D1-CE9B-4667-9011-968F54D4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Le relief</a:t>
            </a:r>
            <a:endParaRPr lang="nl-BE" altLang="sl-SI" b="1"/>
          </a:p>
        </p:txBody>
      </p:sp>
      <p:pic>
        <p:nvPicPr>
          <p:cNvPr id="4" name="Picture 4" descr="http://upload.wikimedia.org/wikipedia/commons/e/e4/France_reliefs.png">
            <a:extLst>
              <a:ext uri="{FF2B5EF4-FFF2-40B4-BE49-F238E27FC236}">
                <a16:creationId xmlns:a16="http://schemas.microsoft.com/office/drawing/2014/main" id="{15A47394-AF15-48E5-B0E4-D0BE51D7A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9613" y="1220788"/>
            <a:ext cx="5400675" cy="55054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FB30EC-C75E-4BF1-982B-38C945EC160B}"/>
              </a:ext>
            </a:extLst>
          </p:cNvPr>
          <p:cNvSpPr txBox="1"/>
          <p:nvPr/>
        </p:nvSpPr>
        <p:spPr>
          <a:xfrm>
            <a:off x="1908175" y="2420938"/>
            <a:ext cx="1584325" cy="8302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Massif armoricain</a:t>
            </a:r>
            <a:endParaRPr lang="nl-BE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6FCF4-6C3D-42D3-9A12-1509A0FFE832}"/>
              </a:ext>
            </a:extLst>
          </p:cNvPr>
          <p:cNvSpPr txBox="1"/>
          <p:nvPr/>
        </p:nvSpPr>
        <p:spPr>
          <a:xfrm>
            <a:off x="3779838" y="2492375"/>
            <a:ext cx="1223962" cy="8318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Bassin parisien</a:t>
            </a:r>
            <a:endParaRPr lang="nl-BE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F94DA-07D3-4FBC-96D0-64282CBD5A05}"/>
              </a:ext>
            </a:extLst>
          </p:cNvPr>
          <p:cNvSpPr txBox="1"/>
          <p:nvPr/>
        </p:nvSpPr>
        <p:spPr>
          <a:xfrm>
            <a:off x="2987675" y="3933825"/>
            <a:ext cx="1295400" cy="83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Bassin aquitain</a:t>
            </a:r>
            <a:endParaRPr lang="nl-BE" sz="2400" b="1" dirty="0"/>
          </a:p>
        </p:txBody>
      </p:sp>
      <p:sp>
        <p:nvSpPr>
          <p:cNvPr id="7176" name="TextBox 26">
            <a:extLst>
              <a:ext uri="{FF2B5EF4-FFF2-40B4-BE49-F238E27FC236}">
                <a16:creationId xmlns:a16="http://schemas.microsoft.com/office/drawing/2014/main" id="{D3444B71-AECC-4382-97D0-072179F3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149725"/>
            <a:ext cx="115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 b="1">
                <a:latin typeface="Calibri" panose="020F0502020204030204" pitchFamily="34" charset="0"/>
              </a:rPr>
              <a:t>Massif central</a:t>
            </a:r>
            <a:endParaRPr lang="nl-BE" altLang="sl-SI" sz="2400" b="1">
              <a:latin typeface="Calibri" panose="020F0502020204030204" pitchFamily="34" charset="0"/>
            </a:endParaRPr>
          </a:p>
        </p:txBody>
      </p:sp>
      <p:sp>
        <p:nvSpPr>
          <p:cNvPr id="7183" name="TextBox 30">
            <a:extLst>
              <a:ext uri="{FF2B5EF4-FFF2-40B4-BE49-F238E27FC236}">
                <a16:creationId xmlns:a16="http://schemas.microsoft.com/office/drawing/2014/main" id="{FB065B72-DBAC-4799-9247-D2FAB317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732463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Pyrénées</a:t>
            </a:r>
            <a:endParaRPr lang="nl-BE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78" name="TextBox 37">
            <a:extLst>
              <a:ext uri="{FF2B5EF4-FFF2-40B4-BE49-F238E27FC236}">
                <a16:creationId xmlns:a16="http://schemas.microsoft.com/office/drawing/2014/main" id="{6CFDD552-3B17-4DB6-B4F4-5E19CFCC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565400"/>
            <a:ext cx="1081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latin typeface="Calibri" panose="020F0502020204030204" pitchFamily="34" charset="0"/>
              </a:rPr>
              <a:t>Vosges</a:t>
            </a:r>
            <a:endParaRPr lang="nl-BE" altLang="sl-SI" sz="2400" b="1">
              <a:latin typeface="Calibri" panose="020F0502020204030204" pitchFamily="34" charset="0"/>
            </a:endParaRPr>
          </a:p>
        </p:txBody>
      </p:sp>
      <p:sp>
        <p:nvSpPr>
          <p:cNvPr id="7189" name="TextBox 40">
            <a:extLst>
              <a:ext uri="{FF2B5EF4-FFF2-40B4-BE49-F238E27FC236}">
                <a16:creationId xmlns:a16="http://schemas.microsoft.com/office/drawing/2014/main" id="{D351601B-8DAA-439B-8232-D639FAC1F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73463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Jura</a:t>
            </a:r>
            <a:endParaRPr lang="nl-BE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90" name="TextBox 43">
            <a:extLst>
              <a:ext uri="{FF2B5EF4-FFF2-40B4-BE49-F238E27FC236}">
                <a16:creationId xmlns:a16="http://schemas.microsoft.com/office/drawing/2014/main" id="{BFE72FCD-AB11-4239-A18A-20F0F851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437063"/>
            <a:ext cx="90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Alpes</a:t>
            </a:r>
            <a:endParaRPr lang="nl-BE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81" name="TextBox 48">
            <a:extLst>
              <a:ext uri="{FF2B5EF4-FFF2-40B4-BE49-F238E27FC236}">
                <a16:creationId xmlns:a16="http://schemas.microsoft.com/office/drawing/2014/main" id="{8CF2FD9E-A1FC-4FC5-BF59-93CDEA40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76925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latin typeface="Calibri" panose="020F0502020204030204" pitchFamily="34" charset="0"/>
              </a:rPr>
              <a:t>Corse</a:t>
            </a:r>
            <a:endParaRPr lang="nl-BE" altLang="sl-SI" sz="2400" b="1">
              <a:latin typeface="Calibri" panose="020F0502020204030204" pitchFamily="34" charset="0"/>
            </a:endParaRPr>
          </a:p>
        </p:txBody>
      </p:sp>
      <p:sp>
        <p:nvSpPr>
          <p:cNvPr id="7182" name="TextBox 85">
            <a:extLst>
              <a:ext uri="{FF2B5EF4-FFF2-40B4-BE49-F238E27FC236}">
                <a16:creationId xmlns:a16="http://schemas.microsoft.com/office/drawing/2014/main" id="{FD82F299-1CD8-49D8-A449-599E6955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4467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latin typeface="Calibri" panose="020F0502020204030204" pitchFamily="34" charset="0"/>
              </a:rPr>
              <a:t>Ardennes</a:t>
            </a:r>
            <a:endParaRPr lang="nl-BE" altLang="sl-SI" sz="2400" b="1">
              <a:latin typeface="Calibri" panose="020F0502020204030204" pitchFamily="34" charset="0"/>
            </a:endParaRPr>
          </a:p>
        </p:txBody>
      </p:sp>
      <p:sp>
        <p:nvSpPr>
          <p:cNvPr id="2" name="TextBox 86">
            <a:extLst>
              <a:ext uri="{FF2B5EF4-FFF2-40B4-BE49-F238E27FC236}">
                <a16:creationId xmlns:a16="http://schemas.microsoft.com/office/drawing/2014/main" id="{B8F16514-79C1-4276-86AC-B6CEBE24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13100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latin typeface="Calibri" panose="020F0502020204030204" pitchFamily="34" charset="0"/>
              </a:rPr>
              <a:t>Morvan</a:t>
            </a:r>
            <a:endParaRPr lang="nl-BE" altLang="sl-SI" sz="2400" b="1">
              <a:latin typeface="Calibri" panose="020F0502020204030204" pitchFamily="34" charset="0"/>
            </a:endParaRPr>
          </a:p>
        </p:txBody>
      </p:sp>
      <p:pic>
        <p:nvPicPr>
          <p:cNvPr id="35842" name="Picture 2" descr="http://www.boku.ac.at/homepage/fweiss/images/Massif%20Central%202001_01_m.jpg">
            <a:extLst>
              <a:ext uri="{FF2B5EF4-FFF2-40B4-BE49-F238E27FC236}">
                <a16:creationId xmlns:a16="http://schemas.microsoft.com/office/drawing/2014/main" id="{ABECAD9E-F529-476A-AFB5-2AEF102A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508500"/>
            <a:ext cx="2233613" cy="148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85" name="TextBox 30">
            <a:extLst>
              <a:ext uri="{FF2B5EF4-FFF2-40B4-BE49-F238E27FC236}">
                <a16:creationId xmlns:a16="http://schemas.microsoft.com/office/drawing/2014/main" id="{0A0F0E56-58FF-4392-A622-D4A94AFA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223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Le Massif central</a:t>
            </a:r>
            <a:endParaRPr lang="nl-BE" altLang="sl-SI"/>
          </a:p>
        </p:txBody>
      </p:sp>
      <p:pic>
        <p:nvPicPr>
          <p:cNvPr id="35846" name="Picture 6" descr="http://www.savoie-mont-blanc.com/docs/1202-2-bouquetin-sur-les-pentes-du-chateau-d-oche-au-dessus-du-lac-de-darbon-avec-vue-sur-la-pointe-de-benevent-et-les-alpes-suisses.jpg">
            <a:extLst>
              <a:ext uri="{FF2B5EF4-FFF2-40B4-BE49-F238E27FC236}">
                <a16:creationId xmlns:a16="http://schemas.microsoft.com/office/drawing/2014/main" id="{F4130D68-47DF-43F8-BAF0-20C1C7CA0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820"/>
          <a:stretch>
            <a:fillRect/>
          </a:stretch>
        </p:blipFill>
        <p:spPr bwMode="auto">
          <a:xfrm>
            <a:off x="6732588" y="188913"/>
            <a:ext cx="2163762" cy="1446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87" name="TextBox 33">
            <a:extLst>
              <a:ext uri="{FF2B5EF4-FFF2-40B4-BE49-F238E27FC236}">
                <a16:creationId xmlns:a16="http://schemas.microsoft.com/office/drawing/2014/main" id="{13D55628-7394-4C95-9730-B533AFAC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628775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Les Alpes</a:t>
            </a:r>
            <a:endParaRPr lang="nl-BE" altLang="sl-SI"/>
          </a:p>
        </p:txBody>
      </p:sp>
      <p:pic>
        <p:nvPicPr>
          <p:cNvPr id="35848" name="Picture 8" descr="http://www.af.ca/halifax/schoolevents/miniimmersion/may2010/piana-ouest-corse.jpg">
            <a:extLst>
              <a:ext uri="{FF2B5EF4-FFF2-40B4-BE49-F238E27FC236}">
                <a16:creationId xmlns:a16="http://schemas.microsoft.com/office/drawing/2014/main" id="{96D3D317-9157-47CA-AAAE-01D6A67A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429000"/>
            <a:ext cx="1900238" cy="142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0" name="Picture 10" descr="http://www.france-tourisme-hebergements.com/photos-france/Bassin_parisien.jpg">
            <a:extLst>
              <a:ext uri="{FF2B5EF4-FFF2-40B4-BE49-F238E27FC236}">
                <a16:creationId xmlns:a16="http://schemas.microsoft.com/office/drawing/2014/main" id="{0C7F967C-434E-4486-9864-0C844581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8913"/>
            <a:ext cx="2089150" cy="1363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6">
            <a:extLst>
              <a:ext uri="{FF2B5EF4-FFF2-40B4-BE49-F238E27FC236}">
                <a16:creationId xmlns:a16="http://schemas.microsoft.com/office/drawing/2014/main" id="{8194A8AF-7F04-4C3C-85FC-7C584CFB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868863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La Corse</a:t>
            </a:r>
            <a:endParaRPr lang="nl-BE" altLang="sl-SI"/>
          </a:p>
        </p:txBody>
      </p:sp>
      <p:sp>
        <p:nvSpPr>
          <p:cNvPr id="7191" name="TextBox 38">
            <a:extLst>
              <a:ext uri="{FF2B5EF4-FFF2-40B4-BE49-F238E27FC236}">
                <a16:creationId xmlns:a16="http://schemas.microsoft.com/office/drawing/2014/main" id="{BC8DAF5E-1854-4075-9F7B-B2C4F12D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Le Bassin parisien</a:t>
            </a:r>
            <a:endParaRPr lang="nl-BE" altLang="sl-SI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57E5A84E-C619-4C42-8DC9-34EBDB54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82B5D694-E1F5-4D66-90CB-EAEEB4BA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Les rivières</a:t>
            </a:r>
            <a:endParaRPr lang="nl-BE" altLang="sl-SI" b="1"/>
          </a:p>
        </p:txBody>
      </p:sp>
      <p:pic>
        <p:nvPicPr>
          <p:cNvPr id="4" name="Picture 4" descr="http://upload.wikimedia.org/wikipedia/commons/e/e4/France_reliefs.png">
            <a:extLst>
              <a:ext uri="{FF2B5EF4-FFF2-40B4-BE49-F238E27FC236}">
                <a16:creationId xmlns:a16="http://schemas.microsoft.com/office/drawing/2014/main" id="{6AA3817A-96DB-4F3B-82C2-C3260A497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9613" y="1220788"/>
            <a:ext cx="5400675" cy="55054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5067C40-02F5-40E7-9497-608E0694E434}"/>
              </a:ext>
            </a:extLst>
          </p:cNvPr>
          <p:cNvSpPr txBox="1"/>
          <p:nvPr/>
        </p:nvSpPr>
        <p:spPr>
          <a:xfrm rot="2110725">
            <a:off x="2995613" y="4500563"/>
            <a:ext cx="1368425" cy="461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rgbClr val="0070C0"/>
                </a:solidFill>
              </a:rPr>
              <a:t>Garonne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493C1E-F63A-48DC-8A70-65000C7841BF}"/>
              </a:ext>
            </a:extLst>
          </p:cNvPr>
          <p:cNvSpPr txBox="1"/>
          <p:nvPr/>
        </p:nvSpPr>
        <p:spPr>
          <a:xfrm rot="5064858">
            <a:off x="5278437" y="4295776"/>
            <a:ext cx="1008063" cy="461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rgbClr val="0070C0"/>
                </a:solidFill>
              </a:rPr>
              <a:t>Rhône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13E636-5E7D-4F61-B0ED-2B9DEF61CAB7}"/>
              </a:ext>
            </a:extLst>
          </p:cNvPr>
          <p:cNvSpPr txBox="1"/>
          <p:nvPr/>
        </p:nvSpPr>
        <p:spPr>
          <a:xfrm rot="308546">
            <a:off x="3132138" y="3068638"/>
            <a:ext cx="936625" cy="461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rgbClr val="0070C0"/>
                </a:solidFill>
              </a:rPr>
              <a:t>Loire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8200" name="TextBox 71">
            <a:extLst>
              <a:ext uri="{FF2B5EF4-FFF2-40B4-BE49-F238E27FC236}">
                <a16:creationId xmlns:a16="http://schemas.microsoft.com/office/drawing/2014/main" id="{39A56A9F-90A3-4A00-BBF4-639EE0B86B03}"/>
              </a:ext>
            </a:extLst>
          </p:cNvPr>
          <p:cNvSpPr txBox="1">
            <a:spLocks noChangeArrowheads="1"/>
          </p:cNvSpPr>
          <p:nvPr/>
        </p:nvSpPr>
        <p:spPr bwMode="auto">
          <a:xfrm rot="1129243">
            <a:off x="3995738" y="2133600"/>
            <a:ext cx="100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solidFill>
                  <a:srgbClr val="0070C0"/>
                </a:solidFill>
                <a:latin typeface="Calibri" panose="020F0502020204030204" pitchFamily="34" charset="0"/>
              </a:rPr>
              <a:t>Seine</a:t>
            </a:r>
            <a:endParaRPr lang="nl-BE" altLang="sl-SI" sz="24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204" name="Picture 36" descr="http://upload.wikimedia.org/wikipedia/commons/3/3f/Canal_du_Midi_02.jpg">
            <a:extLst>
              <a:ext uri="{FF2B5EF4-FFF2-40B4-BE49-F238E27FC236}">
                <a16:creationId xmlns:a16="http://schemas.microsoft.com/office/drawing/2014/main" id="{F45DE6B6-D682-4E50-9E17-BD241345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2228850" cy="125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02" name="TextBox 35">
            <a:extLst>
              <a:ext uri="{FF2B5EF4-FFF2-40B4-BE49-F238E27FC236}">
                <a16:creationId xmlns:a16="http://schemas.microsoft.com/office/drawing/2014/main" id="{960889EA-7FBD-4B8C-A81A-4C388A3C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41438"/>
            <a:ext cx="2195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Le Canal du Midi</a:t>
            </a:r>
            <a:endParaRPr lang="nl-BE" altLang="sl-SI"/>
          </a:p>
        </p:txBody>
      </p:sp>
      <p:sp>
        <p:nvSpPr>
          <p:cNvPr id="8203" name="TextBox 41">
            <a:extLst>
              <a:ext uri="{FF2B5EF4-FFF2-40B4-BE49-F238E27FC236}">
                <a16:creationId xmlns:a16="http://schemas.microsoft.com/office/drawing/2014/main" id="{9B4B306E-AFFA-406D-91D3-6987049C281E}"/>
              </a:ext>
            </a:extLst>
          </p:cNvPr>
          <p:cNvSpPr txBox="1">
            <a:spLocks noChangeArrowheads="1"/>
          </p:cNvSpPr>
          <p:nvPr/>
        </p:nvSpPr>
        <p:spPr bwMode="auto">
          <a:xfrm rot="-391509">
            <a:off x="3892550" y="4768850"/>
            <a:ext cx="2087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 b="1"/>
              <a:t>Le Canal</a:t>
            </a:r>
          </a:p>
          <a:p>
            <a:pPr algn="ctr" eaLnBrk="1" hangingPunct="1"/>
            <a:r>
              <a:rPr lang="sl-SI" altLang="sl-SI" sz="2400" b="1"/>
              <a:t>du Midi</a:t>
            </a:r>
            <a:endParaRPr lang="nl-BE" altLang="sl-SI" sz="2400" b="1"/>
          </a:p>
        </p:txBody>
      </p:sp>
      <p:pic>
        <p:nvPicPr>
          <p:cNvPr id="33794" name="Picture 2" descr="http://www.parisshuttletransfer.com/userfiles/image/chenoceauANGID00Z.jpg">
            <a:extLst>
              <a:ext uri="{FF2B5EF4-FFF2-40B4-BE49-F238E27FC236}">
                <a16:creationId xmlns:a16="http://schemas.microsoft.com/office/drawing/2014/main" id="{8C33D34E-BA47-4DC1-9D9B-4A17981E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2017713" cy="151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05" name="TextBox 43">
            <a:extLst>
              <a:ext uri="{FF2B5EF4-FFF2-40B4-BE49-F238E27FC236}">
                <a16:creationId xmlns:a16="http://schemas.microsoft.com/office/drawing/2014/main" id="{67ED6495-6837-4F51-9C6A-45F64E8B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732463"/>
            <a:ext cx="226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Le Chenonceau,</a:t>
            </a:r>
          </a:p>
          <a:p>
            <a:pPr algn="ctr" eaLnBrk="1" hangingPunct="1"/>
            <a:r>
              <a:rPr lang="sl-SI" altLang="sl-SI"/>
              <a:t>le Val de Loire</a:t>
            </a:r>
            <a:endParaRPr lang="nl-BE" altLang="sl-SI"/>
          </a:p>
        </p:txBody>
      </p:sp>
      <p:pic>
        <p:nvPicPr>
          <p:cNvPr id="34818" name="Picture 2" descr="C:\Users\Tamcek\Pictures\Tjasa\paris - ekskurzija\Lundi\pariz-ekskurzija 116 DSCN5531.JPG">
            <a:extLst>
              <a:ext uri="{FF2B5EF4-FFF2-40B4-BE49-F238E27FC236}">
                <a16:creationId xmlns:a16="http://schemas.microsoft.com/office/drawing/2014/main" id="{049939DB-A2F4-4D14-844C-C1444A23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608" t="27810"/>
          <a:stretch>
            <a:fillRect/>
          </a:stretch>
        </p:blipFill>
        <p:spPr bwMode="auto">
          <a:xfrm>
            <a:off x="6588125" y="115888"/>
            <a:ext cx="2473325" cy="137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07" name="TextBox 30">
            <a:extLst>
              <a:ext uri="{FF2B5EF4-FFF2-40B4-BE49-F238E27FC236}">
                <a16:creationId xmlns:a16="http://schemas.microsoft.com/office/drawing/2014/main" id="{A500C2BA-C4A2-48A1-98D1-6AAA5E8E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La Seine</a:t>
            </a:r>
            <a:endParaRPr lang="nl-BE" altLang="sl-SI"/>
          </a:p>
        </p:txBody>
      </p:sp>
      <p:pic>
        <p:nvPicPr>
          <p:cNvPr id="34820" name="Picture 4" descr="http://www.masdurouge.com/images/camargue.jpg">
            <a:extLst>
              <a:ext uri="{FF2B5EF4-FFF2-40B4-BE49-F238E27FC236}">
                <a16:creationId xmlns:a16="http://schemas.microsoft.com/office/drawing/2014/main" id="{7FEDFD19-77E8-448D-9CD2-95A89B3E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3284538"/>
            <a:ext cx="2016125" cy="137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09" name="TextBox 32">
            <a:extLst>
              <a:ext uri="{FF2B5EF4-FFF2-40B4-BE49-F238E27FC236}">
                <a16:creationId xmlns:a16="http://schemas.microsoft.com/office/drawing/2014/main" id="{E1A994EA-847A-4ECC-BCF0-7FEF2636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65296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/>
              <a:t>La Camargue</a:t>
            </a:r>
            <a:endParaRPr lang="nl-BE" altLang="sl-SI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519E5C0E-D8E0-4D60-84A6-7CFF326C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01FD9599-AAD9-4C28-A532-80D465C3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La démographie </a:t>
            </a:r>
            <a:endParaRPr lang="nl-BE" altLang="sl-SI"/>
          </a:p>
        </p:txBody>
      </p:sp>
      <p:pic>
        <p:nvPicPr>
          <p:cNvPr id="8196" name="Picture 7" descr="http://www.ladocumentationfrancaise.fr/cartotheque/IMG/jpg_DP_8067_densite.jpg">
            <a:extLst>
              <a:ext uri="{FF2B5EF4-FFF2-40B4-BE49-F238E27FC236}">
                <a16:creationId xmlns:a16="http://schemas.microsoft.com/office/drawing/2014/main" id="{4B6CE939-65A0-4D0B-A564-68109330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3319"/>
          <a:stretch>
            <a:fillRect/>
          </a:stretch>
        </p:blipFill>
        <p:spPr bwMode="auto">
          <a:xfrm>
            <a:off x="1835150" y="1268413"/>
            <a:ext cx="5181600" cy="518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FE26D0A-5FF3-42C2-B2FA-2476FBA651FD}"/>
              </a:ext>
            </a:extLst>
          </p:cNvPr>
          <p:cNvSpPr/>
          <p:nvPr/>
        </p:nvSpPr>
        <p:spPr>
          <a:xfrm>
            <a:off x="4643438" y="249237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456C15-56AF-4555-A169-42706F435416}"/>
              </a:ext>
            </a:extLst>
          </p:cNvPr>
          <p:cNvCxnSpPr/>
          <p:nvPr/>
        </p:nvCxnSpPr>
        <p:spPr>
          <a:xfrm>
            <a:off x="3708400" y="1989138"/>
            <a:ext cx="2376488" cy="388778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124534-D753-4D99-8F36-36FD642AC1E6}"/>
              </a:ext>
            </a:extLst>
          </p:cNvPr>
          <p:cNvSpPr/>
          <p:nvPr/>
        </p:nvSpPr>
        <p:spPr>
          <a:xfrm>
            <a:off x="5580063" y="422116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733B8-A132-43E4-9535-437365EA2189}"/>
              </a:ext>
            </a:extLst>
          </p:cNvPr>
          <p:cNvSpPr/>
          <p:nvPr/>
        </p:nvSpPr>
        <p:spPr>
          <a:xfrm>
            <a:off x="5867400" y="5516563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9225" name="TextBox 15">
            <a:extLst>
              <a:ext uri="{FF2B5EF4-FFF2-40B4-BE49-F238E27FC236}">
                <a16:creationId xmlns:a16="http://schemas.microsoft.com/office/drawing/2014/main" id="{48BBC774-70ED-4E8A-AE6D-718B64293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49500"/>
            <a:ext cx="295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Paris (</a:t>
            </a:r>
            <a:r>
              <a:rPr lang="nl-BE" altLang="sl-SI"/>
              <a:t>2</a:t>
            </a:r>
            <a:r>
              <a:rPr lang="sl-SI" altLang="sl-SI"/>
              <a:t> </a:t>
            </a:r>
            <a:r>
              <a:rPr lang="nl-BE" altLang="sl-SI"/>
              <a:t>113</a:t>
            </a:r>
            <a:r>
              <a:rPr lang="sl-SI" altLang="sl-SI"/>
              <a:t> </a:t>
            </a:r>
            <a:r>
              <a:rPr lang="nl-BE" altLang="sl-SI"/>
              <a:t>000</a:t>
            </a:r>
            <a:r>
              <a:rPr lang="sl-SI" altLang="sl-SI"/>
              <a:t> habitants)</a:t>
            </a:r>
            <a:endParaRPr lang="nl-BE" altLang="sl-SI"/>
          </a:p>
        </p:txBody>
      </p:sp>
      <p:sp>
        <p:nvSpPr>
          <p:cNvPr id="9226" name="TextBox 16">
            <a:extLst>
              <a:ext uri="{FF2B5EF4-FFF2-40B4-BE49-F238E27FC236}">
                <a16:creationId xmlns:a16="http://schemas.microsoft.com/office/drawing/2014/main" id="{73C65483-726B-4F9D-82DB-1BDD2F5F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373688"/>
            <a:ext cx="320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Marseille (</a:t>
            </a:r>
            <a:r>
              <a:rPr lang="nl-BE" altLang="sl-SI"/>
              <a:t>815</a:t>
            </a:r>
            <a:r>
              <a:rPr lang="sl-SI" altLang="sl-SI"/>
              <a:t> 0</a:t>
            </a:r>
            <a:r>
              <a:rPr lang="nl-BE" altLang="sl-SI"/>
              <a:t>00</a:t>
            </a:r>
            <a:r>
              <a:rPr lang="sl-SI" altLang="sl-SI"/>
              <a:t> habitants)</a:t>
            </a:r>
            <a:endParaRPr lang="nl-BE" altLang="sl-SI"/>
          </a:p>
        </p:txBody>
      </p:sp>
      <p:sp>
        <p:nvSpPr>
          <p:cNvPr id="9227" name="TextBox 17">
            <a:extLst>
              <a:ext uri="{FF2B5EF4-FFF2-40B4-BE49-F238E27FC236}">
                <a16:creationId xmlns:a16="http://schemas.microsoft.com/office/drawing/2014/main" id="{45299490-7B82-4CEB-A47E-6E502F78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076700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Lyon (</a:t>
            </a:r>
            <a:r>
              <a:rPr lang="nl-BE" altLang="sl-SI"/>
              <a:t>444</a:t>
            </a:r>
            <a:r>
              <a:rPr lang="sl-SI" altLang="sl-SI"/>
              <a:t> </a:t>
            </a:r>
            <a:r>
              <a:rPr lang="nl-BE" altLang="sl-SI"/>
              <a:t>100</a:t>
            </a:r>
            <a:r>
              <a:rPr lang="sl-SI" altLang="sl-SI"/>
              <a:t> habitants)</a:t>
            </a:r>
            <a:endParaRPr lang="nl-BE" altLang="sl-SI"/>
          </a:p>
        </p:txBody>
      </p:sp>
      <p:sp>
        <p:nvSpPr>
          <p:cNvPr id="9228" name="TextBox 18">
            <a:extLst>
              <a:ext uri="{FF2B5EF4-FFF2-40B4-BE49-F238E27FC236}">
                <a16:creationId xmlns:a16="http://schemas.microsoft.com/office/drawing/2014/main" id="{6754EF52-21C8-44BB-9321-0D4E77D8AA6B}"/>
              </a:ext>
            </a:extLst>
          </p:cNvPr>
          <p:cNvSpPr txBox="1">
            <a:spLocks noChangeArrowheads="1"/>
          </p:cNvSpPr>
          <p:nvPr/>
        </p:nvSpPr>
        <p:spPr bwMode="auto">
          <a:xfrm rot="3503909">
            <a:off x="3184525" y="3763963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La ligne Le Havre - Marseille</a:t>
            </a:r>
            <a:endParaRPr lang="nl-BE" altLang="sl-SI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 descr="http://www.mosaicwallpapers.com/wallpapers/1920x1200/eiffel-tower-view_1920x1200_1610.jpg">
            <a:extLst>
              <a:ext uri="{FF2B5EF4-FFF2-40B4-BE49-F238E27FC236}">
                <a16:creationId xmlns:a16="http://schemas.microsoft.com/office/drawing/2014/main" id="{3C5BB9CE-8937-4F39-8067-9A2D6FA6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r="9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917F55B1-E513-43CB-9ECD-4498F02D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Les 27 </a:t>
            </a:r>
            <a:r>
              <a:rPr lang="fr-FR" altLang="sl-SI" b="1"/>
              <a:t>régions </a:t>
            </a:r>
            <a:r>
              <a:rPr lang="sl-SI" altLang="sl-SI" b="1"/>
              <a:t>de la France</a:t>
            </a:r>
            <a:endParaRPr lang="nl-BE" altLang="sl-SI" b="1"/>
          </a:p>
        </p:txBody>
      </p:sp>
      <p:pic>
        <p:nvPicPr>
          <p:cNvPr id="11" name="il_fi" descr="http://www.flagsonline.it/images/france-regions.jpg">
            <a:extLst>
              <a:ext uri="{FF2B5EF4-FFF2-40B4-BE49-F238E27FC236}">
                <a16:creationId xmlns:a16="http://schemas.microsoft.com/office/drawing/2014/main" id="{5ACE0D15-CE01-41A2-A865-E643FC0500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850" y="1484313"/>
            <a:ext cx="4319588" cy="46815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 descr="http://www.lonelyplanet.com/maps/caribbean/guadeloupe/map_of_guadeloupe.jpg">
            <a:extLst>
              <a:ext uri="{FF2B5EF4-FFF2-40B4-BE49-F238E27FC236}">
                <a16:creationId xmlns:a16="http://schemas.microsoft.com/office/drawing/2014/main" id="{C7FD8E63-346C-4DE6-A280-D3A17911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6CCFF"/>
              </a:clrFrom>
              <a:clrTo>
                <a:srgbClr val="66C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1196975"/>
            <a:ext cx="2090737" cy="157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http://naty973.vip-blog.com/medias/1006/naty973-vip-blog-com-86988guyanechr973.jpg">
            <a:extLst>
              <a:ext uri="{FF2B5EF4-FFF2-40B4-BE49-F238E27FC236}">
                <a16:creationId xmlns:a16="http://schemas.microsoft.com/office/drawing/2014/main" id="{DF06744D-DA38-4859-BFC8-BDBCA874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756"/>
          <a:stretch>
            <a:fillRect/>
          </a:stretch>
        </p:blipFill>
        <p:spPr bwMode="auto">
          <a:xfrm>
            <a:off x="4932363" y="1557338"/>
            <a:ext cx="1431925" cy="2046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2" descr="http://www.jmu.edu/international/images/martinique_map_002.gif">
            <a:extLst>
              <a:ext uri="{FF2B5EF4-FFF2-40B4-BE49-F238E27FC236}">
                <a16:creationId xmlns:a16="http://schemas.microsoft.com/office/drawing/2014/main" id="{9EC3424E-B942-42C4-87DE-78359AD1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6600"/>
              </a:clrFrom>
              <a:clrTo>
                <a:srgbClr val="FF6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2924175"/>
            <a:ext cx="1731962" cy="196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6" descr="http://3.bp.blogspot.com/-pQooTqFlj8o/TZRyPBOMH_I/AAAAAAAAAXw/OI06pK_au9w/s1600/mayotte-n-100.jpg">
            <a:extLst>
              <a:ext uri="{FF2B5EF4-FFF2-40B4-BE49-F238E27FC236}">
                <a16:creationId xmlns:a16="http://schemas.microsoft.com/office/drawing/2014/main" id="{E938D72F-6A44-431F-B6A0-71F05708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2915"/>
          <a:stretch>
            <a:fillRect/>
          </a:stretch>
        </p:blipFill>
        <p:spPr bwMode="auto">
          <a:xfrm>
            <a:off x="4932363" y="3933825"/>
            <a:ext cx="1522412" cy="213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6" descr="http://www.welt-atlas.de/datenbank/karten/karte-2-91.gif">
            <a:extLst>
              <a:ext uri="{FF2B5EF4-FFF2-40B4-BE49-F238E27FC236}">
                <a16:creationId xmlns:a16="http://schemas.microsoft.com/office/drawing/2014/main" id="{509BF9A7-F217-4CD5-B307-2A630956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5013325"/>
            <a:ext cx="2011362" cy="165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http://www.islandbrides.com/maps/loc_guadaloupe.gif">
            <a:extLst>
              <a:ext uri="{FF2B5EF4-FFF2-40B4-BE49-F238E27FC236}">
                <a16:creationId xmlns:a16="http://schemas.microsoft.com/office/drawing/2014/main" id="{A04D37E6-8CD6-4EC4-A596-515D7E25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6550" y="1196975"/>
            <a:ext cx="792163" cy="63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50EC61C-8781-4B42-9EB5-E7AC9A9C228D}"/>
              </a:ext>
            </a:extLst>
          </p:cNvPr>
          <p:cNvSpPr/>
          <p:nvPr/>
        </p:nvSpPr>
        <p:spPr>
          <a:xfrm>
            <a:off x="8604250" y="155733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87E8F4-2D9F-418F-8939-3B02EB71A515}"/>
              </a:ext>
            </a:extLst>
          </p:cNvPr>
          <p:cNvSpPr/>
          <p:nvPr/>
        </p:nvSpPr>
        <p:spPr>
          <a:xfrm>
            <a:off x="8027988" y="3141663"/>
            <a:ext cx="73025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A6DB18-46D0-4319-BD4C-C02A2B9008D8}"/>
              </a:ext>
            </a:extLst>
          </p:cNvPr>
          <p:cNvSpPr/>
          <p:nvPr/>
        </p:nvSpPr>
        <p:spPr>
          <a:xfrm>
            <a:off x="7019925" y="6381750"/>
            <a:ext cx="73025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4" name="Picture 4" descr="http://u15370536.onlinehome-server.com/images/crimage.aspx?image=MF&amp;imagetype=-area">
            <a:extLst>
              <a:ext uri="{FF2B5EF4-FFF2-40B4-BE49-F238E27FC236}">
                <a16:creationId xmlns:a16="http://schemas.microsoft.com/office/drawing/2014/main" id="{39F3FC0E-EB76-4EB2-A3AF-4C84967E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r="19634"/>
          <a:stretch>
            <a:fillRect/>
          </a:stretch>
        </p:blipFill>
        <p:spPr bwMode="auto">
          <a:xfrm>
            <a:off x="5867400" y="5516563"/>
            <a:ext cx="576263" cy="55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B1455C0-4FB8-48B1-812F-6214E541C429}"/>
              </a:ext>
            </a:extLst>
          </p:cNvPr>
          <p:cNvSpPr/>
          <p:nvPr/>
        </p:nvSpPr>
        <p:spPr>
          <a:xfrm>
            <a:off x="6300788" y="580548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(4:3)</PresentationFormat>
  <Paragraphs>67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La géographie de la France</vt:lpstr>
      <vt:lpstr>La République Française</vt:lpstr>
      <vt:lpstr>Le rôle de le France</vt:lpstr>
      <vt:lpstr>Quelques nombres</vt:lpstr>
      <vt:lpstr>Les Frontalières</vt:lpstr>
      <vt:lpstr>Le relief</vt:lpstr>
      <vt:lpstr>Les rivières</vt:lpstr>
      <vt:lpstr>La démographie </vt:lpstr>
      <vt:lpstr>Les 27 régions de la France</vt:lpstr>
      <vt:lpstr>Alsace</vt:lpstr>
      <vt:lpstr>Normandie</vt:lpstr>
      <vt:lpstr>Corse</vt:lpstr>
      <vt:lpstr>Île de France</vt:lpstr>
      <vt:lpstr>Les cinq 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2019-05-30T09:42:02Z</dcterms:created>
  <dcterms:modified xsi:type="dcterms:W3CDTF">2019-05-30T09:42:02Z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