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69" r:id="rId4"/>
    <p:sldId id="261" r:id="rId5"/>
    <p:sldId id="262" r:id="rId6"/>
    <p:sldId id="268" r:id="rId7"/>
    <p:sldId id="265" r:id="rId8"/>
    <p:sldId id="263" r:id="rId9"/>
    <p:sldId id="266" r:id="rId10"/>
    <p:sldId id="258" r:id="rId11"/>
    <p:sldId id="259" r:id="rId12"/>
    <p:sldId id="260" r:id="rId13"/>
    <p:sldId id="267" r:id="rId14"/>
    <p:sldId id="264" r:id="rId15"/>
    <p:sldId id="270" r:id="rId1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441"/>
    <a:srgbClr val="935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811" autoAdjust="0"/>
  </p:normalViewPr>
  <p:slideViewPr>
    <p:cSldViewPr>
      <p:cViewPr varScale="1">
        <p:scale>
          <a:sx n="105" d="100"/>
          <a:sy n="105" d="100"/>
        </p:scale>
        <p:origin x="19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5C7AB-3C4A-4B2A-96E5-DD94C7D8B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595D9-894C-4741-B00A-884ADE45AB89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AD514-75CF-4B14-85DD-69A94341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22112-D49C-44B2-9B16-07BE2BCA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75658-65BB-4AD9-9C45-54E414D4AFD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8917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104A-3036-4AA0-B8F8-E0965C37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FE9EB-6F22-46FD-AC95-91D24B3D6B4E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62652-D461-4867-A93F-5BFEA86E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BF9C-E72C-4CD8-A017-489F3C9D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93B2E-7C29-4E19-AF8C-ED0558A733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0276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AA0FB-C0E7-437F-A097-3BAE86415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F0E10-C1F4-48AE-BA73-15EDA86F71C8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329E9-05F2-4556-A4A3-BB984D26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05CF-ADAA-4428-9556-697B892A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3352E-0A7F-4F4D-A30E-496C7E75C9E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1090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DBB96-6B48-4661-9EBE-AC9F6788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498C-8B80-405A-8F76-226F0D1C2FEE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22E2-213A-4DDC-B993-89117A48B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35676-5549-4590-AFAC-91F1547B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A2A1C-94C8-43F2-B791-DB9E63F4B7C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5F4C2-AB95-492F-B7A2-6D8052421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D4F14-D7BD-4968-8578-08A9EA5FA47A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1B829-1FFF-473F-9A03-A603EA9C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DDB99-DE20-43F0-AA5E-72183FB1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4D17A-F26A-480B-88BD-8895C570D9A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0022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165010-6D02-4FE3-A803-AAC7F0733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AB86A-BECA-4FC7-8BBA-069C66A9D2B5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27F901-6126-4411-B9E2-078E0C57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E15AB9-3CFF-4219-9609-B4FD1A45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2B7BC-7809-4B3E-B420-A04510A7A04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0006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46109A-4CD0-416D-B92E-4CC89002B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0A0F3-001F-4D6F-9F93-EC6A0D0F5696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F88BE4-F718-4B91-AC92-3DAC98BA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EBEAD3-66C3-4FE3-8D25-9D5A5AD9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2D1D1-EC44-4F92-A913-7A64B040C06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3095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34D55E-6480-495D-B6A9-674A5E291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17DD0-9478-4E2A-909B-49865A9DDE7A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A5B4B0-B967-46C5-B73A-05830B1A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0781A0-FE65-4258-8A89-2051C42D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9972B-0F21-4897-B4AB-1FDDB9F566D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8448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724ED8-B0D1-462C-80FE-914AEA96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545C4-47B5-4FCD-9A37-F478A2C28A7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F8B1A9-8C11-485C-8BC1-3DB807D2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B1C9AC-798D-47BD-84E4-64FFA23E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8C3B9-277B-49A9-A09C-4E0E7C346BE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3094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4D97B1-E301-4C49-A42F-1C6ADBDD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D8F01-C57C-4D81-AD4E-F8F7EA9D05CB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7512C1-25C0-45FC-ABAA-12817C6D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B29EA2-0E3C-4EE7-A615-68125907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DB719-A495-401B-BCD7-D7C7486C95C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7411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D8908E-3399-4DA7-98ED-67055966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977CE-FA68-46C9-9FEE-3DBB2E43A34B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CAE350-DD75-4E1C-B9C3-14841A6E1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EA735C-8CD7-4E6E-B854-BB74BEC6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F62E4-7A1A-4105-8648-D848B8620D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7613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6BDE452-51B0-4A23-974F-C5E105C453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  <a:endParaRPr lang="sl-SI" altLang="sl-S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83BD405-0D49-42D3-94AA-CC6E23272D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  <a:endParaRPr lang="sl-SI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71AE2-0331-4875-9AE5-EC1A89884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03C921-8216-4700-A330-C14A5213ECD4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4CC2-0B45-40A8-8E4C-C35122622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75074-97BD-43A5-85B4-A00DCAB37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anose="02040502050405020303" pitchFamily="18" charset="0"/>
              </a:defRPr>
            </a:lvl1pPr>
          </a:lstStyle>
          <a:p>
            <a:fld id="{11EDAE0A-B5FA-4FCE-9449-27671E3FB73B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DC24-BC3E-4100-8B0B-EE9F3652D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2984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88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Karst</a:t>
            </a:r>
            <a:endParaRPr lang="sl-SI" sz="8800" dirty="0"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A2CF3E-044D-421E-B3A7-FD9A8B77ED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55539E8B-3C8B-4CF3-946D-AAFFD14BD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8195" name="Picture 2" descr="http://farm1.static.flickr.com/171/461640140_60332a06f6.jpg?v=0">
            <a:extLst>
              <a:ext uri="{FF2B5EF4-FFF2-40B4-BE49-F238E27FC236}">
                <a16:creationId xmlns:a16="http://schemas.microsoft.com/office/drawing/2014/main" id="{3F60F5AE-F953-441E-B5BB-311048E3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313"/>
            <a:ext cx="5072063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farm1.static.flickr.com/239/444978364_65348c630b.jpg?v=0">
            <a:extLst>
              <a:ext uri="{FF2B5EF4-FFF2-40B4-BE49-F238E27FC236}">
                <a16:creationId xmlns:a16="http://schemas.microsoft.com/office/drawing/2014/main" id="{98CD7127-54BC-408D-8CCF-C0240A73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47625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rds.yahoo.com/_ylt=A9G_bDvOFcdHfSUAWzqjzbkF/SIG=12h59im3v/EXP=1204315982/**http%3A/www.moon-resort.com/Activities/images/P1020624_big.jpg">
            <a:extLst>
              <a:ext uri="{FF2B5EF4-FFF2-40B4-BE49-F238E27FC236}">
                <a16:creationId xmlns:a16="http://schemas.microsoft.com/office/drawing/2014/main" id="{9A70A7E4-1F23-4BD0-9F2B-9A2D64E4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90750"/>
            <a:ext cx="407193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ttp://akvarij.blog.siol.net/files/2007/11/ajesen.jpg">
            <a:extLst>
              <a:ext uri="{FF2B5EF4-FFF2-40B4-BE49-F238E27FC236}">
                <a16:creationId xmlns:a16="http://schemas.microsoft.com/office/drawing/2014/main" id="{B2AD87C7-D8B1-48C1-AD9D-C926E918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3DAE5-0A76-4D19-904E-E5272E577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  <a:noFill/>
          <a:ln>
            <a:miter lim="800000"/>
            <a:headEnd/>
            <a:tailEnd/>
          </a:ln>
          <a:scene3d>
            <a:camera prst="orthographicFront"/>
            <a:lightRig rig="threePt" dir="t">
              <a:rot lat="0" lon="0" rev="0"/>
            </a:lightRig>
          </a:scene3d>
          <a:sp3d prstMaterial="matte"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Les activités </a:t>
            </a:r>
            <a:r>
              <a:rPr lang="sl-SI" dirty="0">
                <a:solidFill>
                  <a:srgbClr val="92D050"/>
                </a:solidFill>
              </a:rPr>
              <a:t>dans le Karst</a:t>
            </a:r>
          </a:p>
        </p:txBody>
      </p:sp>
      <p:pic>
        <p:nvPicPr>
          <p:cNvPr id="8202" name="Picture 2" descr="lipica">
            <a:extLst>
              <a:ext uri="{FF2B5EF4-FFF2-40B4-BE49-F238E27FC236}">
                <a16:creationId xmlns:a16="http://schemas.microsoft.com/office/drawing/2014/main" id="{D43EA4E8-94DA-4184-8604-30B711768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5286375"/>
            <a:ext cx="23225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D69B"/>
            </a:gs>
            <a:gs pos="62000">
              <a:srgbClr val="C3D69B"/>
            </a:gs>
            <a:gs pos="62000">
              <a:srgbClr val="FFFFFF"/>
            </a:gs>
            <a:gs pos="62000">
              <a:srgbClr val="FFFFFF"/>
            </a:gs>
            <a:gs pos="80000">
              <a:srgbClr val="77933C"/>
            </a:gs>
            <a:gs pos="100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793953C4-5AD7-4FCB-9CF1-46CD18D8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5"/>
            <a:ext cx="8229600" cy="5983288"/>
          </a:xfrm>
        </p:spPr>
        <p:txBody>
          <a:bodyPr/>
          <a:lstStyle/>
          <a:p>
            <a:pPr eaLnBrk="1" hangingPunct="1"/>
            <a:r>
              <a:rPr lang="sl-SI" altLang="sl-SI"/>
              <a:t>Vous pouvez faire de la marche à la campagne, faire du vélo, aller sur un ballon, équitation et apprécier la nature sans pollution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  <a:p>
            <a:pPr eaLnBrk="1" hangingPunct="1"/>
            <a:endParaRPr lang="sl-SI" altLang="sl-SI"/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  <a:p>
            <a:pPr eaLnBrk="1" hangingPunct="1"/>
            <a:endParaRPr lang="sl-SI" altLang="sl-SI"/>
          </a:p>
          <a:p>
            <a:pPr eaLnBrk="1" hangingPunct="1"/>
            <a:endParaRPr lang="sl-SI" altLang="sl-SI"/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90B75194-6FE4-4F00-B892-E429B10C4E17}"/>
              </a:ext>
            </a:extLst>
          </p:cNvPr>
          <p:cNvSpPr/>
          <p:nvPr/>
        </p:nvSpPr>
        <p:spPr>
          <a:xfrm>
            <a:off x="3786182" y="4000504"/>
            <a:ext cx="571504" cy="1857388"/>
          </a:xfrm>
          <a:prstGeom prst="flowChartMagneticDisk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99951A1-19F1-4CF5-B456-25AA920D8B19}"/>
              </a:ext>
            </a:extLst>
          </p:cNvPr>
          <p:cNvSpPr/>
          <p:nvPr/>
        </p:nvSpPr>
        <p:spPr>
          <a:xfrm>
            <a:off x="2571736" y="2571744"/>
            <a:ext cx="2714644" cy="2000264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B764-5009-4EEA-9DCA-AC14A128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1"/>
              <a:t>Lipica</a:t>
            </a:r>
            <a:endParaRPr lang="sl-SI" alt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62899-A973-4158-BE17-7BB6A94D4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Les célèbres chevaux lipizzans sont originaires de Slovénie</a:t>
            </a:r>
          </a:p>
          <a:p>
            <a:pPr eaLnBrk="1" hangingPunct="1"/>
            <a:r>
              <a:rPr lang="sl-SI" altLang="sl-SI"/>
              <a:t>La village </a:t>
            </a:r>
            <a:r>
              <a:rPr lang="sl-SI" altLang="sl-SI" b="1"/>
              <a:t>Lipica </a:t>
            </a:r>
            <a:r>
              <a:rPr lang="sl-SI" altLang="sl-SI"/>
              <a:t>est</a:t>
            </a:r>
            <a:r>
              <a:rPr lang="sl-SI" altLang="sl-SI" b="1"/>
              <a:t> </a:t>
            </a:r>
            <a:r>
              <a:rPr lang="sl-SI" altLang="sl-SI"/>
              <a:t>un centre touristique et sportif</a:t>
            </a:r>
          </a:p>
          <a:p>
            <a:pPr eaLnBrk="1" hangingPunct="1"/>
            <a:r>
              <a:rPr lang="sl-SI" altLang="sl-SI"/>
              <a:t>Les visiteurs peuvent y faire d’équitation, ils jouent du golf ou tenter leur chance au casino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  <a:p>
            <a:pPr eaLnBrk="1" hangingPunct="1"/>
            <a:endParaRPr lang="sl-SI" altLang="sl-SI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FF9F-20FD-43CF-B5F0-89A3103F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La nourriture de Karst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82102-D430-4CA0-AD91-A4BCBF717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500188"/>
            <a:ext cx="8229600" cy="4525962"/>
          </a:xfrm>
        </p:spPr>
        <p:txBody>
          <a:bodyPr/>
          <a:lstStyle/>
          <a:p>
            <a:pPr eaLnBrk="1" hangingPunct="1"/>
            <a:r>
              <a:rPr lang="sl-SI" altLang="sl-SI"/>
              <a:t>Le Karst slovène, ce sont aussi ces villages de maisons en pierre, dont les caves abritent </a:t>
            </a:r>
            <a:r>
              <a:rPr lang="sl-SI" altLang="sl-SI" b="1"/>
              <a:t>d’excellents vins</a:t>
            </a:r>
            <a:r>
              <a:rPr lang="sl-SI" altLang="sl-SI"/>
              <a:t>, comme le Terran, </a:t>
            </a:r>
          </a:p>
          <a:p>
            <a:pPr eaLnBrk="1" hangingPunct="1"/>
            <a:r>
              <a:rPr lang="sl-SI" altLang="sl-SI"/>
              <a:t>et d’un </a:t>
            </a:r>
            <a:r>
              <a:rPr lang="sl-SI" altLang="sl-SI" b="1"/>
              <a:t>succulent jambon</a:t>
            </a:r>
            <a:r>
              <a:rPr lang="sl-SI" altLang="sl-SI"/>
              <a:t>, le “ pršut ”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</p:txBody>
      </p:sp>
      <p:pic>
        <p:nvPicPr>
          <p:cNvPr id="5122" name="Picture 2" descr="http://www.vinoteran.com/PRSUT.jpg">
            <a:extLst>
              <a:ext uri="{FF2B5EF4-FFF2-40B4-BE49-F238E27FC236}">
                <a16:creationId xmlns:a16="http://schemas.microsoft.com/office/drawing/2014/main" id="{451E4E81-AFC5-4806-8F93-11411778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4214813"/>
            <a:ext cx="18637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krizevci.net/vinograd/slike/sorte/sorte15_teran_crni.jpg">
            <a:extLst>
              <a:ext uri="{FF2B5EF4-FFF2-40B4-BE49-F238E27FC236}">
                <a16:creationId xmlns:a16="http://schemas.microsoft.com/office/drawing/2014/main" id="{6D749B37-EB83-4A0B-98BF-DB75EF92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0050"/>
            <a:ext cx="26431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www.evino.si/img/vina/male/teran_2003.jpg">
            <a:extLst>
              <a:ext uri="{FF2B5EF4-FFF2-40B4-BE49-F238E27FC236}">
                <a16:creationId xmlns:a16="http://schemas.microsoft.com/office/drawing/2014/main" id="{CADD2B97-67EF-4859-8646-E4E4B881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6000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://www.kraska-kmetija.si/Portals/0/kraskakmetija/pršut.jpg">
            <a:extLst>
              <a:ext uri="{FF2B5EF4-FFF2-40B4-BE49-F238E27FC236}">
                <a16:creationId xmlns:a16="http://schemas.microsoft.com/office/drawing/2014/main" id="{7906211E-150E-4534-9E2B-CD5BEC03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238625"/>
            <a:ext cx="3810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3D69B"/>
            </a:gs>
            <a:gs pos="62000">
              <a:srgbClr val="C3D69B"/>
            </a:gs>
            <a:gs pos="62000">
              <a:srgbClr val="FFFFFF"/>
            </a:gs>
            <a:gs pos="62000">
              <a:srgbClr val="FFFFFF"/>
            </a:gs>
            <a:gs pos="80000">
              <a:srgbClr val="77933C"/>
            </a:gs>
            <a:gs pos="100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177F4-0654-4858-B8EE-64BE8209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36816">
            <a:off x="739896" y="2389147"/>
            <a:ext cx="7182806" cy="989855"/>
          </a:xfrm>
          <a:ln w="76200">
            <a:solidFill>
              <a:srgbClr val="FFFFFF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isometricOffAxis1Righ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600" b="1" dirty="0">
                <a:ln w="50800"/>
                <a:solidFill>
                  <a:srgbClr val="FF0000"/>
                </a:solidFill>
              </a:rPr>
              <a:t>LA FIN</a:t>
            </a: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365A3F-8730-49AA-9A2B-C3993F1B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768975"/>
          </a:xfrm>
        </p:spPr>
        <p:txBody>
          <a:bodyPr/>
          <a:lstStyle/>
          <a:p>
            <a:pPr eaLnBrk="1" hangingPunct="1"/>
            <a:r>
              <a:rPr lang="fr-FR" altLang="sl-SI"/>
              <a:t>Le mot </a:t>
            </a:r>
            <a:r>
              <a:rPr lang="sl-SI" altLang="sl-SI" b="1"/>
              <a:t>k</a:t>
            </a:r>
            <a:r>
              <a:rPr lang="fr-FR" altLang="sl-SI" b="1"/>
              <a:t>arst</a:t>
            </a:r>
            <a:r>
              <a:rPr lang="fr-FR" altLang="sl-SI"/>
              <a:t> vient de </a:t>
            </a:r>
            <a:r>
              <a:rPr lang="sl-SI" altLang="sl-SI"/>
              <a:t>Kras</a:t>
            </a:r>
            <a:r>
              <a:rPr lang="fr-FR" altLang="sl-SI"/>
              <a:t>, une région slovène</a:t>
            </a:r>
            <a:endParaRPr lang="sl-SI" altLang="sl-SI"/>
          </a:p>
          <a:p>
            <a:pPr eaLnBrk="1" hangingPunct="1"/>
            <a:r>
              <a:rPr lang="sl-SI" altLang="sl-SI"/>
              <a:t>Si le Karst présente deux visages - l’un au-dessus de la surface, l’autre au-dessous, c’est dû à l’interaction du calcaire et de l’eau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</p:txBody>
      </p:sp>
      <p:pic>
        <p:nvPicPr>
          <p:cNvPr id="12290" name="Picture 2" descr="http://www2.arnes.si/~jjakon/HGH/houses/hisa_kras.jpg">
            <a:extLst>
              <a:ext uri="{FF2B5EF4-FFF2-40B4-BE49-F238E27FC236}">
                <a16:creationId xmlns:a16="http://schemas.microsoft.com/office/drawing/2014/main" id="{90306AA9-F9D1-40A8-995C-A2002DB9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30600"/>
            <a:ext cx="44291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upload.wikimedia.org/wikipedia/commons/e/e8/Skraplje.jpg">
            <a:extLst>
              <a:ext uri="{FF2B5EF4-FFF2-40B4-BE49-F238E27FC236}">
                <a16:creationId xmlns:a16="http://schemas.microsoft.com/office/drawing/2014/main" id="{406236A5-72B8-47FA-9572-33C2AAF99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500438"/>
            <a:ext cx="25177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F5441"/>
            </a:gs>
            <a:gs pos="30000">
              <a:srgbClr val="F79646"/>
            </a:gs>
            <a:gs pos="70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139A-B74C-44F7-8E4A-52C4C5E0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285750"/>
            <a:ext cx="8229600" cy="1143000"/>
          </a:xfrm>
        </p:spPr>
        <p:txBody>
          <a:bodyPr/>
          <a:lstStyle/>
          <a:p>
            <a:pPr eaLnBrk="1" hangingPunct="1"/>
            <a:r>
              <a:rPr lang="sl-SI" altLang="sl-SI"/>
              <a:t>Les grottes du Karst</a:t>
            </a:r>
          </a:p>
        </p:txBody>
      </p:sp>
      <p:sp>
        <p:nvSpPr>
          <p:cNvPr id="4" name="Flowchart: Merge 3">
            <a:extLst>
              <a:ext uri="{FF2B5EF4-FFF2-40B4-BE49-F238E27FC236}">
                <a16:creationId xmlns:a16="http://schemas.microsoft.com/office/drawing/2014/main" id="{5F2F1074-27C4-46AC-982A-7E4D348BA711}"/>
              </a:ext>
            </a:extLst>
          </p:cNvPr>
          <p:cNvSpPr/>
          <p:nvPr/>
        </p:nvSpPr>
        <p:spPr>
          <a:xfrm>
            <a:off x="0" y="0"/>
            <a:ext cx="500066" cy="3357586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5" name="Flowchart: Merge 4">
            <a:extLst>
              <a:ext uri="{FF2B5EF4-FFF2-40B4-BE49-F238E27FC236}">
                <a16:creationId xmlns:a16="http://schemas.microsoft.com/office/drawing/2014/main" id="{E612876A-7A5F-4597-8B24-A5DDDD4FC737}"/>
              </a:ext>
            </a:extLst>
          </p:cNvPr>
          <p:cNvSpPr/>
          <p:nvPr/>
        </p:nvSpPr>
        <p:spPr>
          <a:xfrm>
            <a:off x="8643934" y="0"/>
            <a:ext cx="500066" cy="3357586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7" name="Flowchart: Merge 6">
            <a:extLst>
              <a:ext uri="{FF2B5EF4-FFF2-40B4-BE49-F238E27FC236}">
                <a16:creationId xmlns:a16="http://schemas.microsoft.com/office/drawing/2014/main" id="{BA2DF2DF-93E2-4D06-97F3-CEECAEA4A158}"/>
              </a:ext>
            </a:extLst>
          </p:cNvPr>
          <p:cNvSpPr/>
          <p:nvPr/>
        </p:nvSpPr>
        <p:spPr>
          <a:xfrm>
            <a:off x="571472" y="0"/>
            <a:ext cx="428628" cy="2214554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8" name="Flowchart: Merge 7">
            <a:extLst>
              <a:ext uri="{FF2B5EF4-FFF2-40B4-BE49-F238E27FC236}">
                <a16:creationId xmlns:a16="http://schemas.microsoft.com/office/drawing/2014/main" id="{D1B04975-9447-41BF-9777-56F124CA6C9A}"/>
              </a:ext>
            </a:extLst>
          </p:cNvPr>
          <p:cNvSpPr/>
          <p:nvPr/>
        </p:nvSpPr>
        <p:spPr>
          <a:xfrm>
            <a:off x="1071538" y="0"/>
            <a:ext cx="357190" cy="2643182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9" name="Flowchart: Merge 8">
            <a:extLst>
              <a:ext uri="{FF2B5EF4-FFF2-40B4-BE49-F238E27FC236}">
                <a16:creationId xmlns:a16="http://schemas.microsoft.com/office/drawing/2014/main" id="{E1283FF4-9D33-4F53-AABD-45F5EAFA22BA}"/>
              </a:ext>
            </a:extLst>
          </p:cNvPr>
          <p:cNvSpPr/>
          <p:nvPr/>
        </p:nvSpPr>
        <p:spPr>
          <a:xfrm>
            <a:off x="8215338" y="0"/>
            <a:ext cx="500066" cy="2643182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0" name="Flowchart: Merge 9">
            <a:extLst>
              <a:ext uri="{FF2B5EF4-FFF2-40B4-BE49-F238E27FC236}">
                <a16:creationId xmlns:a16="http://schemas.microsoft.com/office/drawing/2014/main" id="{A33E2369-80FA-4C1F-931C-D123E4D31EB1}"/>
              </a:ext>
            </a:extLst>
          </p:cNvPr>
          <p:cNvSpPr/>
          <p:nvPr/>
        </p:nvSpPr>
        <p:spPr>
          <a:xfrm>
            <a:off x="7786710" y="0"/>
            <a:ext cx="428628" cy="1571612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1" name="Flowchart: Merge 10">
            <a:extLst>
              <a:ext uri="{FF2B5EF4-FFF2-40B4-BE49-F238E27FC236}">
                <a16:creationId xmlns:a16="http://schemas.microsoft.com/office/drawing/2014/main" id="{FBE286BD-F6D9-4E0D-A1E7-D2DB13F1DE19}"/>
              </a:ext>
            </a:extLst>
          </p:cNvPr>
          <p:cNvSpPr/>
          <p:nvPr/>
        </p:nvSpPr>
        <p:spPr>
          <a:xfrm>
            <a:off x="1500166" y="0"/>
            <a:ext cx="500066" cy="1000108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2" name="Flowchart: Merge 11">
            <a:extLst>
              <a:ext uri="{FF2B5EF4-FFF2-40B4-BE49-F238E27FC236}">
                <a16:creationId xmlns:a16="http://schemas.microsoft.com/office/drawing/2014/main" id="{FED06764-C956-4017-804E-A8B26C5EFCA0}"/>
              </a:ext>
            </a:extLst>
          </p:cNvPr>
          <p:cNvSpPr/>
          <p:nvPr/>
        </p:nvSpPr>
        <p:spPr>
          <a:xfrm>
            <a:off x="7429520" y="0"/>
            <a:ext cx="500066" cy="1000108"/>
          </a:xfrm>
          <a:prstGeom prst="flowChartMerge">
            <a:avLst/>
          </a:prstGeom>
          <a:solidFill>
            <a:srgbClr val="7F544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B041B4-EDFD-4567-BCF4-9BAD2E4D6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La Slovénie possède plus de mille grottes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  <a:p>
            <a:pPr eaLnBrk="1" hangingPunct="1"/>
            <a:r>
              <a:rPr lang="sl-SI" altLang="sl-SI"/>
              <a:t>Les plus visitées sont les grottes de Postojna, de Škocjan, de Križna jama et de Vilenica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9A066C22-5468-402D-B46D-6787215FA87C}"/>
              </a:ext>
            </a:extLst>
          </p:cNvPr>
          <p:cNvSpPr/>
          <p:nvPr/>
        </p:nvSpPr>
        <p:spPr>
          <a:xfrm>
            <a:off x="-1143040" y="4714884"/>
            <a:ext cx="11072890" cy="2143116"/>
          </a:xfrm>
          <a:prstGeom prst="flowChartAlternateProcess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7876-D518-4B13-AA85-8CE8EF35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1"/>
              <a:t>La grotte de Postojna</a:t>
            </a:r>
            <a:endParaRPr lang="sl-SI" alt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ACBF5-EDE6-4F95-BC3E-5078242DC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La plus connue est </a:t>
            </a:r>
            <a:r>
              <a:rPr lang="sl-SI" b="1" dirty="0"/>
              <a:t>la grotte de Postojna</a:t>
            </a:r>
            <a:r>
              <a:rPr lang="sl-SI" dirty="0"/>
              <a:t> (Postojnska jama) citée pour la première fois en 1213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Avec plus de </a:t>
            </a:r>
            <a:r>
              <a:rPr lang="sl-SI" b="1" dirty="0"/>
              <a:t>26 millions </a:t>
            </a:r>
            <a:r>
              <a:rPr lang="sl-SI" dirty="0"/>
              <a:t>de visiteurs jusqu’à présent, c’est la grotte d’Europe la plus visitée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Un petit train électrique conduit les visiteurs dans la grotte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La particularité de cette grotte est qu’elle est habitée par l’unique </a:t>
            </a:r>
            <a:r>
              <a:rPr lang="sl-SI" b="1" dirty="0"/>
              <a:t>poisson humain - proteus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sl-SI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sl-SI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sl-SI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B922-7E9C-462F-9038-579272497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357188"/>
            <a:ext cx="8229600" cy="8572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4400" b="1" dirty="0">
                <a:solidFill>
                  <a:schemeClr val="accent2">
                    <a:lumMod val="75000"/>
                  </a:schemeClr>
                </a:solidFill>
              </a:rPr>
              <a:t>Poisson humain</a:t>
            </a:r>
            <a:endParaRPr lang="sl-SI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7" name="povecava" descr="http://www.park-skocjanske-jame.si/images/fotogalerija_4.jpg">
            <a:extLst>
              <a:ext uri="{FF2B5EF4-FFF2-40B4-BE49-F238E27FC236}">
                <a16:creationId xmlns:a16="http://schemas.microsoft.com/office/drawing/2014/main" id="{8A9F3B50-742D-484C-95A6-7EB14AC3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A8C-F28B-4B4E-89F3-27283311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1"/>
              <a:t>Grottes de Škocjan</a:t>
            </a:r>
            <a:endParaRPr lang="sl-SI" alt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19D46-6341-4A26-81AB-55182F383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Après la grotte de Postojna, ce sont certainement les </a:t>
            </a:r>
            <a:r>
              <a:rPr lang="sl-SI" altLang="sl-SI" b="1"/>
              <a:t>grottes de Škocjan</a:t>
            </a:r>
            <a:r>
              <a:rPr lang="sl-SI" altLang="sl-SI"/>
              <a:t> qui sont les plus célèbres</a:t>
            </a:r>
          </a:p>
          <a:p>
            <a:pPr eaLnBrk="1" hangingPunct="1"/>
            <a:r>
              <a:rPr lang="sl-SI" altLang="sl-SI"/>
              <a:t>En raison de leur extrême importance pour le patrimoine naturel mondial, elles sont sur la liste de l’UNESCO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/>
          </a:p>
          <a:p>
            <a:pPr eaLnBrk="1" hangingPunct="1"/>
            <a:endParaRPr lang="sl-SI" altLang="sl-SI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On-screen Show (4:3)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Georgia</vt:lpstr>
      <vt:lpstr>Trebuchet MS</vt:lpstr>
      <vt:lpstr>Office Theme</vt:lpstr>
      <vt:lpstr>Karst</vt:lpstr>
      <vt:lpstr>PowerPoint Presentation</vt:lpstr>
      <vt:lpstr>PowerPoint Presentation</vt:lpstr>
      <vt:lpstr>Les grottes du Karst</vt:lpstr>
      <vt:lpstr>La grotte de Postojna</vt:lpstr>
      <vt:lpstr>PowerPoint Presentation</vt:lpstr>
      <vt:lpstr>PowerPoint Presentation</vt:lpstr>
      <vt:lpstr>Grottes de Škocjan</vt:lpstr>
      <vt:lpstr>PowerPoint Presentation</vt:lpstr>
      <vt:lpstr>Les activités dans le Karst</vt:lpstr>
      <vt:lpstr>PowerPoint Presentation</vt:lpstr>
      <vt:lpstr>Lipica</vt:lpstr>
      <vt:lpstr>PowerPoint Presentation</vt:lpstr>
      <vt:lpstr>La nourriture de Karst</vt:lpstr>
      <vt:lpstr>LA 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2019-05-30T09:42:07Z</dcterms:created>
  <dcterms:modified xsi:type="dcterms:W3CDTF">2019-05-30T09:42:07Z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