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4" r:id="rId9"/>
    <p:sldId id="259" r:id="rId10"/>
    <p:sldId id="268" r:id="rId11"/>
    <p:sldId id="265" r:id="rId12"/>
    <p:sldId id="266" r:id="rId13"/>
    <p:sldId id="267" r:id="rId14"/>
    <p:sldId id="276" r:id="rId15"/>
    <p:sldId id="277" r:id="rId16"/>
    <p:sldId id="271" r:id="rId17"/>
    <p:sldId id="272" r:id="rId18"/>
    <p:sldId id="270" r:id="rId19"/>
    <p:sldId id="269" r:id="rId20"/>
    <p:sldId id="273" r:id="rId21"/>
    <p:sldId id="274" r:id="rId22"/>
    <p:sldId id="278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7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2DDA0-E128-4584-BA1F-A3304050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7345B-939D-48DC-9D1B-046BA991DCA3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9061E-D5EC-42D9-8F63-F8DC5706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D66B6-AC63-483A-90B6-9C02FB03C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99ED3-F034-4634-92A5-0A2778769227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80488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95294-044B-46AB-9EB0-25F6906F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9ACE7-F11E-4890-8EB0-F92AC718C8EE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F668C-F89E-4D38-8F03-6AB3CE8B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0833-8A8A-43B7-B4EA-C1D10D75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B8389-9175-4E53-989C-B12F50EE7D94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13808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299FE-4C5A-4EC6-A24F-D482EBE3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4961-91E7-4ECB-81D9-C76B56116387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FE0EF-2EC6-4038-BA8F-CD983E13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FE87-2BEC-462F-8FBF-173A7FA3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315C8-BAD6-4E0E-88FC-2CCB08091975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49624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B247F-03B1-4EB8-ABDE-A427216D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F7A46-C5AA-4C85-B849-03D9E88A43A0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00397-E5B6-4E54-BDDB-042EDF37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E2824-4265-4975-A648-BC6C49B3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E0E0A-2833-4DF1-A5C1-93810C5AFDA4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73813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D8B9D-F005-4278-94BB-925E82FB8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E430F-ADE7-4741-B298-C01D1832824D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2A78E-CA76-4AE9-8964-4B11491C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2E97A-B8F0-40CF-8970-13139697F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3B082-774D-4489-BDA5-C53DEAA53064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56895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631BDB-9A78-4B64-9CDB-CDDACF0C7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79846-2569-49A1-B78C-01ADB9141C4D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8BB0C0-E628-428D-A07B-5D1825A2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AD78BF-BB71-499F-9C04-926B4185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58B1B-AF98-47C3-A525-896BE260BCA6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91383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4BFF69-812E-42DF-A171-6F2995C7A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8AB96-4D22-4C5D-B0E1-DE367021F860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ABFACA7-69BC-491E-A32E-3DFB52A4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8475E8-1661-4215-9F0A-708BF9C0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FD7AC-C12C-4F68-BDAA-8D0E6FA1AB43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99267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13AA85-FC2D-4D60-9749-88D783D80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D5545-1BBF-4D62-9BD0-9A21C5051922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354B83-58F7-4F13-822D-32E6E273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A0AAD2-C380-4634-A70A-68E42ADB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0574F-B434-4357-9314-7AEAAEAC551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0870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5F47EE0-5F98-49CC-BE40-011CEAC9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9F5F0-357F-46C7-AF44-E3C12BBBCA91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400D04D-291E-40B8-903A-134A8CA75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EB5F52E-FD48-44AC-AB12-A6627674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1F2D8-FAFD-4DC0-8A0A-4BB57E9E541B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07519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056CC9-C195-4C75-82DB-4A163CD8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3294D-CD2A-43E5-9C2B-CC6A7D92C4B0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5AF4D5-1F1D-4938-BFAB-ACCCA6F7F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422B4D-C056-4BDD-91B5-9F8BE2FE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CEF24-73CC-424C-BD09-8BAEC05CB18A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50816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554099-E2EE-41F9-BBE9-D57DED3EC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A01D4-9C88-4DF9-87DC-4EE89E1C404C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85ED38-3732-47B3-A781-E5C5ABB95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049FC5-10AF-4FAC-9668-C21F36EC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DA46B-B77B-4346-A6B8-1021C6849023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18938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3C22CBA-819E-471A-A3FB-2F9D01D4D0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7FF2383-2A1D-4CC8-B97D-C2A9F7ECC4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944B3-5D84-451C-97AF-E591D5CD4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ACADE9-61F1-4E84-AD3C-3B4FF6F0A4E3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1D2C9-8DEE-4599-AE2C-3ABFD2B65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511B1-F9F5-4FE0-B48F-5BE48E682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67C5F7D-39A1-420A-B797-8C73972E2B6E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825F80-2642-4B2A-ACAD-4AEC3224B3FE}"/>
              </a:ext>
            </a:extLst>
          </p:cNvPr>
          <p:cNvSpPr/>
          <p:nvPr/>
        </p:nvSpPr>
        <p:spPr>
          <a:xfrm>
            <a:off x="1928794" y="428604"/>
            <a:ext cx="5072098" cy="9233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L’Algérie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51" name="Title 4">
            <a:extLst>
              <a:ext uri="{FF2B5EF4-FFF2-40B4-BE49-F238E27FC236}">
                <a16:creationId xmlns:a16="http://schemas.microsoft.com/office/drawing/2014/main" id="{936E472E-3314-4AB4-A6B9-12350E9B9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3563" y="6500813"/>
            <a:ext cx="3500437" cy="357187"/>
          </a:xfrm>
        </p:spPr>
        <p:txBody>
          <a:bodyPr/>
          <a:lstStyle/>
          <a:p>
            <a:r>
              <a:rPr lang="sl-SI" altLang="sl-SI" sz="2000"/>
              <a:t> </a:t>
            </a:r>
            <a:endParaRPr lang="en-US" altLang="sl-SI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2">
            <a:extLst>
              <a:ext uri="{FF2B5EF4-FFF2-40B4-BE49-F238E27FC236}">
                <a16:creationId xmlns:a16="http://schemas.microsoft.com/office/drawing/2014/main" id="{677AB137-F7A3-4053-8C93-4C2B6B48C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71438"/>
            <a:ext cx="8229600" cy="4525962"/>
          </a:xfrm>
        </p:spPr>
        <p:txBody>
          <a:bodyPr/>
          <a:lstStyle/>
          <a:p>
            <a:endParaRPr lang="sl-SI" altLang="sl-SI"/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DF7D65CE-A392-4138-BD47-44FC3900E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4">
            <a:extLst>
              <a:ext uri="{FF2B5EF4-FFF2-40B4-BE49-F238E27FC236}">
                <a16:creationId xmlns:a16="http://schemas.microsoft.com/office/drawing/2014/main" id="{D7DA189B-3E96-44B2-8D27-10AF3B9A9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643188"/>
            <a:ext cx="3167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sl-SI">
                <a:solidFill>
                  <a:schemeClr val="bg1"/>
                </a:solidFill>
              </a:rPr>
              <a:t>Basiliqu</a:t>
            </a:r>
            <a:r>
              <a:rPr lang="sl-SI" altLang="sl-SI">
                <a:solidFill>
                  <a:schemeClr val="bg1"/>
                </a:solidFill>
              </a:rPr>
              <a:t>e </a:t>
            </a:r>
            <a:r>
              <a:rPr lang="en-US" altLang="sl-SI">
                <a:solidFill>
                  <a:schemeClr val="bg1"/>
                </a:solidFill>
              </a:rPr>
              <a:t>Notre-Dame d'Afrique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EB4E3"/>
            </a:gs>
            <a:gs pos="9000">
              <a:srgbClr val="8EB4E3"/>
            </a:gs>
            <a:gs pos="53000">
              <a:srgbClr val="FFFFFF"/>
            </a:gs>
            <a:gs pos="100000">
              <a:srgbClr val="B7DEE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52094-085E-472E-8A72-4D307E4E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Le climat</a:t>
            </a:r>
            <a:endParaRPr lang="en-US" alt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D6292-5598-499F-82DB-3836F1FC6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50"/>
          </a:xfrm>
        </p:spPr>
        <p:txBody>
          <a:bodyPr/>
          <a:lstStyle/>
          <a:p>
            <a:r>
              <a:rPr lang="fr-FR" altLang="sl-SI"/>
              <a:t>Un climat méditerranéen couvre le Nord, tandis qu’un climat désertique règne sur le Sud. Durant l’été, le mois le plus chaud, à Alger, est aoû</a:t>
            </a:r>
            <a:endParaRPr lang="sl-SI" altLang="sl-SI"/>
          </a:p>
          <a:p>
            <a:endParaRPr lang="sl-SI" altLang="sl-SI"/>
          </a:p>
          <a:p>
            <a:r>
              <a:rPr lang="fr-FR" altLang="sl-SI"/>
              <a:t>Les températures sont variables entre le jour et la nuit dans le Sahara au Sud. </a:t>
            </a:r>
            <a:endParaRPr lang="sl-SI" altLang="sl-SI"/>
          </a:p>
          <a:p>
            <a:r>
              <a:rPr lang="fr-FR" altLang="sl-SI"/>
              <a:t>Le baromètre indique des variables entre 40° le jour et 5° la nuit.</a:t>
            </a:r>
            <a:endParaRPr lang="en-US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D4F679C0-CAD4-4CEB-A826-EB16930CC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009A8877-9BF0-4C7D-9C12-288BB6A8C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125"/>
            <a:ext cx="9144000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F7F7F"/>
            </a:gs>
            <a:gs pos="9000">
              <a:srgbClr val="7F7F7F"/>
            </a:gs>
            <a:gs pos="53000">
              <a:srgbClr val="FFFFFF"/>
            </a:gs>
            <a:gs pos="100000">
              <a:srgbClr val="A6A6A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5A46F-F408-4F4F-A7DF-EDABDCCD0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err="1"/>
              <a:t>Démographie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9A5F0-F488-4129-8D85-5368D6EFD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4925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/>
              <a:t>Les Algériens sont principalement de souches </a:t>
            </a:r>
            <a:r>
              <a:rPr lang="fr-FR" dirty="0">
                <a:solidFill>
                  <a:srgbClr val="7030A0"/>
                </a:solidFill>
              </a:rPr>
              <a:t>berbère</a:t>
            </a:r>
            <a:r>
              <a:rPr lang="fr-FR" dirty="0"/>
              <a:t> (</a:t>
            </a:r>
            <a:r>
              <a:rPr lang="fr-FR" i="1" dirty="0"/>
              <a:t>amazigh</a:t>
            </a:r>
            <a:r>
              <a:rPr lang="fr-FR" dirty="0"/>
              <a:t>), et les différentes vagues de peuplement composées de 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fr-FR" dirty="0">
                <a:solidFill>
                  <a:srgbClr val="7030A0"/>
                </a:solidFill>
              </a:rPr>
              <a:t>Phéniciens</a:t>
            </a:r>
            <a:r>
              <a:rPr lang="fr-FR" dirty="0"/>
              <a:t>, 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de </a:t>
            </a:r>
            <a:r>
              <a:rPr lang="fr-FR" dirty="0">
                <a:solidFill>
                  <a:srgbClr val="7030A0"/>
                </a:solidFill>
              </a:rPr>
              <a:t>Romains</a:t>
            </a:r>
            <a:r>
              <a:rPr lang="fr-FR" dirty="0"/>
              <a:t>, 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de </a:t>
            </a:r>
            <a:r>
              <a:rPr lang="fr-FR" dirty="0">
                <a:solidFill>
                  <a:srgbClr val="7030A0"/>
                </a:solidFill>
              </a:rPr>
              <a:t>Vandales</a:t>
            </a:r>
            <a:r>
              <a:rPr lang="fr-FR" dirty="0"/>
              <a:t>, 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de </a:t>
            </a:r>
            <a:r>
              <a:rPr lang="fr-FR" dirty="0">
                <a:solidFill>
                  <a:srgbClr val="7030A0"/>
                </a:solidFill>
              </a:rPr>
              <a:t>Byzantins</a:t>
            </a:r>
            <a:r>
              <a:rPr lang="fr-FR" dirty="0"/>
              <a:t> 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et enfin </a:t>
            </a:r>
            <a:r>
              <a:rPr lang="fr-FR" dirty="0">
                <a:solidFill>
                  <a:srgbClr val="7030A0"/>
                </a:solidFill>
              </a:rPr>
              <a:t>d'Arabes</a:t>
            </a:r>
            <a:endParaRPr lang="sl-SI" dirty="0">
              <a:solidFill>
                <a:srgbClr val="7030A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 qui se sont succédé jusqu'au premier millénaire de notre ère ont peu modifié la composition ethnique de la population.</a:t>
            </a:r>
            <a:endParaRPr lang="en-US" dirty="0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1B23E4FD-7B69-4DCD-9501-CFE4445DD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360613"/>
            <a:ext cx="264477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2948-F8C3-40E2-B682-F02C8B49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500063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Religions</a:t>
            </a:r>
            <a:br>
              <a:rPr lang="en-US" b="1" dirty="0"/>
            </a:br>
            <a:endParaRPr lang="en-US" dirty="0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BCDFDE6F-F37E-4B35-9672-D95E8DBCC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sl-SI"/>
              <a:t>L’islam sunnite est la religion d'État</a:t>
            </a:r>
            <a:r>
              <a:rPr lang="sl-SI" altLang="sl-SI" baseline="30000"/>
              <a:t> </a:t>
            </a:r>
            <a:r>
              <a:rPr lang="fr-FR" altLang="sl-SI"/>
              <a:t>et celle de 99.99 % des Algériens</a:t>
            </a:r>
            <a:endParaRPr lang="sl-SI" altLang="sl-SI"/>
          </a:p>
          <a:p>
            <a:r>
              <a:rPr lang="fr-FR" altLang="sl-SI"/>
              <a:t>Les </a:t>
            </a:r>
            <a:r>
              <a:rPr lang="sl-SI" altLang="sl-SI"/>
              <a:t>é</a:t>
            </a:r>
            <a:r>
              <a:rPr lang="fr-FR" altLang="sl-SI"/>
              <a:t>glises protestantes d'Algérie avançant le chiffre de 50 000 fidèles en 2008, le ministère des Affaires religieuses reconnait 11 000 chrétiens dans le pays, essentiellement catholiques</a:t>
            </a:r>
          </a:p>
          <a:p>
            <a:endParaRPr lang="en-US" altLang="sl-SI"/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A284B05C-6B4E-485B-B978-49FD01D0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00625"/>
            <a:ext cx="257175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D6045319-7E8A-47B6-AB98-6F6A0C12F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-71438"/>
            <a:ext cx="4643437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>
            <a:extLst>
              <a:ext uri="{FF2B5EF4-FFF2-40B4-BE49-F238E27FC236}">
                <a16:creationId xmlns:a16="http://schemas.microsoft.com/office/drawing/2014/main" id="{CC19ECD7-29A2-4207-BDC2-044DC5BBB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0"/>
            <a:ext cx="3544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sl-SI">
                <a:solidFill>
                  <a:schemeClr val="bg1"/>
                </a:solidFill>
              </a:rPr>
              <a:t>La mosquée et université islamique </a:t>
            </a:r>
            <a:endParaRPr lang="sl-SI" altLang="sl-SI">
              <a:solidFill>
                <a:schemeClr val="bg1"/>
              </a:solidFill>
            </a:endParaRPr>
          </a:p>
          <a:p>
            <a:r>
              <a:rPr lang="fr-FR" altLang="sl-SI">
                <a:solidFill>
                  <a:schemeClr val="bg1"/>
                </a:solidFill>
              </a:rPr>
              <a:t>de la ville de Constantine</a:t>
            </a:r>
            <a:endParaRPr lang="en-US" altLang="sl-SI">
              <a:solidFill>
                <a:schemeClr val="bg1"/>
              </a:solidFill>
            </a:endParaRP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75178481-601C-4E00-9BB5-86901E734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2862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7B06BE-5176-4C10-A6DB-42DFAE7B8524}"/>
              </a:ext>
            </a:extLst>
          </p:cNvPr>
          <p:cNvCxnSpPr/>
          <p:nvPr/>
        </p:nvCxnSpPr>
        <p:spPr>
          <a:xfrm>
            <a:off x="2786063" y="500063"/>
            <a:ext cx="2428875" cy="214312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56A92-58AD-4A32-9D1C-BEBED11D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/>
          <a:lstStyle/>
          <a:p>
            <a:r>
              <a:rPr lang="sl-SI" altLang="sl-SI"/>
              <a:t>Les animaux</a:t>
            </a:r>
            <a:endParaRPr lang="en-US" altLang="sl-SI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3778EF19-EB1E-4E65-98FE-2A791A06B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75"/>
            <a:ext cx="44323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9">
            <a:extLst>
              <a:ext uri="{FF2B5EF4-FFF2-40B4-BE49-F238E27FC236}">
                <a16:creationId xmlns:a16="http://schemas.microsoft.com/office/drawing/2014/main" id="{E0ED2487-69F0-4C7C-8042-CCE43D3F3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4429125"/>
            <a:ext cx="177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sl-SI" i="1"/>
              <a:t>La gazelle dorcas</a:t>
            </a:r>
            <a:endParaRPr lang="en-US" altLang="sl-SI"/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23E7FB50-33AC-4EBC-842E-79A480950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60674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>
            <a:extLst>
              <a:ext uri="{FF2B5EF4-FFF2-40B4-BE49-F238E27FC236}">
                <a16:creationId xmlns:a16="http://schemas.microsoft.com/office/drawing/2014/main" id="{36EFBC88-D142-4837-B23C-2FC54E874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714750"/>
            <a:ext cx="47148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12">
            <a:extLst>
              <a:ext uri="{FF2B5EF4-FFF2-40B4-BE49-F238E27FC236}">
                <a16:creationId xmlns:a16="http://schemas.microsoft.com/office/drawing/2014/main" id="{27B7951A-A68C-45D4-BFD2-95FB220F9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71688"/>
            <a:ext cx="165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sl-SI"/>
              <a:t>le moula-moula</a:t>
            </a:r>
          </a:p>
        </p:txBody>
      </p:sp>
      <p:pic>
        <p:nvPicPr>
          <p:cNvPr id="17416" name="Picture 6">
            <a:extLst>
              <a:ext uri="{FF2B5EF4-FFF2-40B4-BE49-F238E27FC236}">
                <a16:creationId xmlns:a16="http://schemas.microsoft.com/office/drawing/2014/main" id="{A4F11779-205B-4978-8783-D5AABE4AF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1714500"/>
            <a:ext cx="36210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5">
            <a:extLst>
              <a:ext uri="{FF2B5EF4-FFF2-40B4-BE49-F238E27FC236}">
                <a16:creationId xmlns:a16="http://schemas.microsoft.com/office/drawing/2014/main" id="{0AF526EE-C153-4AB2-8D74-541F4124D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5786438"/>
            <a:ext cx="411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sl-SI" i="1"/>
              <a:t>Troupeaux de dromadaires en semi liberté</a:t>
            </a:r>
            <a:endParaRPr lang="en-US" altLang="sl-SI"/>
          </a:p>
        </p:txBody>
      </p:sp>
      <p:sp>
        <p:nvSpPr>
          <p:cNvPr id="17418" name="TextBox 14">
            <a:extLst>
              <a:ext uri="{FF2B5EF4-FFF2-40B4-BE49-F238E27FC236}">
                <a16:creationId xmlns:a16="http://schemas.microsoft.com/office/drawing/2014/main" id="{087ABDAA-845D-4415-8E4F-F982D53A6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1857375"/>
            <a:ext cx="274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sl-SI"/>
              <a:t>Des ânes à moitié sauvages</a:t>
            </a:r>
            <a:endParaRPr lang="en-US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4A2B1B56-B865-4E4B-B1F3-8F047D0C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31DD2353-99F9-4AF2-A89E-E39403C43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24B2D43F-2CEE-4696-A824-F5CA61EB2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54487F-7B39-4171-AFB6-29E943DD6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fr-FR" altLang="sl-SI">
                <a:solidFill>
                  <a:schemeClr val="bg1"/>
                </a:solidFill>
              </a:rPr>
              <a:t>Le Fennec (</a:t>
            </a:r>
            <a:r>
              <a:rPr lang="fr-FR" altLang="sl-SI" i="1">
                <a:solidFill>
                  <a:schemeClr val="bg1"/>
                </a:solidFill>
              </a:rPr>
              <a:t>Vulpes zerda</a:t>
            </a:r>
            <a:r>
              <a:rPr lang="fr-FR" altLang="sl-SI">
                <a:solidFill>
                  <a:schemeClr val="bg1"/>
                </a:solidFill>
              </a:rPr>
              <a:t> )</a:t>
            </a:r>
          </a:p>
          <a:p>
            <a:r>
              <a:rPr lang="fr-FR" altLang="sl-SI">
                <a:solidFill>
                  <a:schemeClr val="bg1"/>
                </a:solidFill>
              </a:rPr>
              <a:t>Animal très discret dont on voit facilement les traces dans le sable et les sorties de terrier. Il prend un reflet argenté au milieu des dunes. </a:t>
            </a:r>
          </a:p>
          <a:p>
            <a:endParaRPr lang="en-US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8329-7371-447B-AAA8-66B06554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sl-SI" altLang="sl-SI"/>
              <a:t>Les personnes le plus connues</a:t>
            </a:r>
            <a:endParaRPr lang="en-US" altLang="sl-SI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AD5CB83-3D4A-4C69-AF60-11A75B9B2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AFB7A-029C-4599-A5A7-9E3751984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3286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sl-SI">
                <a:solidFill>
                  <a:schemeClr val="bg1"/>
                </a:solidFill>
              </a:rPr>
              <a:t>Abd-El-Kader à Damas, portant le grand cordon de la Légion d'honneur, 1860.</a:t>
            </a:r>
            <a:endParaRPr lang="en-US" altLang="sl-SI">
              <a:solidFill>
                <a:schemeClr val="bg1"/>
              </a:solidFill>
            </a:endParaRP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BAE568DB-2520-4C38-BCD0-43C933AE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52525"/>
            <a:ext cx="54864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96FBB9-1F92-47AE-8FEA-0966E5D9B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1857375"/>
            <a:ext cx="3714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>
                <a:solidFill>
                  <a:schemeClr val="bg1"/>
                </a:solidFill>
              </a:rPr>
              <a:t>Né</a:t>
            </a:r>
            <a:r>
              <a:rPr lang="fr-FR" altLang="sl-SI">
                <a:solidFill>
                  <a:schemeClr val="bg1"/>
                </a:solidFill>
              </a:rPr>
              <a:t> d</a:t>
            </a:r>
            <a:r>
              <a:rPr lang="sl-SI" altLang="sl-SI">
                <a:solidFill>
                  <a:schemeClr val="bg1"/>
                </a:solidFill>
              </a:rPr>
              <a:t>ans </a:t>
            </a:r>
            <a:r>
              <a:rPr lang="fr-FR" altLang="sl-SI">
                <a:solidFill>
                  <a:schemeClr val="bg1"/>
                </a:solidFill>
              </a:rPr>
              <a:t>une famille</a:t>
            </a:r>
            <a:r>
              <a:rPr lang="sl-SI" altLang="sl-SI">
                <a:solidFill>
                  <a:schemeClr val="bg1"/>
                </a:solidFill>
              </a:rPr>
              <a:t> </a:t>
            </a:r>
            <a:r>
              <a:rPr lang="fr-FR" altLang="sl-SI">
                <a:solidFill>
                  <a:schemeClr val="bg1"/>
                </a:solidFill>
              </a:rPr>
              <a:t>algérienne</a:t>
            </a:r>
            <a:endParaRPr lang="en-US" altLang="sl-SI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A461-D722-432D-A75D-7633A509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571500"/>
            <a:ext cx="3929062" cy="13573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2800" dirty="0"/>
              <a:t>Abdelaziz Bouteflika, président de la République algérienne.</a:t>
            </a:r>
            <a:endParaRPr lang="en-US" sz="2800" dirty="0"/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5E370C25-E466-4A47-95DA-2E63CF060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-33338"/>
            <a:ext cx="4429125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44069-6CEC-4AAA-96DD-99DCAD4D4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428625"/>
            <a:ext cx="8229600" cy="4525963"/>
          </a:xfrm>
        </p:spPr>
        <p:txBody>
          <a:bodyPr/>
          <a:lstStyle/>
          <a:p>
            <a:r>
              <a:rPr lang="en-US" altLang="sl-SI"/>
              <a:t>L’</a:t>
            </a:r>
            <a:r>
              <a:rPr lang="en-US" altLang="sl-SI" b="1"/>
              <a:t>Algérie</a:t>
            </a:r>
            <a:r>
              <a:rPr lang="en-US" altLang="sl-SI"/>
              <a:t>, officiellement </a:t>
            </a:r>
            <a:r>
              <a:rPr lang="en-US" altLang="sl-SI" b="1"/>
              <a:t>la République algérienne démocratique et populaire</a:t>
            </a:r>
            <a:r>
              <a:rPr lang="en-US" altLang="sl-SI"/>
              <a:t>, est un État d’Afrique du Nord</a:t>
            </a:r>
            <a:endParaRPr lang="sl-SI" altLang="sl-SI"/>
          </a:p>
          <a:p>
            <a:r>
              <a:rPr lang="fr-FR" altLang="sl-SI"/>
              <a:t>Sa capitale, Alger, est située au nord, sur la côte méditerranéenne</a:t>
            </a:r>
            <a:endParaRPr lang="en-US" altLang="sl-SI"/>
          </a:p>
        </p:txBody>
      </p:sp>
      <p:pic>
        <p:nvPicPr>
          <p:cNvPr id="3075" name="Picture 3" descr="C:\Users\premik91\Desktop\600px-Coat_of_arms_of_Algeria.svg.png">
            <a:extLst>
              <a:ext uri="{FF2B5EF4-FFF2-40B4-BE49-F238E27FC236}">
                <a16:creationId xmlns:a16="http://schemas.microsoft.com/office/drawing/2014/main" id="{3C400224-7833-44D2-9B9A-B19B1218A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143250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298E2E-F8A9-4823-ABD2-1B9C77A22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4214813"/>
            <a:ext cx="419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4000" b="1"/>
              <a:t>Superficie </a:t>
            </a:r>
            <a:r>
              <a:rPr lang="sl-SI" altLang="sl-SI" sz="4400" b="1"/>
              <a:t>t</a:t>
            </a:r>
            <a:r>
              <a:rPr lang="en-US" altLang="sl-SI" sz="4400" b="1"/>
              <a:t>otale</a:t>
            </a:r>
            <a:r>
              <a:rPr lang="sl-SI" altLang="sl-SI" sz="4400" b="1"/>
              <a:t> </a:t>
            </a:r>
            <a:r>
              <a:rPr lang="sl-SI" altLang="sl-SI" sz="4000" b="1"/>
              <a:t>: </a:t>
            </a:r>
          </a:p>
          <a:p>
            <a:r>
              <a:rPr lang="en-US" altLang="sl-SI" sz="4000"/>
              <a:t>2 381 741 km²</a:t>
            </a:r>
            <a:endParaRPr lang="en-US" altLang="sl-SI" sz="4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40B81-0084-46A2-8B8F-4326656B5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Albert Camus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B06BF-BC5E-498F-9253-075B938B7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900488" cy="4525963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b="1" dirty="0"/>
              <a:t>Albert Camus</a:t>
            </a:r>
            <a:r>
              <a:rPr lang="fr-FR" dirty="0"/>
              <a:t>, né le 7 novembre 1913 à Mondovi en Algérie et mort le 4 janvier 1960 à </a:t>
            </a:r>
            <a:r>
              <a:rPr lang="fr-FR" dirty="0" err="1"/>
              <a:t>Villeblevin</a:t>
            </a:r>
            <a:r>
              <a:rPr lang="sl-SI" dirty="0"/>
              <a:t> </a:t>
            </a:r>
            <a:r>
              <a:rPr lang="fr-FR" dirty="0"/>
              <a:t>dans l'Yonne, est un écrivain pied noir , dramaturge et philosophe français.</a:t>
            </a:r>
            <a:endParaRPr lang="sl-SI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Il a reçu le prix Nobel de littérature en 1957.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84BE031-18CC-41D6-8099-AE41FA5D2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152525"/>
            <a:ext cx="475297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885D7-E37B-41F6-926F-47B602EE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l-SI" b="1"/>
              <a:t>Hadj Brahim Khaled</a:t>
            </a:r>
            <a:endParaRPr lang="en-US" alt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4D50F-4128-4E5F-97D4-4FA7D1486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sl-SI" b="1"/>
              <a:t>Cheb Khaled</a:t>
            </a:r>
            <a:r>
              <a:rPr lang="en-US" altLang="sl-SI"/>
              <a:t>, </a:t>
            </a:r>
            <a:r>
              <a:rPr lang="sl-SI" altLang="sl-SI"/>
              <a:t>le </a:t>
            </a:r>
            <a:r>
              <a:rPr lang="en-US" altLang="sl-SI"/>
              <a:t>chanteur algérien populaire de raï, né à Oran</a:t>
            </a:r>
            <a:r>
              <a:rPr lang="sl-SI" altLang="sl-SI"/>
              <a:t> </a:t>
            </a:r>
            <a:r>
              <a:rPr lang="en-US" altLang="sl-SI"/>
              <a:t>le 29 février 1960.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73E262C-C1C5-419B-A1E6-4CFBFD127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51163"/>
            <a:ext cx="3857625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4F84DBEE-4443-4301-A944-DA5459884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7675"/>
            <a:ext cx="3929063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BB9A2C-5DCA-4167-8E09-F257630F69F3}"/>
              </a:ext>
            </a:extLst>
          </p:cNvPr>
          <p:cNvSpPr/>
          <p:nvPr/>
        </p:nvSpPr>
        <p:spPr>
          <a:xfrm>
            <a:off x="2928926" y="1714488"/>
            <a:ext cx="3038011" cy="144655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8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La FIN</a:t>
            </a:r>
            <a:endParaRPr lang="en-US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E14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E14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BAA1F-769A-42D4-A8E9-FC72E91BB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500063"/>
            <a:ext cx="8229600" cy="4525962"/>
          </a:xfrm>
        </p:spPr>
        <p:txBody>
          <a:bodyPr/>
          <a:lstStyle/>
          <a:p>
            <a:r>
              <a:rPr lang="fr-FR" altLang="sl-SI"/>
              <a:t>Il partage des frontières terrestres au nord-est avec la </a:t>
            </a:r>
            <a:r>
              <a:rPr lang="fr-FR" altLang="sl-SI">
                <a:solidFill>
                  <a:srgbClr val="FF0000"/>
                </a:solidFill>
              </a:rPr>
              <a:t>Tunisie</a:t>
            </a:r>
            <a:r>
              <a:rPr lang="fr-FR" altLang="sl-SI"/>
              <a:t>, à l'est avec la </a:t>
            </a:r>
            <a:r>
              <a:rPr lang="fr-FR" altLang="sl-SI">
                <a:solidFill>
                  <a:srgbClr val="FF0000"/>
                </a:solidFill>
              </a:rPr>
              <a:t>Libye</a:t>
            </a:r>
            <a:r>
              <a:rPr lang="fr-FR" altLang="sl-SI"/>
              <a:t>, au sud avec le </a:t>
            </a:r>
            <a:r>
              <a:rPr lang="fr-FR" altLang="sl-SI">
                <a:solidFill>
                  <a:srgbClr val="FF0000"/>
                </a:solidFill>
              </a:rPr>
              <a:t>Niger</a:t>
            </a:r>
            <a:r>
              <a:rPr lang="fr-FR" altLang="sl-SI"/>
              <a:t> et le </a:t>
            </a:r>
            <a:r>
              <a:rPr lang="fr-FR" altLang="sl-SI">
                <a:solidFill>
                  <a:srgbClr val="FF0000"/>
                </a:solidFill>
              </a:rPr>
              <a:t>Mali</a:t>
            </a:r>
            <a:r>
              <a:rPr lang="fr-FR" altLang="sl-SI"/>
              <a:t>, au sud-ouest avec la </a:t>
            </a:r>
            <a:r>
              <a:rPr lang="fr-FR" altLang="sl-SI">
                <a:solidFill>
                  <a:srgbClr val="FF0000"/>
                </a:solidFill>
              </a:rPr>
              <a:t>Mauritanie</a:t>
            </a:r>
            <a:r>
              <a:rPr lang="fr-FR" altLang="sl-SI"/>
              <a:t> et le territoire contesté du </a:t>
            </a:r>
            <a:r>
              <a:rPr lang="fr-FR" altLang="sl-SI">
                <a:solidFill>
                  <a:srgbClr val="FF0000"/>
                </a:solidFill>
              </a:rPr>
              <a:t>Sahara occidental</a:t>
            </a:r>
            <a:r>
              <a:rPr lang="fr-FR" altLang="sl-SI"/>
              <a:t>, et à l’ouest avec le </a:t>
            </a:r>
            <a:r>
              <a:rPr lang="fr-FR" altLang="sl-SI">
                <a:solidFill>
                  <a:srgbClr val="FF0000"/>
                </a:solidFill>
              </a:rPr>
              <a:t>Maroc</a:t>
            </a:r>
            <a:endParaRPr lang="en-US" altLang="sl-SI"/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id="{34204623-0B22-4AB5-A9D1-360F98665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143250"/>
            <a:ext cx="707231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30D01-1035-4F37-9880-6C866549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-14287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L’h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istoire</a:t>
            </a:r>
            <a:r>
              <a:rPr lang="sl-SI" b="1" dirty="0">
                <a:solidFill>
                  <a:schemeClr val="accent6">
                    <a:lumMod val="75000"/>
                  </a:schemeClr>
                </a:solidFill>
              </a:rPr>
              <a:t> courte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055E4-290C-4F17-8602-34864A5A0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14375"/>
            <a:ext cx="8229600" cy="592931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/>
              <a:t>L’Algérie, de par sa tradition de terre d’accueil et de carrefour de multiples civilisations qui l’ont traversée</a:t>
            </a:r>
            <a:endParaRPr lang="sl-SI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Les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Berbères</a:t>
            </a:r>
            <a:r>
              <a:rPr lang="fr-FR" dirty="0"/>
              <a:t>,</a:t>
            </a:r>
            <a:r>
              <a:rPr lang="en-US" dirty="0"/>
              <a:t> les </a:t>
            </a:r>
            <a:r>
              <a:rPr lang="en-US" dirty="0" err="1"/>
              <a:t>peuples</a:t>
            </a:r>
            <a:r>
              <a:rPr lang="en-US" dirty="0"/>
              <a:t> </a:t>
            </a:r>
            <a:r>
              <a:rPr lang="en-US" dirty="0" err="1"/>
              <a:t>autochtones</a:t>
            </a:r>
            <a:r>
              <a:rPr lang="sl-SI" dirty="0"/>
              <a:t>,</a:t>
            </a:r>
            <a:r>
              <a:rPr lang="fr-FR" dirty="0"/>
              <a:t> on les voit dans les vestiges archéologiques les plus notables, il y a le parc national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du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Tassili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que l'on considère comme le plus grand musée naturel au monde.</a:t>
            </a:r>
            <a:endParaRPr lang="sl-SI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Côte Nord </a:t>
            </a:r>
            <a:r>
              <a:rPr lang="en-US" dirty="0" err="1"/>
              <a:t>appartenait</a:t>
            </a:r>
            <a:r>
              <a:rPr lang="en-US" dirty="0"/>
              <a:t> à </a:t>
            </a:r>
            <a:r>
              <a:rPr lang="en-US" dirty="0" err="1"/>
              <a:t>territoire</a:t>
            </a:r>
            <a:r>
              <a:rPr lang="en-US" dirty="0"/>
              <a:t> </a:t>
            </a:r>
            <a:r>
              <a:rPr lang="en-US" dirty="0" err="1"/>
              <a:t>carthaginoi</a:t>
            </a:r>
            <a:r>
              <a:rPr lang="sl-SI" dirty="0"/>
              <a:t>s. Apr</a:t>
            </a:r>
            <a:r>
              <a:rPr lang="fr-FR" dirty="0"/>
              <a:t>è</a:t>
            </a:r>
            <a:r>
              <a:rPr lang="sl-SI" dirty="0"/>
              <a:t>s, la tr</a:t>
            </a:r>
            <a:r>
              <a:rPr lang="fr-FR" dirty="0"/>
              <a:t>è</a:t>
            </a:r>
            <a:r>
              <a:rPr lang="sl-SI" dirty="0"/>
              <a:t>s significatif était l’epoque romaine.</a:t>
            </a:r>
            <a:endParaRPr lang="en-US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enfin</a:t>
            </a:r>
            <a:r>
              <a:rPr lang="fr-FR" dirty="0"/>
              <a:t>, l'Algérie est prise par les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Ottomans</a:t>
            </a:r>
            <a:endParaRPr lang="sl-SI" dirty="0">
              <a:solidFill>
                <a:schemeClr val="accent6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fr-FR" dirty="0"/>
              <a:t> et ensuite par la France. En 1962, l'Algérie </a:t>
            </a:r>
            <a:endParaRPr lang="sl-SI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    </a:t>
            </a:r>
            <a:r>
              <a:rPr lang="fr-FR" dirty="0"/>
              <a:t>devient un pays indépendant.</a:t>
            </a:r>
            <a:endParaRPr lang="en-US" dirty="0"/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582A3775-A32F-4DAC-AAD7-0AAD8CF11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4429125"/>
            <a:ext cx="19272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ADF564DD-6BED-4766-B09F-2BF52B2DF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843D8CDE-AB6E-4ABB-B7C0-84AB4CF03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5A955AFB-C898-4207-87EB-2F9C8D4A2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547046-F86C-4E57-978F-F23BC188C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88" y="642938"/>
            <a:ext cx="4214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sl-SI">
                <a:solidFill>
                  <a:schemeClr val="bg1"/>
                </a:solidFill>
              </a:rPr>
              <a:t>Le Medracen, à Batna, l'un des plus ancien monument en Algérie, il est l'ancêtre de tous les Berbères, 300 av. J.-C.</a:t>
            </a:r>
            <a:endParaRPr lang="en-US" altLang="sl-SI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B3A1-F9E1-494B-AF18-F91B7716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sl-SI" sz="3200"/>
              <a:t>Extension du territoire carthaginois avant la Première Guerre punique vers 264 av. J.-C.</a:t>
            </a:r>
            <a:endParaRPr lang="en-US" altLang="sl-SI" sz="3200"/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C0F0FC74-2935-4BD0-9538-14F3C8079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400"/>
            <a:ext cx="91440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CDAAE-5A9B-46FF-96E6-FC93F5071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71438"/>
            <a:ext cx="8229600" cy="5826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Ville romaine</a:t>
            </a:r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2F6113FD-00F0-4188-9996-5D439F27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863"/>
            <a:ext cx="9144000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E4DD3E-131B-404B-AC68-FE185EB8E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071563"/>
            <a:ext cx="8539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sl-SI" sz="2400"/>
              <a:t>Timgad, vue d'ensemble, construite en 100 ap. J.-C par les Romains</a:t>
            </a:r>
            <a:endParaRPr lang="en-US" altLang="sl-SI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D714A-5619-4D23-BF58-54458C66B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438" y="857250"/>
            <a:ext cx="2900362" cy="642938"/>
          </a:xfrm>
        </p:spPr>
        <p:txBody>
          <a:bodyPr/>
          <a:lstStyle/>
          <a:p>
            <a:r>
              <a:rPr lang="fr-FR" altLang="sl-SI" sz="2800"/>
              <a:t>En 1962, l'Algérie </a:t>
            </a:r>
            <a:br>
              <a:rPr lang="sl-SI" altLang="sl-SI" sz="2800"/>
            </a:br>
            <a:r>
              <a:rPr lang="sl-SI" altLang="sl-SI" sz="2800"/>
              <a:t>    </a:t>
            </a:r>
            <a:r>
              <a:rPr lang="fr-FR" altLang="sl-SI" sz="2800"/>
              <a:t>devient un pays indépendant.</a:t>
            </a:r>
            <a:br>
              <a:rPr lang="en-US" altLang="sl-SI" sz="2800"/>
            </a:br>
            <a:endParaRPr lang="en-US" altLang="sl-SI" sz="2800"/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A6287656-D77F-481D-BF40-F57B65506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6438" cy="694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>
            <a:extLst>
              <a:ext uri="{FF2B5EF4-FFF2-40B4-BE49-F238E27FC236}">
                <a16:creationId xmlns:a16="http://schemas.microsoft.com/office/drawing/2014/main" id="{711DCD7D-E64E-49DB-9B32-18F22DDD4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879600"/>
            <a:ext cx="3400425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4094C-4CE4-42BE-A57B-76D84C66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fr-FR" altLang="sl-SI"/>
              <a:t>Sa capitale, Alger</a:t>
            </a:r>
            <a:endParaRPr lang="en-US" alt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64532-DE87-4B6B-B5EA-4FC19F0DA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214438"/>
            <a:ext cx="8229600" cy="4525962"/>
          </a:xfrm>
        </p:spPr>
        <p:txBody>
          <a:bodyPr/>
          <a:lstStyle/>
          <a:p>
            <a:r>
              <a:rPr lang="fr-FR" altLang="sl-SI"/>
              <a:t>En 2008, la population d'Alger est à trois millions d'habitants</a:t>
            </a:r>
            <a:r>
              <a:rPr lang="sl-SI" altLang="sl-SI"/>
              <a:t>, environ </a:t>
            </a:r>
            <a:r>
              <a:rPr lang="fr-FR" altLang="sl-SI"/>
              <a:t>12 % de la population nationale</a:t>
            </a:r>
            <a:endParaRPr lang="sl-SI" altLang="sl-SI"/>
          </a:p>
          <a:p>
            <a:endParaRPr lang="en-US" altLang="sl-SI"/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176B7A73-8EF1-4B1F-920D-84BB643D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5850"/>
            <a:ext cx="76200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>
            <a:extLst>
              <a:ext uri="{FF2B5EF4-FFF2-40B4-BE49-F238E27FC236}">
                <a16:creationId xmlns:a16="http://schemas.microsoft.com/office/drawing/2014/main" id="{4CA9673B-BB99-4181-8748-7A488BFAC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4921250"/>
            <a:ext cx="1500187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6">
            <a:extLst>
              <a:ext uri="{FF2B5EF4-FFF2-40B4-BE49-F238E27FC236}">
                <a16:creationId xmlns:a16="http://schemas.microsoft.com/office/drawing/2014/main" id="{9B47F9BF-BE9E-47B6-92C3-08A00C9FF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4572000"/>
            <a:ext cx="2459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altLang="sl-SI"/>
              <a:t>Blason de la ville d'Alger</a:t>
            </a:r>
            <a:endParaRPr lang="en-US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574</Words>
  <Application>Microsoft Office PowerPoint</Application>
  <PresentationFormat>On-screen Show (4:3)</PresentationFormat>
  <Paragraphs>62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 </vt:lpstr>
      <vt:lpstr>PowerPoint Presentation</vt:lpstr>
      <vt:lpstr>PowerPoint Presentation</vt:lpstr>
      <vt:lpstr>L’histoire courte</vt:lpstr>
      <vt:lpstr>PowerPoint Presentation</vt:lpstr>
      <vt:lpstr>Extension du territoire carthaginois avant la Première Guerre punique vers 264 av. J.-C.</vt:lpstr>
      <vt:lpstr>Ville romaine</vt:lpstr>
      <vt:lpstr>En 1962, l'Algérie      devient un pays indépendant. </vt:lpstr>
      <vt:lpstr>Sa capitale, Alger</vt:lpstr>
      <vt:lpstr>PowerPoint Presentation</vt:lpstr>
      <vt:lpstr>Le climat</vt:lpstr>
      <vt:lpstr>PowerPoint Presentation</vt:lpstr>
      <vt:lpstr>Démographie </vt:lpstr>
      <vt:lpstr>Religions </vt:lpstr>
      <vt:lpstr>PowerPoint Presentation</vt:lpstr>
      <vt:lpstr>Les animaux</vt:lpstr>
      <vt:lpstr>PowerPoint Presentation</vt:lpstr>
      <vt:lpstr>Les personnes le plus connues</vt:lpstr>
      <vt:lpstr>Abdelaziz Bouteflika, président de la République algérienne.</vt:lpstr>
      <vt:lpstr>Albert Camus </vt:lpstr>
      <vt:lpstr>Hadj Brahim Khaled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2019-05-30T09:42:09Z</dcterms:created>
  <dcterms:modified xsi:type="dcterms:W3CDTF">2019-05-30T09:42:10Z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