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3F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97B82DB-A5E7-426C-BC88-82F40DC84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2624C-586D-44A3-9383-B85A30CA96CB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6422FA2-289C-429A-BE70-0D9F84665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B221A6F3-E7B7-4FEC-92B6-742994AC3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F7B2C-7FF6-4E3E-8EF6-38829ED4896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67130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366E3F62-7714-40DF-B144-20AF52EAA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39EED-F002-41B2-ADDA-4BAF7A05C306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24D02A7-AD04-4179-9AA8-411EF77D1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F86A4AA9-9CE3-40DA-8A08-67AD0EF68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2A5BA-DE9D-498C-99C1-028BFAD136D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156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DD8FA70-531D-44E6-8B0F-926024C65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D3A7F-C741-46E2-A65D-511A60E12EF6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E110AF1E-D834-4442-AFCF-0E176B0B8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6E7F84C1-51E2-4F9A-9C12-9F11F8F73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A8262-E1EC-47C4-ACB4-0BD9F5D0DD1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3466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81F7080-009F-4514-9331-36355D4F0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EA870-D276-4AA3-A984-6887BB657819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AFA4AFE-80A7-4A25-A713-85BB58DDF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AE414ABC-2ACC-4599-9995-930CAA011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0FA47-1BB4-4C22-82D4-1CCE74FE651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75581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6F588EC-DCB1-4EEB-A40A-4C15F3860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D1D00-8097-48A0-92D0-BC6C3565415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F221189-0744-49F3-9961-4D82F953B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3880EA2F-94F2-4593-9C7F-4D4E29A5F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4B99B-56E4-4309-A522-8A424D301DF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2815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32D7A50E-D7A9-402F-848A-EE86E2241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4864D-264C-483B-99E8-879864C204A7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C58DD8A2-5D1B-4CF0-93C8-4DA4D3822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978A9ABF-A065-46E5-A686-45F44A457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1A138-6BB1-478C-A597-65BB92BD677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4249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3EA700AB-C1EF-464E-AF72-706897C7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655A8-C7F0-476B-A6F0-B613DD0C61B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D85C6732-59E3-4466-8F05-CF3FBD0CC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7C63BB8A-FC17-4895-A9D4-032D5A201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7C567-64C2-4183-B502-82349A94CCA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5214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E70B36AC-FC4A-4D45-95EB-7FBC44982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A349B-1A75-4C56-B2A9-7B4ED22C5DC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00CB15EE-A8FC-4BA5-8102-067AB07D7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D1841362-4B06-4142-8EE7-4CC82062F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19FE0-8F08-4869-A513-0E5AC8559F7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57401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F24D1CB3-919A-4428-9AF1-44CD91094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FBCC5-C398-4BE3-BBBB-70A6CE1B0202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BE42F233-FBEF-4075-AC73-35227080C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F9CEDBE6-11C0-482F-A278-E4F46E574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82F4C-30AA-49A7-BB81-6A8224DEE9E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25912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04312C60-B4E3-4D83-AB80-C00CD1A92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08ED0-CD06-4FB6-BE8B-F57DAEDA7C93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E07C788D-1D34-43E7-8BD4-2BA7E41D5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DFE482F4-9036-4A75-B75F-44C905E7E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59A95-F2A0-4F24-8749-E216EFD833E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8073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4DA80AF0-5640-4C17-89B2-564390E9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664EB-22AE-4224-839B-B10860CF9875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E6A18AD6-1B4D-4EFD-9DAC-E77ADF8D0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ECC84DCA-721E-4890-A91A-56A9A4B46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753B6-3B08-4EAA-BA90-034F0FB15B1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69537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8E48933D-6770-4045-B8F9-BB16D126ABC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4950FC0F-8372-4B3F-A790-84093BB6848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E38C2A08-0F15-456F-9C67-5B5D2338FC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D6CDB8-B2CB-40B7-B3EE-686066175CB1}" type="datetimeFigureOut">
              <a:rPr lang="sl-SI"/>
              <a:pPr>
                <a:defRPr/>
              </a:pPr>
              <a:t>30. 05. 2019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1B3E01D3-ACD1-42FD-95B6-106D92C895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BF974945-8057-48A2-A2F5-0C56BADA41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462689D-63DB-48D9-A5C4-F26EAC3A23F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846701-6B79-4490-AAF1-700D80BB5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9592" y="1382911"/>
            <a:ext cx="7772400" cy="1470025"/>
          </a:xfrm>
          <a:scene3d>
            <a:camera prst="perspectiveRelaxed">
              <a:rot lat="20113898" lon="21001133" rev="508707"/>
            </a:camera>
            <a:lightRig rig="threePt" dir="t"/>
          </a:scene3d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sl-SI" sz="6000" dirty="0"/>
            </a:br>
            <a:br>
              <a:rPr lang="sl-SI" sz="6000" dirty="0"/>
            </a:br>
            <a:r>
              <a:rPr lang="sl-SI" sz="8000" dirty="0"/>
              <a:t>KOORDINATNI SISTEM</a:t>
            </a:r>
            <a:br>
              <a:rPr lang="sl-SI" sz="8000" dirty="0"/>
            </a:br>
            <a:r>
              <a:rPr lang="sl-SI" sz="8000" dirty="0">
                <a:solidFill>
                  <a:schemeClr val="accent2">
                    <a:lumMod val="75000"/>
                  </a:schemeClr>
                </a:solidFill>
              </a:rPr>
              <a:t>ETRS89/TM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E0B26D7-209D-4801-9431-1BF0CF7B72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568952" cy="2971800"/>
          </a:xfrm>
          <a:scene3d>
            <a:camera prst="perspectiveRelaxedModerately"/>
            <a:lightRig rig="threePt" dir="t"/>
          </a:scene3d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sl-SI" dirty="0"/>
          </a:p>
          <a:p>
            <a:pPr algn="l" fontAlgn="auto">
              <a:spcAft>
                <a:spcPts val="0"/>
              </a:spcAft>
              <a:defRPr/>
            </a:pPr>
            <a:endParaRPr lang="sl-SI" dirty="0"/>
          </a:p>
          <a:p>
            <a:pPr algn="l" fontAlgn="auto">
              <a:spcAft>
                <a:spcPts val="0"/>
              </a:spcAft>
              <a:defRPr/>
            </a:pPr>
            <a:endParaRPr lang="sl-SI" dirty="0"/>
          </a:p>
          <a:p>
            <a:pPr algn="l" fontAlgn="auto">
              <a:spcAft>
                <a:spcPts val="0"/>
              </a:spcAft>
              <a:defRPr/>
            </a:pPr>
            <a:r>
              <a:rPr lang="sl-SI"/>
              <a:t>  </a:t>
            </a:r>
            <a:endParaRPr lang="sl-SI" dirty="0">
              <a:solidFill>
                <a:srgbClr val="5A3FA7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412BEF-13F8-4B51-BEE2-470D92A9ECD2}"/>
              </a:ext>
            </a:extLst>
          </p:cNvPr>
          <p:cNvSpPr>
            <a:spLocks noGrp="1"/>
          </p:cNvSpPr>
          <p:nvPr>
            <p:ph type="title"/>
          </p:nvPr>
        </p:nvSpPr>
        <p:spPr>
          <a:scene3d>
            <a:camera prst="perspectiveRelaxedModerately"/>
            <a:lightRig rig="threePt" dir="t"/>
          </a:scene3d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C00000"/>
                </a:solidFill>
              </a:rPr>
              <a:t>RAZPOREDITEV ABSOLUTNIH GRAVIMETRIČNIH TOČK V SLOVENIJI</a:t>
            </a:r>
          </a:p>
        </p:txBody>
      </p:sp>
      <p:pic>
        <p:nvPicPr>
          <p:cNvPr id="11267" name="Ograda vsebine 3" descr="image012.gif">
            <a:extLst>
              <a:ext uri="{FF2B5EF4-FFF2-40B4-BE49-F238E27FC236}">
                <a16:creationId xmlns:a16="http://schemas.microsoft.com/office/drawing/2014/main" id="{392B9B65-D6C6-4579-8AFE-E21B6F5D71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1557338"/>
            <a:ext cx="7199312" cy="485298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836332-00F6-41DC-BB6E-3DAAE2743D9B}"/>
              </a:ext>
            </a:extLst>
          </p:cNvPr>
          <p:cNvSpPr>
            <a:spLocks noGrp="1"/>
          </p:cNvSpPr>
          <p:nvPr>
            <p:ph type="title"/>
          </p:nvPr>
        </p:nvSpPr>
        <p:spPr>
          <a:scene3d>
            <a:camera prst="perspectiveRelaxedModerately"/>
            <a:lightRig rig="threePt" dir="t"/>
          </a:scene3d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C00000"/>
                </a:solidFill>
              </a:rPr>
              <a:t>KORISTI NOVEGA KOORDINATNEGA SISTEMA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F70534F-E8AA-4D01-96EF-66B46E040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557338"/>
            <a:ext cx="8569325" cy="511175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l-SI" dirty="0"/>
              <a:t>Mednarodna izmenjava podatkov bo enostavnejša;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l-SI" dirty="0"/>
              <a:t>Meritve položaja GPS bodo brez dodatnih pretvorb neposredno izražene v novem KS: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l-SI" dirty="0"/>
              <a:t>Vzdrževanje baz podatkov v novem sistemu in z novimi meritvami GPS bo postopno izboljšalo položajno natančnost in kakovost podatkov;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l-SI" dirty="0"/>
              <a:t>Novi KS ne bo deformiran in bo enake natančnosti po celi državi;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l-SI" dirty="0"/>
              <a:t>Omrežje SIGNAL omogoča meritve reda natančnosti od nekaj metrov do nekaj cm v realnem času, tudi med gibanjem;</a:t>
            </a:r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l-SI" dirty="0"/>
              <a:t>Stroški vzdrževanja KS bodo manjši, saj se bo bistveno zmanjšalo število geodetskih točk za realizacijo koordinatnega sistema;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lika 3" descr="KOORDINATNI SISTEMI.jpg">
            <a:extLst>
              <a:ext uri="{FF2B5EF4-FFF2-40B4-BE49-F238E27FC236}">
                <a16:creationId xmlns:a16="http://schemas.microsoft.com/office/drawing/2014/main" id="{CDA4D2C7-76DF-401B-A9FC-787BDB4BFC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781300"/>
            <a:ext cx="5143500" cy="391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09BBE418-7F4B-431B-A05A-627F09D0C5C8}"/>
              </a:ext>
            </a:extLst>
          </p:cNvPr>
          <p:cNvSpPr>
            <a:spLocks noGrp="1"/>
          </p:cNvSpPr>
          <p:nvPr>
            <p:ph type="title"/>
          </p:nvPr>
        </p:nvSpPr>
        <p:spPr>
          <a:scene3d>
            <a:camera prst="perspectiveAbove" fov="1200000">
              <a:rot lat="20098868" lon="21596224" rev="27510"/>
            </a:camera>
            <a:lightRig rig="threePt" dir="t"/>
          </a:scene3d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C00000"/>
                </a:solidFill>
              </a:rPr>
              <a:t>DRŽAVNI KOORDINATNI SISTEM</a:t>
            </a:r>
          </a:p>
        </p:txBody>
      </p:sp>
      <p:sp>
        <p:nvSpPr>
          <p:cNvPr id="3076" name="Ograda vsebine 2">
            <a:extLst>
              <a:ext uri="{FF2B5EF4-FFF2-40B4-BE49-F238E27FC236}">
                <a16:creationId xmlns:a16="http://schemas.microsoft.com/office/drawing/2014/main" id="{D36E5798-0207-4BA2-9838-74667178F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241425"/>
            <a:ext cx="8893175" cy="56165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l-SI" altLang="sl-SI" sz="2100"/>
              <a:t>Je dogovorjena skupna osnova za določitev koordinat horizontalnega položaja in nadmorskih višin;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 sz="2100"/>
              <a:t>Zapisani so vsi uradni in tehnični prostorski podatki o objektih in stanju v prostoru;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 sz="2100"/>
              <a:t>Sem spadajo podatki o nepremičninah, gospodarski infrastrukturi in topografiji;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 sz="2100"/>
              <a:t>Potrebujejo ga geodeti, gradbeniki, prometniki, 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1AE451-DDA3-452F-82F9-108E0BBF3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282154"/>
          </a:xfrm>
          <a:scene3d>
            <a:camera prst="perspectiveRelaxedModerately" fov="2700000">
              <a:rot lat="19190639" lon="0" rev="0"/>
            </a:camera>
            <a:lightRig rig="threePt" dir="t"/>
          </a:scene3d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C00000"/>
                </a:solidFill>
              </a:rPr>
              <a:t>PRELOMNI TRENUTKI ZA SLOVENIJO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5C395B4C-9509-42D8-B23A-CF7E7C8D1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600200"/>
            <a:ext cx="8496300" cy="492442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Evropski </a:t>
            </a:r>
            <a:r>
              <a:rPr lang="sl-SI" dirty="0" err="1"/>
              <a:t>terestrični</a:t>
            </a:r>
            <a:r>
              <a:rPr lang="sl-SI" dirty="0"/>
              <a:t> referenčni sistem;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1994-1996 - prve GPS izmere geodetskih točk za realizacijo ETRS89 v Sloveniji;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2000 – zasedanje EUREF v </a:t>
            </a:r>
            <a:r>
              <a:rPr lang="sl-SI" dirty="0" err="1"/>
              <a:t>Tromsøju</a:t>
            </a:r>
            <a:r>
              <a:rPr lang="sl-SI" dirty="0"/>
              <a:t>; ETRS sprejet kot osnova za vseevropsko določanje položaja;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2001 – postavitev prve postaje državnega omrežja permanentnih postaj GPS, ki je povezana v evropsko omrežje permanentnih postaj EPN;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528996-95A5-4D6F-A0FE-117A8F78B6FA}"/>
              </a:ext>
            </a:extLst>
          </p:cNvPr>
          <p:cNvSpPr>
            <a:spLocks noGrp="1"/>
          </p:cNvSpPr>
          <p:nvPr>
            <p:ph type="title"/>
          </p:nvPr>
        </p:nvSpPr>
        <p:spPr>
          <a:scene3d>
            <a:camera prst="perspectiveAbove"/>
            <a:lightRig rig="threePt" dir="t"/>
          </a:scene3d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C00000"/>
                </a:solidFill>
              </a:rPr>
              <a:t>PRELOMNI TRENUTKI ZA SLOVENIJO (nadaljevanje predhodnega </a:t>
            </a:r>
            <a:r>
              <a:rPr lang="sl-SI" dirty="0" err="1">
                <a:solidFill>
                  <a:srgbClr val="C00000"/>
                </a:solidFill>
              </a:rPr>
              <a:t>slajda</a:t>
            </a:r>
            <a:r>
              <a:rPr lang="sl-SI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BBEDA2D-D0BA-4FAA-8222-58C8CDFEB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268413"/>
            <a:ext cx="8435975" cy="5329237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2003 – zasedanje EUREF v Toledu: formalno potrjeni rezultati računalniške obdelave prvih slovenskih GPS izmer in sprejeti kot del realizacije evropskega sistema ETRS89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2004 – Vlada RS sprejme Strategijo osnovnega geodetskega sistema.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2006 – vzpostavitev gravimetrične mreže, dokončna izgradnja in otvoritev omrežja SIGNAL, zasnova novega višinskega sistema.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2007 – operativno delovanje omrežja SIGNAL in podpora uporabnikom. Objava transformacijskih parametrov in navodil za meritve v novem sistemu. Določitev državne kartografske projekcije.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sl-SI" dirty="0"/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2008 – s 1. januarjem se uveljavi uradna uporaba novega državnega koordinatnega sistema za nove meritve v zemljiškem katastru. Postopno uvajanje novega sistema v zbirke podatkov Geodetske Uprave RS. Podpora uporabnikom in upravljavcem prostorskih podatkov.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endParaRPr lang="sl-SI" dirty="0"/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E999CF-751C-4CC9-BA5E-7B3B6E3274DA}"/>
              </a:ext>
            </a:extLst>
          </p:cNvPr>
          <p:cNvSpPr>
            <a:spLocks noGrp="1"/>
          </p:cNvSpPr>
          <p:nvPr>
            <p:ph type="title"/>
          </p:nvPr>
        </p:nvSpPr>
        <p:spPr>
          <a:scene3d>
            <a:camera prst="perspectiveRelaxedModerately"/>
            <a:lightRig rig="threePt" dir="t"/>
          </a:scene3d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C00000"/>
                </a:solidFill>
              </a:rPr>
              <a:t>PREHOD IZ STAREGA NA NOVI KOORDINATNI SISTEM</a:t>
            </a:r>
          </a:p>
        </p:txBody>
      </p:sp>
      <p:pic>
        <p:nvPicPr>
          <p:cNvPr id="6147" name="Ograda vsebine 3" descr="AA.jpg">
            <a:extLst>
              <a:ext uri="{FF2B5EF4-FFF2-40B4-BE49-F238E27FC236}">
                <a16:creationId xmlns:a16="http://schemas.microsoft.com/office/drawing/2014/main" id="{44A08847-B8B6-404A-8EF6-4741E34958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557338"/>
            <a:ext cx="8709025" cy="51117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0ECF09-7A86-46E8-9509-79648A903220}"/>
              </a:ext>
            </a:extLst>
          </p:cNvPr>
          <p:cNvSpPr>
            <a:spLocks noGrp="1"/>
          </p:cNvSpPr>
          <p:nvPr>
            <p:ph type="title"/>
          </p:nvPr>
        </p:nvSpPr>
        <p:spPr>
          <a:scene3d>
            <a:camera prst="perspectiveRelaxedModerately"/>
            <a:lightRig rig="threePt" dir="t"/>
          </a:scene3d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C00000"/>
                </a:solidFill>
              </a:rPr>
              <a:t>ZAKAJ NOVI KOORDINATNI SISTEM?</a:t>
            </a:r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861381DF-EE01-40BA-9634-84D904DD5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sl-SI" altLang="sl-SI"/>
              <a:t>Zaradi vključevanja v mednarodne integracije (vključevanje v skupino, združevanje);</a:t>
            </a:r>
          </a:p>
          <a:p>
            <a:pPr>
              <a:buFont typeface="Wingdings" panose="05000000000000000000" pitchFamily="2" charset="2"/>
              <a:buChar char="v"/>
            </a:pPr>
            <a:endParaRPr lang="sl-SI" altLang="sl-SI"/>
          </a:p>
          <a:p>
            <a:pPr>
              <a:buFont typeface="Wingdings" panose="05000000000000000000" pitchFamily="2" charset="2"/>
              <a:buChar char="v"/>
            </a:pPr>
            <a:r>
              <a:rPr lang="sl-SI" altLang="sl-SI"/>
              <a:t>Zaradi tehnološkega napredka določanja položaja;</a:t>
            </a:r>
          </a:p>
          <a:p>
            <a:pPr>
              <a:buFont typeface="Wingdings" panose="05000000000000000000" pitchFamily="2" charset="2"/>
              <a:buChar char="v"/>
            </a:pPr>
            <a:endParaRPr lang="sl-SI" altLang="sl-SI"/>
          </a:p>
          <a:p>
            <a:pPr>
              <a:buFont typeface="Wingdings" panose="05000000000000000000" pitchFamily="2" charset="2"/>
              <a:buChar char="v"/>
            </a:pPr>
            <a:r>
              <a:rPr lang="sl-SI" altLang="sl-SI"/>
              <a:t>Zaradi potreb uporabnikov (satelitske in mobilne telekomunikacije);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Slika 3" descr="koordinatni_sistem.gif">
            <a:extLst>
              <a:ext uri="{FF2B5EF4-FFF2-40B4-BE49-F238E27FC236}">
                <a16:creationId xmlns:a16="http://schemas.microsoft.com/office/drawing/2014/main" id="{E5ED5004-2607-4AFB-ADD5-6D5C895AB5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781300"/>
            <a:ext cx="5124450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6DF27454-63BD-4D56-A716-08D6549BEE10}"/>
              </a:ext>
            </a:extLst>
          </p:cNvPr>
          <p:cNvSpPr>
            <a:spLocks noGrp="1"/>
          </p:cNvSpPr>
          <p:nvPr>
            <p:ph type="title"/>
          </p:nvPr>
        </p:nvSpPr>
        <p:spPr>
          <a:scene3d>
            <a:camera prst="perspectiveRelaxedModerately"/>
            <a:lightRig rig="threePt" dir="t"/>
          </a:scene3d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rgbClr val="C00000"/>
                </a:solidFill>
              </a:rPr>
              <a:t>SESTAVA NOVEGA SISTEMA</a:t>
            </a:r>
          </a:p>
        </p:txBody>
      </p:sp>
      <p:sp>
        <p:nvSpPr>
          <p:cNvPr id="8196" name="Ograda vsebine 2">
            <a:extLst>
              <a:ext uri="{FF2B5EF4-FFF2-40B4-BE49-F238E27FC236}">
                <a16:creationId xmlns:a16="http://schemas.microsoft.com/office/drawing/2014/main" id="{FB40D02C-6264-4955-A882-0E59CCF92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1.) GEOGRAFSKE KOORDINATE;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400"/>
              <a:t>Sedanji KS temeljni na elipsoidu, ki se prilega celotni Evropi – GRS 80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altLang="sl-SI" sz="2400"/>
              <a:t>Zemlji se optimalno prilega na področju</a:t>
            </a:r>
          </a:p>
          <a:p>
            <a:pPr>
              <a:buFont typeface="Arial" panose="020B0604020202020204" pitchFamily="34" charset="0"/>
              <a:buNone/>
            </a:pPr>
            <a:r>
              <a:rPr lang="sl-SI" altLang="sl-SI" sz="2400"/>
              <a:t>      evrazijske tektonske plošče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grada vsebine 2">
            <a:extLst>
              <a:ext uri="{FF2B5EF4-FFF2-40B4-BE49-F238E27FC236}">
                <a16:creationId xmlns:a16="http://schemas.microsoft.com/office/drawing/2014/main" id="{0206CA80-10FB-492D-AF18-D936CBF9B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765175"/>
            <a:ext cx="8507412" cy="5360988"/>
          </a:xfrm>
        </p:spPr>
        <p:txBody>
          <a:bodyPr/>
          <a:lstStyle/>
          <a:p>
            <a:r>
              <a:rPr lang="sl-SI" altLang="sl-SI"/>
              <a:t>2.) RAVNINSKE KOORDINATE;</a:t>
            </a:r>
          </a:p>
        </p:txBody>
      </p:sp>
      <p:pic>
        <p:nvPicPr>
          <p:cNvPr id="9219" name="Slika 3" descr="imagesCAJK1X95.jpg">
            <a:extLst>
              <a:ext uri="{FF2B5EF4-FFF2-40B4-BE49-F238E27FC236}">
                <a16:creationId xmlns:a16="http://schemas.microsoft.com/office/drawing/2014/main" id="{FE651685-AB8A-4A3B-A026-D0EFC3F9B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844675"/>
            <a:ext cx="553402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D38BAE-24E8-42AF-B020-02B6FA28C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cene3d>
            <a:camera prst="perspectiveRelaxedModerately"/>
            <a:lightRig rig="threePt" dir="t"/>
          </a:scene3d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4800" dirty="0">
                <a:solidFill>
                  <a:srgbClr val="C00000"/>
                </a:solidFill>
              </a:rPr>
              <a:t>GRAVIMETRIČNA MREŽA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65DC1319-62F8-4CAC-8E40-79A6D7A42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268413"/>
            <a:ext cx="8642350" cy="53292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sl-SI" altLang="sl-SI"/>
              <a:t>Gravimetrija pomeni merjenje težnosti;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altLang="sl-SI"/>
              <a:t>Gravimetrija se ukvarja z merjenjem težnostnega pospeška in s proučevanjem težnostnega polja;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altLang="sl-SI"/>
              <a:t>Vse geodetske meritve se opravljajo v težnostnem polju;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altLang="sl-SI"/>
              <a:t>Leta 2006 se v Sloveniji izvede izmera nove osnovne gravimetrične mreže;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altLang="sl-SI"/>
              <a:t>Mreža je sestavljena iz 29 relativnih in 6 absolutnih točk;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466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Officeova tema</vt:lpstr>
      <vt:lpstr>  KOORDINATNI SISTEM ETRS89/TM</vt:lpstr>
      <vt:lpstr>DRŽAVNI KOORDINATNI SISTEM</vt:lpstr>
      <vt:lpstr>PRELOMNI TRENUTKI ZA SLOVENIJO</vt:lpstr>
      <vt:lpstr>PRELOMNI TRENUTKI ZA SLOVENIJO (nadaljevanje predhodnega slajda)</vt:lpstr>
      <vt:lpstr>PREHOD IZ STAREGA NA NOVI KOORDINATNI SISTEM</vt:lpstr>
      <vt:lpstr>ZAKAJ NOVI KOORDINATNI SISTEM?</vt:lpstr>
      <vt:lpstr>SESTAVA NOVEGA SISTEMA</vt:lpstr>
      <vt:lpstr>PowerPoint Presentation</vt:lpstr>
      <vt:lpstr>GRAVIMETRIČNA MREŽA</vt:lpstr>
      <vt:lpstr>RAZPOREDITEV ABSOLUTNIH GRAVIMETRIČNIH TOČK V SLOVENIJI</vt:lpstr>
      <vt:lpstr>KORISTI NOVEGA KOORDINATNEGA SISTEMA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2019-05-30T09:42:16Z</dcterms:created>
  <dcterms:modified xsi:type="dcterms:W3CDTF">2019-05-30T09:42:16Z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