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63" r:id="rId4"/>
    <p:sldId id="259" r:id="rId5"/>
    <p:sldId id="260" r:id="rId6"/>
    <p:sldId id="261" r:id="rId7"/>
    <p:sldId id="262" r:id="rId8"/>
    <p:sldId id="258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3D0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76" autoAdjust="0"/>
  </p:normalViewPr>
  <p:slideViewPr>
    <p:cSldViewPr>
      <p:cViewPr varScale="1">
        <p:scale>
          <a:sx n="106" d="100"/>
          <a:sy n="106" d="100"/>
        </p:scale>
        <p:origin x="16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B7693-4074-40A8-892B-C86CE7631C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08D832-A268-429F-B412-FFF75ABAC0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77667D-86BB-4ED6-AB6E-4FD2806C8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A4A41B-3C56-4D81-970E-B69BC1265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209A0-49A1-4FB0-A49D-A6844EAFF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7B557-7A17-457C-ABC5-FCF7D5EF1B1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70511517"/>
      </p:ext>
    </p:extLst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33776-1126-4C3A-8B93-AB27A15E7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608E01-E514-4536-AA7E-9521BBB588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E09916-9569-4BD3-AB5C-2F97EAED3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EF1422-B080-4CCB-A8D2-07C656EEF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F9274-6A91-46EB-86DF-AF9398721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C27B78-9790-44DE-B22B-7A80978D8DB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12170355"/>
      </p:ext>
    </p:extLst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41D9F0-A5E7-495B-B104-CFC4721A1A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D11574-70AA-4C7A-A28B-F6ABBEE412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8CBE6-87B9-46DF-83E2-7FB6EC151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08C446-F5A8-40AA-9C4A-FE3238972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00B5A1-F6A4-487F-8AF6-F0E8DCAD1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89CE6-7B55-4C4B-86D9-8C8C3C5C182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93108565"/>
      </p:ext>
    </p:extLst>
  </p:cSld>
  <p:clrMapOvr>
    <a:masterClrMapping/>
  </p:clrMapOvr>
  <p:transition spd="slow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470B0-E6F1-48C8-89A7-BDABD52A1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44110-FB78-4110-8BEC-D1DA1E4827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05319D-2A9E-498C-ABD5-A4A351F476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FAB199-57A9-40A7-8E1D-96D1345AF1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17D71A-6632-4D37-9025-0B5B3073E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ED3BFB-E5B5-4C34-A651-D2B5786E3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AD5CFBC-30D0-4B02-B9F0-0EED3EA2904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07120712"/>
      </p:ext>
    </p:extLst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933C5-0CBF-4DC2-AEC3-C35F9F2D0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AB5F3-8B22-4749-B96D-9F60EBF16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2FCEFE-8527-45A8-AD05-521400DB6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3B596-1112-4019-B1A7-833EF399E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807F08-F3F2-4616-8EEA-8FB3B75B0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BCBAE-E70D-4E86-A20C-9B2E73CFDFD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41213196"/>
      </p:ext>
    </p:extLst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F02FC-8E6E-4D5F-8927-7197A7F48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1EFE68-D228-4EF7-9382-911594EB8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A3CDB-C8D8-43AD-BB83-F1D7A07F2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BAFC2-0021-44B3-BBFC-9A9262DF7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19D27-39E6-4427-B96D-A6070A049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F8893-8D38-46F7-8DBF-9E1216053CD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24026607"/>
      </p:ext>
    </p:extLst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DFBD0-F16D-4ED4-8754-9EC325AF4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FA167-B0DB-4C07-9DE0-2B1E8C9D14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3021E4-027D-4762-A071-6221D3C247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679A84-FC91-4F32-92C5-E5BDB2093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D4FB40-6340-4F53-9915-EF92A9345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0E5266-345D-4E70-8CC1-344F5BE9D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0E01E-D754-4D9D-8A38-E2EC68A358F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87210467"/>
      </p:ext>
    </p:extLst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008FD-89FE-44EC-82CB-B012C6FD8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FB9C80-31CF-4756-94DA-5E59F7CC4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E4EB98-627C-4B31-BD20-B190AFEDCD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B551D5-C991-47A9-AD5C-A1989F6F85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16C87E-8AC2-469C-B220-AC79180FD6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AEECB-2456-4B7E-8D9D-C2859FC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868B12-51F8-40B2-A7D7-767DB91DF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4DC59A-1893-4162-8224-173A75D14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22A538-183A-40D3-9F92-A631FBA857C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49368084"/>
      </p:ext>
    </p:extLst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4ED05-B0E0-40C5-BE17-7C2FA24FC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A363C9-6F2E-4D36-92E7-E74C1FC15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7EA815-6136-423A-8425-4FCA214BD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39927C-5254-4A3F-A04A-E4FA6B6F7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5B7F8-C80F-4A5B-9D0F-2A89D9A2591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80256263"/>
      </p:ext>
    </p:extLst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FCE134-5B22-4CAA-BF3B-39B737593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86AF55-90BC-499A-8294-321481EDF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3251B1-A05B-4902-8C6B-DEE997CB0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3D1B2-3721-4AAD-ADF6-8A0CA0E6276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18523686"/>
      </p:ext>
    </p:extLst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AB576-90F0-470E-ACB0-E2B44C577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AABA0-8E22-4441-9830-DA11A7328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960352-2F91-4C84-82FA-AE6A6BDF62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2DAD3-A415-4346-A5CD-B2DDD4A7E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C1317B-31F5-47A9-ABAD-EC4AE1C88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BC9D9-6C2B-4457-8917-865C2BAA1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0AE3F-248A-42F1-B893-029B4D63B2B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80435952"/>
      </p:ext>
    </p:extLst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7D545-7263-493E-BEFB-2B6A5AB18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406B2B-BC6E-4F2E-8E99-3AD2012F6E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29E663-D993-42A6-BC8B-28CB086A28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9DDFE7-96B7-4F6E-B8C2-87CC95A07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30E998-80DD-4EA9-93BB-89DDE898A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26C871-4EE5-4F23-B042-2B285D848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E712B-FC6B-4009-96DD-5C46B65E2ED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59996772"/>
      </p:ext>
    </p:extLst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3D0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30CB2A1-CAD2-4F2B-9F0C-C4C14BBCC6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C7F935E-592C-4E39-9943-353E1F896A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F2CDA1A-9492-4C42-B2D6-B89809D763F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77C1C2B-8F72-4984-B107-31EE70EA529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13C4D8A-2B37-4DF4-83F3-701D7CD6540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fld id="{F71D741B-FAB0-47A2-B726-7FFA5E9AA9ED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zoom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Relationship Id="rId5" Type="http://schemas.openxmlformats.org/officeDocument/2006/relationships/image" Target="../media/image4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BEB5EF7-8F84-411D-85B0-E89DCD58238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195513" y="3068638"/>
            <a:ext cx="4824412" cy="1008062"/>
          </a:xfrm>
        </p:spPr>
        <p:txBody>
          <a:bodyPr anchor="ctr"/>
          <a:lstStyle/>
          <a:p>
            <a:r>
              <a:rPr lang="sl-SI" altLang="sl-SI" sz="8000" b="1">
                <a:latin typeface="Times New Roman" panose="02020603050405020304" pitchFamily="18" charset="0"/>
              </a:rPr>
              <a:t>AFRIKA</a:t>
            </a:r>
          </a:p>
        </p:txBody>
      </p:sp>
      <p:pic>
        <p:nvPicPr>
          <p:cNvPr id="2054" name="Picture 6" descr="naslov_položaj">
            <a:extLst>
              <a:ext uri="{FF2B5EF4-FFF2-40B4-BE49-F238E27FC236}">
                <a16:creationId xmlns:a16="http://schemas.microsoft.com/office/drawing/2014/main" id="{9EFFF137-43A6-444B-87C7-3FC8935DF4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4429125" cy="2249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naslov_pesek">
            <a:extLst>
              <a:ext uri="{FF2B5EF4-FFF2-40B4-BE49-F238E27FC236}">
                <a16:creationId xmlns:a16="http://schemas.microsoft.com/office/drawing/2014/main" id="{63C103D9-6739-4692-949B-89FD223A24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724400"/>
            <a:ext cx="1593850" cy="118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naslov_oaza">
            <a:extLst>
              <a:ext uri="{FF2B5EF4-FFF2-40B4-BE49-F238E27FC236}">
                <a16:creationId xmlns:a16="http://schemas.microsoft.com/office/drawing/2014/main" id="{A69F69ED-A17E-45DB-8805-8A8BF04179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581525"/>
            <a:ext cx="1944687" cy="131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naslov_satposnetek">
            <a:extLst>
              <a:ext uri="{FF2B5EF4-FFF2-40B4-BE49-F238E27FC236}">
                <a16:creationId xmlns:a16="http://schemas.microsoft.com/office/drawing/2014/main" id="{ACC4A345-459C-4542-8D6B-7D9E158F71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825" y="188913"/>
            <a:ext cx="2806700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ransition spd="slow" advTm="15232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E40D02B-2597-4663-9573-DD16C99E2E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91513" cy="850900"/>
          </a:xfrm>
        </p:spPr>
        <p:txBody>
          <a:bodyPr/>
          <a:lstStyle/>
          <a:p>
            <a:r>
              <a:rPr lang="sl-SI" altLang="sl-SI" sz="3500" b="1">
                <a:latin typeface="Times New Roman" panose="02020603050405020304" pitchFamily="18" charset="0"/>
              </a:rPr>
              <a:t>SPLOŠNI PODATKI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A19DE59-9AA8-4825-B5AC-5432109BF2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500" b="1">
                <a:latin typeface="Times New Roman" panose="02020603050405020304" pitchFamily="18" charset="0"/>
              </a:rPr>
              <a:t>Áfrika</a:t>
            </a:r>
            <a:r>
              <a:rPr lang="sl-SI" altLang="sl-SI" sz="2500">
                <a:latin typeface="Times New Roman" panose="02020603050405020304" pitchFamily="18" charset="0"/>
              </a:rPr>
              <a:t> - pogovorno tudi </a:t>
            </a:r>
            <a:r>
              <a:rPr lang="sl-SI" altLang="sl-SI" sz="2500" b="1">
                <a:latin typeface="Times New Roman" panose="02020603050405020304" pitchFamily="18" charset="0"/>
              </a:rPr>
              <a:t>črna celina </a:t>
            </a:r>
            <a:r>
              <a:rPr lang="sl-SI" altLang="sl-SI" sz="2500">
                <a:latin typeface="Times New Roman" panose="02020603050405020304" pitchFamily="18" charset="0"/>
              </a:rPr>
              <a:t>ali </a:t>
            </a:r>
            <a:r>
              <a:rPr lang="sl-SI" altLang="sl-SI" sz="2500" b="1">
                <a:latin typeface="Times New Roman" panose="02020603050405020304" pitchFamily="18" charset="0"/>
              </a:rPr>
              <a:t>tropska celina</a:t>
            </a:r>
            <a:br>
              <a:rPr lang="sl-SI" altLang="sl-SI" sz="2500" b="1">
                <a:latin typeface="Times New Roman" panose="02020603050405020304" pitchFamily="18" charset="0"/>
              </a:rPr>
            </a:br>
            <a:endParaRPr lang="sl-SI" altLang="sl-SI" sz="2500">
              <a:latin typeface="Times New Roman" panose="02020603050405020304" pitchFamily="18" charset="0"/>
            </a:endParaRPr>
          </a:p>
          <a:p>
            <a:r>
              <a:rPr lang="sl-SI" altLang="sl-SI" sz="2500">
                <a:latin typeface="Times New Roman" panose="02020603050405020304" pitchFamily="18" charset="0"/>
              </a:rPr>
              <a:t>Je </a:t>
            </a:r>
            <a:r>
              <a:rPr lang="sl-SI" altLang="sl-SI" sz="2500" b="1">
                <a:latin typeface="Times New Roman" panose="02020603050405020304" pitchFamily="18" charset="0"/>
              </a:rPr>
              <a:t>druga </a:t>
            </a:r>
            <a:r>
              <a:rPr lang="sl-SI" altLang="sl-SI" sz="2500">
                <a:latin typeface="Times New Roman" panose="02020603050405020304" pitchFamily="18" charset="0"/>
              </a:rPr>
              <a:t>največja celina, tako po površini kot po prebivalstvu za Azijo</a:t>
            </a:r>
            <a:br>
              <a:rPr lang="sl-SI" altLang="sl-SI" sz="2500">
                <a:latin typeface="Times New Roman" panose="02020603050405020304" pitchFamily="18" charset="0"/>
              </a:rPr>
            </a:br>
            <a:endParaRPr lang="sl-SI" altLang="sl-SI" sz="2500">
              <a:latin typeface="Times New Roman" panose="02020603050405020304" pitchFamily="18" charset="0"/>
            </a:endParaRPr>
          </a:p>
          <a:p>
            <a:r>
              <a:rPr lang="sl-SI" altLang="sl-SI" sz="2500">
                <a:latin typeface="Times New Roman" panose="02020603050405020304" pitchFamily="18" charset="0"/>
              </a:rPr>
              <a:t>S 30.244.050 km² skupaj z otoki pokriva 20,3% celotne kopenske površine na Zemlji</a:t>
            </a:r>
            <a:br>
              <a:rPr lang="sl-SI" altLang="sl-SI" sz="2500">
                <a:latin typeface="Times New Roman" panose="02020603050405020304" pitchFamily="18" charset="0"/>
              </a:rPr>
            </a:br>
            <a:endParaRPr lang="sl-SI" altLang="sl-SI" sz="2500">
              <a:latin typeface="Times New Roman" panose="02020603050405020304" pitchFamily="18" charset="0"/>
            </a:endParaRPr>
          </a:p>
          <a:p>
            <a:r>
              <a:rPr lang="sl-SI" altLang="sl-SI" sz="2500">
                <a:latin typeface="Times New Roman" panose="02020603050405020304" pitchFamily="18" charset="0"/>
              </a:rPr>
              <a:t>Z okoli 800 milijoni prebivalci predstavlja eno sedmino človeškega prebivalstva</a:t>
            </a:r>
          </a:p>
        </p:txBody>
      </p:sp>
    </p:spTree>
    <p:custDataLst>
      <p:tags r:id="rId1"/>
    </p:custDataLst>
  </p:cSld>
  <p:clrMapOvr>
    <a:masterClrMapping/>
  </p:clrMapOvr>
  <p:transition spd="slow" advTm="54989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6" name="Picture 8">
            <a:extLst>
              <a:ext uri="{FF2B5EF4-FFF2-40B4-BE49-F238E27FC236}">
                <a16:creationId xmlns:a16="http://schemas.microsoft.com/office/drawing/2014/main" id="{9D4EF9E4-7AE0-44EB-AB58-E46A0C8E46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341438"/>
            <a:ext cx="4321175" cy="2592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8" name="Picture 10" descr="naslov_satposnetek_star">
            <a:extLst>
              <a:ext uri="{FF2B5EF4-FFF2-40B4-BE49-F238E27FC236}">
                <a16:creationId xmlns:a16="http://schemas.microsoft.com/office/drawing/2014/main" id="{287EFF47-ED75-4801-80A5-66FFDB6A0C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341438"/>
            <a:ext cx="3760788" cy="5040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0" name="Rectangle 2">
            <a:extLst>
              <a:ext uri="{FF2B5EF4-FFF2-40B4-BE49-F238E27FC236}">
                <a16:creationId xmlns:a16="http://schemas.microsoft.com/office/drawing/2014/main" id="{062E325E-E120-4823-B21E-600AEBEC33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sl-SI" altLang="sl-SI" sz="3900">
                <a:latin typeface="Times New Roman" panose="02020603050405020304" pitchFamily="18" charset="0"/>
              </a:rPr>
              <a:t>GEOGRAFSKE ZNAČILNOSTI</a:t>
            </a:r>
          </a:p>
        </p:txBody>
      </p:sp>
      <p:pic>
        <p:nvPicPr>
          <p:cNvPr id="12299" name="Picture 11" descr="naslov_satposnetek">
            <a:extLst>
              <a:ext uri="{FF2B5EF4-FFF2-40B4-BE49-F238E27FC236}">
                <a16:creationId xmlns:a16="http://schemas.microsoft.com/office/drawing/2014/main" id="{46D3139B-76EC-4D95-8F18-CA7E2FE3DE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997200"/>
            <a:ext cx="3175000" cy="334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3" name="Rectangle 5">
            <a:extLst>
              <a:ext uri="{FF2B5EF4-FFF2-40B4-BE49-F238E27FC236}">
                <a16:creationId xmlns:a16="http://schemas.microsoft.com/office/drawing/2014/main" id="{69269D1F-ED25-4C6F-999E-EDC4F69BDFA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427538" y="1341438"/>
            <a:ext cx="4716462" cy="55165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200">
                <a:latin typeface="Times New Roman" panose="02020603050405020304" pitchFamily="18" charset="0"/>
              </a:rPr>
              <a:t>Leži na severni, južni, vzhodni in zahodni polobli</a:t>
            </a:r>
            <a:br>
              <a:rPr lang="sl-SI" altLang="sl-SI" sz="2200">
                <a:latin typeface="Times New Roman" panose="02020603050405020304" pitchFamily="18" charset="0"/>
              </a:rPr>
            </a:br>
            <a:endParaRPr lang="sl-SI" altLang="sl-SI" sz="220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sl-SI" altLang="sl-SI" sz="2200">
                <a:latin typeface="Times New Roman" panose="02020603050405020304" pitchFamily="18" charset="0"/>
              </a:rPr>
              <a:t>Meji na Sredozemsko morje, na Atlantik, na Indijski ocean ter na Rdeče morje</a:t>
            </a:r>
            <a:br>
              <a:rPr lang="sl-SI" altLang="sl-SI" sz="2200">
                <a:latin typeface="Times New Roman" panose="02020603050405020304" pitchFamily="18" charset="0"/>
              </a:rPr>
            </a:br>
            <a:endParaRPr lang="sl-SI" altLang="sl-SI" sz="220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sl-SI" altLang="sl-SI" sz="2200">
                <a:latin typeface="Times New Roman" panose="02020603050405020304" pitchFamily="18" charset="0"/>
              </a:rPr>
              <a:t>Osnovno zgradbo predstavljajo stare kamnine, zato je bogata s rudami, nafto in zemeljskim plinom</a:t>
            </a:r>
            <a:br>
              <a:rPr lang="sl-SI" altLang="sl-SI" sz="2200">
                <a:latin typeface="Times New Roman" panose="02020603050405020304" pitchFamily="18" charset="0"/>
              </a:rPr>
            </a:br>
            <a:endParaRPr lang="sl-SI" altLang="sl-SI" sz="220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sl-SI" altLang="sl-SI" sz="2200">
                <a:latin typeface="Times New Roman" panose="02020603050405020304" pitchFamily="18" charset="0"/>
              </a:rPr>
              <a:t>Večji gorovji sta Atlaško gorovje in Zmajeve gore</a:t>
            </a:r>
            <a:br>
              <a:rPr lang="sl-SI" altLang="sl-SI" sz="2200">
                <a:latin typeface="Times New Roman" panose="02020603050405020304" pitchFamily="18" charset="0"/>
              </a:rPr>
            </a:br>
            <a:endParaRPr lang="sl-SI" altLang="sl-SI" sz="220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sl-SI" altLang="sl-SI" sz="2200">
                <a:latin typeface="Times New Roman" panose="02020603050405020304" pitchFamily="18" charset="0"/>
              </a:rPr>
              <a:t>Čez Saharo teče Nil, v Kongovski kotlini pa reka Kongo</a:t>
            </a:r>
            <a:r>
              <a:rPr lang="sl-SI" altLang="sl-SI" sz="2400">
                <a:latin typeface="Times New Roman" panose="02020603050405020304" pitchFamily="18" charset="0"/>
              </a:rPr>
              <a:t> </a:t>
            </a:r>
            <a:br>
              <a:rPr lang="sl-SI" altLang="sl-SI" sz="2000">
                <a:latin typeface="Times New Roman" panose="02020603050405020304" pitchFamily="18" charset="0"/>
              </a:rPr>
            </a:br>
            <a:endParaRPr lang="sl-SI" altLang="sl-SI" sz="2000">
              <a:latin typeface="Times New Roman" panose="02020603050405020304" pitchFamily="18" charset="0"/>
            </a:endParaRPr>
          </a:p>
        </p:txBody>
      </p:sp>
      <p:sp>
        <p:nvSpPr>
          <p:cNvPr id="12304" name="WordArt 16">
            <a:extLst>
              <a:ext uri="{FF2B5EF4-FFF2-40B4-BE49-F238E27FC236}">
                <a16:creationId xmlns:a16="http://schemas.microsoft.com/office/drawing/2014/main" id="{B2E2AC27-CBDE-4EA9-8059-51F0F177706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1050" y="4581525"/>
            <a:ext cx="863600" cy="936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KONGO</a:t>
            </a:r>
          </a:p>
        </p:txBody>
      </p:sp>
      <p:sp>
        <p:nvSpPr>
          <p:cNvPr id="12306" name="WordArt 18">
            <a:extLst>
              <a:ext uri="{FF2B5EF4-FFF2-40B4-BE49-F238E27FC236}">
                <a16:creationId xmlns:a16="http://schemas.microsoft.com/office/drawing/2014/main" id="{BDFF0A88-53FC-4A90-BDD4-52E787D3305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4781710">
            <a:off x="2663826" y="3536950"/>
            <a:ext cx="431800" cy="730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NIL</a:t>
            </a:r>
          </a:p>
        </p:txBody>
      </p:sp>
      <p:sp>
        <p:nvSpPr>
          <p:cNvPr id="12307" name="WordArt 19">
            <a:extLst>
              <a:ext uri="{FF2B5EF4-FFF2-40B4-BE49-F238E27FC236}">
                <a16:creationId xmlns:a16="http://schemas.microsoft.com/office/drawing/2014/main" id="{B4BBCF59-D086-4786-BDF9-7FBCC94C1C1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2342088">
            <a:off x="827088" y="4437063"/>
            <a:ext cx="1116012" cy="18415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sl-SI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ATLANSKI OCEAN</a:t>
            </a:r>
          </a:p>
        </p:txBody>
      </p:sp>
      <p:sp>
        <p:nvSpPr>
          <p:cNvPr id="12309" name="WordArt 21">
            <a:extLst>
              <a:ext uri="{FF2B5EF4-FFF2-40B4-BE49-F238E27FC236}">
                <a16:creationId xmlns:a16="http://schemas.microsoft.com/office/drawing/2014/main" id="{4ECDE73F-AB2B-424F-BD75-F699D72B89B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75027">
            <a:off x="1908175" y="1916113"/>
            <a:ext cx="1079500" cy="18415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sl-SI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SREDOZEMSKO MORJE</a:t>
            </a:r>
          </a:p>
        </p:txBody>
      </p:sp>
      <p:sp>
        <p:nvSpPr>
          <p:cNvPr id="12310" name="WordArt 22">
            <a:extLst>
              <a:ext uri="{FF2B5EF4-FFF2-40B4-BE49-F238E27FC236}">
                <a16:creationId xmlns:a16="http://schemas.microsoft.com/office/drawing/2014/main" id="{BC2DF295-201B-4896-ABEB-68375355996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3811138">
            <a:off x="3047206" y="2793207"/>
            <a:ext cx="830263" cy="228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sl-SI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RDEČE MORJE</a:t>
            </a:r>
          </a:p>
        </p:txBody>
      </p:sp>
      <p:sp>
        <p:nvSpPr>
          <p:cNvPr id="12311" name="WordArt 23" descr="Tesne navpične črte">
            <a:extLst>
              <a:ext uri="{FF2B5EF4-FFF2-40B4-BE49-F238E27FC236}">
                <a16:creationId xmlns:a16="http://schemas.microsoft.com/office/drawing/2014/main" id="{42246D1B-98FA-4A21-A577-694E5588627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521207">
            <a:off x="1116013" y="3284538"/>
            <a:ext cx="936625" cy="236537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sl-SI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GOROVJE ATLAS</a:t>
            </a:r>
          </a:p>
        </p:txBody>
      </p:sp>
      <p:sp>
        <p:nvSpPr>
          <p:cNvPr id="12312" name="WordArt 24" descr="Tesne navpične črte">
            <a:extLst>
              <a:ext uri="{FF2B5EF4-FFF2-40B4-BE49-F238E27FC236}">
                <a16:creationId xmlns:a16="http://schemas.microsoft.com/office/drawing/2014/main" id="{84DB51E3-5E10-4689-BAB8-846FE1CC471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2456734">
            <a:off x="2195513" y="5589588"/>
            <a:ext cx="1227137" cy="3302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sl-SI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ZMAJEVE GORE</a:t>
            </a:r>
          </a:p>
        </p:txBody>
      </p:sp>
      <p:sp>
        <p:nvSpPr>
          <p:cNvPr id="12308" name="WordArt 20">
            <a:extLst>
              <a:ext uri="{FF2B5EF4-FFF2-40B4-BE49-F238E27FC236}">
                <a16:creationId xmlns:a16="http://schemas.microsoft.com/office/drawing/2014/main" id="{EAD36C40-6DB5-4E53-A789-78964CACD80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3865400">
            <a:off x="3429794" y="3928269"/>
            <a:ext cx="963612" cy="20955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sl-SI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INDIJSKI OCEAN</a:t>
            </a:r>
          </a:p>
        </p:txBody>
      </p:sp>
    </p:spTree>
    <p:custDataLst>
      <p:tags r:id="rId1"/>
    </p:custDataLst>
  </p:cSld>
  <p:clrMapOvr>
    <a:masterClrMapping/>
  </p:clrMapOvr>
  <p:transition spd="slow" advTm="54899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1000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1000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C385896-59EC-494C-83A6-2A54966BF0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r>
              <a:rPr lang="sl-SI" altLang="sl-SI" sz="3500">
                <a:latin typeface="Times New Roman" panose="02020603050405020304" pitchFamily="18" charset="0"/>
              </a:rPr>
              <a:t>PREBIVALSTVO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5FB2906-E83D-471F-B8E8-89913D63217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484313"/>
            <a:ext cx="4321175" cy="5184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000">
                <a:latin typeface="Times New Roman" panose="02020603050405020304" pitchFamily="18" charset="0"/>
              </a:rPr>
              <a:t>Značilna visoka rodnost</a:t>
            </a:r>
            <a:br>
              <a:rPr lang="sl-SI" altLang="sl-SI" sz="2000">
                <a:latin typeface="Times New Roman" panose="02020603050405020304" pitchFamily="18" charset="0"/>
              </a:rPr>
            </a:br>
            <a:endParaRPr lang="sl-SI" altLang="sl-SI" sz="200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sl-SI" altLang="sl-SI" sz="2000">
                <a:latin typeface="Times New Roman" panose="02020603050405020304" pitchFamily="18" charset="0"/>
              </a:rPr>
              <a:t>V zadnjem času manjša umrljivost otrok zaradi novih zdravil</a:t>
            </a:r>
            <a:br>
              <a:rPr lang="sl-SI" altLang="sl-SI" sz="2000">
                <a:latin typeface="Times New Roman" panose="02020603050405020304" pitchFamily="18" charset="0"/>
              </a:rPr>
            </a:br>
            <a:endParaRPr lang="sl-SI" altLang="sl-SI" sz="200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sl-SI" altLang="sl-SI" sz="2000">
                <a:latin typeface="Times New Roman" panose="02020603050405020304" pitchFamily="18" charset="0"/>
              </a:rPr>
              <a:t>Pogosti problemi so lakota, bolezni, slaba izobrazba, vojne</a:t>
            </a:r>
            <a:br>
              <a:rPr lang="sl-SI" altLang="sl-SI" sz="2000">
                <a:latin typeface="Times New Roman" panose="02020603050405020304" pitchFamily="18" charset="0"/>
              </a:rPr>
            </a:br>
            <a:endParaRPr lang="sl-SI" altLang="sl-SI" sz="200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sl-SI" altLang="sl-SI" sz="2000">
                <a:latin typeface="Times New Roman" panose="02020603050405020304" pitchFamily="18" charset="0"/>
              </a:rPr>
              <a:t>V Afriki živijo Sudanski in Bantu črnci, ter severno od Sahare Arabci, pripadniki bele rase</a:t>
            </a:r>
            <a:br>
              <a:rPr lang="sl-SI" altLang="sl-SI" sz="2000">
                <a:latin typeface="Times New Roman" panose="02020603050405020304" pitchFamily="18" charset="0"/>
              </a:rPr>
            </a:br>
            <a:endParaRPr lang="sl-SI" altLang="sl-SI" sz="200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sl-SI" altLang="sl-SI" sz="2000">
                <a:latin typeface="Times New Roman" panose="02020603050405020304" pitchFamily="18" charset="0"/>
              </a:rPr>
              <a:t>Plemena govorijo različne jezike, zato se med plemeni pogovarjajo predvsem v angleščini in francoščini</a:t>
            </a:r>
          </a:p>
        </p:txBody>
      </p:sp>
      <p:pic>
        <p:nvPicPr>
          <p:cNvPr id="5127" name="Picture 7" descr="bolezni">
            <a:extLst>
              <a:ext uri="{FF2B5EF4-FFF2-40B4-BE49-F238E27FC236}">
                <a16:creationId xmlns:a16="http://schemas.microsoft.com/office/drawing/2014/main" id="{A0B2F972-0AF6-4D58-AC35-09DEFBE6C558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3350" y="3213100"/>
            <a:ext cx="2016125" cy="1206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9" name="Picture 9" descr="prebivalstvo">
            <a:extLst>
              <a:ext uri="{FF2B5EF4-FFF2-40B4-BE49-F238E27FC236}">
                <a16:creationId xmlns:a16="http://schemas.microsoft.com/office/drawing/2014/main" id="{9FAA5F54-242E-41D9-83A9-E1DB97107F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4797425"/>
            <a:ext cx="1800225" cy="134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1" name="Picture 11" descr="prebivalsvo2">
            <a:extLst>
              <a:ext uri="{FF2B5EF4-FFF2-40B4-BE49-F238E27FC236}">
                <a16:creationId xmlns:a16="http://schemas.microsoft.com/office/drawing/2014/main" id="{8B6BB6AA-8F5B-412E-B85D-97A7489E68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557338"/>
            <a:ext cx="1905000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ransition spd="slow" advTm="60147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016BF17-F6DE-4BB7-A935-DDBAC9FBDE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500">
                <a:latin typeface="Times New Roman" panose="02020603050405020304" pitchFamily="18" charset="0"/>
              </a:rPr>
              <a:t>PODNEBJE IN RASTJE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36E7FFA-5A19-4B2B-9832-2D31A1013D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500">
                <a:latin typeface="Times New Roman" panose="02020603050405020304" pitchFamily="18" charset="0"/>
              </a:rPr>
              <a:t>Afrika je najtoplejša celina. Na njeno podnebje vplivajo različni dejavniki: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500">
                <a:latin typeface="Times New Roman" panose="02020603050405020304" pitchFamily="18" charset="0"/>
              </a:rPr>
              <a:t>		-morja in oceani,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500">
                <a:latin typeface="Times New Roman" panose="02020603050405020304" pitchFamily="18" charset="0"/>
              </a:rPr>
              <a:t>		-nadmorska višina,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500">
                <a:latin typeface="Times New Roman" panose="02020603050405020304" pitchFamily="18" charset="0"/>
              </a:rPr>
              <a:t>		-vetrovi,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500">
                <a:latin typeface="Times New Roman" panose="02020603050405020304" pitchFamily="18" charset="0"/>
              </a:rPr>
              <a:t>		-morski tokovi in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500">
                <a:latin typeface="Times New Roman" panose="02020603050405020304" pitchFamily="18" charset="0"/>
              </a:rPr>
              <a:t>		-oddaljenost od ekvatorja.</a:t>
            </a:r>
            <a:br>
              <a:rPr lang="sl-SI" altLang="sl-SI" sz="2500">
                <a:latin typeface="Times New Roman" panose="02020603050405020304" pitchFamily="18" charset="0"/>
              </a:rPr>
            </a:br>
            <a:r>
              <a:rPr lang="sl-SI" altLang="sl-SI" sz="250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sl-SI" altLang="sl-SI" sz="2500">
                <a:latin typeface="Times New Roman" panose="02020603050405020304" pitchFamily="18" charset="0"/>
              </a:rPr>
              <a:t>Ob ekvatorju je podnebje ekvatorialno. Zanj je značilna sopara in zenitne padavine.</a:t>
            </a:r>
            <a:br>
              <a:rPr lang="sl-SI" altLang="sl-SI" sz="2500">
                <a:latin typeface="Times New Roman" panose="02020603050405020304" pitchFamily="18" charset="0"/>
              </a:rPr>
            </a:br>
            <a:endParaRPr lang="sl-SI" altLang="sl-SI" sz="2500">
              <a:latin typeface="Times New Roman" panose="02020603050405020304" pitchFamily="18" charset="0"/>
            </a:endParaRPr>
          </a:p>
        </p:txBody>
      </p:sp>
      <p:pic>
        <p:nvPicPr>
          <p:cNvPr id="6148" name="Picture 4" descr="savana">
            <a:extLst>
              <a:ext uri="{FF2B5EF4-FFF2-40B4-BE49-F238E27FC236}">
                <a16:creationId xmlns:a16="http://schemas.microsoft.com/office/drawing/2014/main" id="{0BB7563D-8AA8-47A3-8F20-C9D0CB74B8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2060575"/>
            <a:ext cx="1871663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džungla">
            <a:extLst>
              <a:ext uri="{FF2B5EF4-FFF2-40B4-BE49-F238E27FC236}">
                <a16:creationId xmlns:a16="http://schemas.microsoft.com/office/drawing/2014/main" id="{DC31220E-F01E-4D6C-B2E8-ECEFB75AFE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429000"/>
            <a:ext cx="165735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ransition spd="slow" advTm="44324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2C83082-A459-4A31-BF5B-11F1616799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500">
                <a:latin typeface="Times New Roman" panose="02020603050405020304" pitchFamily="18" charset="0"/>
              </a:rPr>
              <a:t>PODNEBJE IN RASTJE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03A77E0-4379-45B0-B3D7-1D6B910C77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91513" cy="4852988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sl-SI" altLang="sl-SI" sz="25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sl-SI" altLang="sl-SI" sz="2500">
                <a:latin typeface="Times New Roman" panose="02020603050405020304" pitchFamily="18" charset="0"/>
              </a:rPr>
              <a:t>Rastje je bujno, značilen je tropski deževni gozd in džungla.</a:t>
            </a:r>
            <a:br>
              <a:rPr lang="sl-SI" altLang="sl-SI" sz="2500">
                <a:latin typeface="Times New Roman" panose="02020603050405020304" pitchFamily="18" charset="0"/>
              </a:rPr>
            </a:br>
            <a:endParaRPr lang="sl-SI" altLang="sl-SI" sz="25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sl-SI" altLang="sl-SI" sz="2500">
                <a:latin typeface="Times New Roman" panose="02020603050405020304" pitchFamily="18" charset="0"/>
              </a:rPr>
              <a:t>Kraji med ekvatorjem in povratnikom imajo 2 deževni in 2 sušni dobi. Tako podnebje imenujemo savansko podnebje. Značilno rastje je trava s posameznimi drevesi.</a:t>
            </a:r>
            <a:br>
              <a:rPr lang="sl-SI" altLang="sl-SI" sz="2500">
                <a:latin typeface="Times New Roman" panose="02020603050405020304" pitchFamily="18" charset="0"/>
              </a:rPr>
            </a:br>
            <a:endParaRPr lang="sl-SI" altLang="sl-SI" sz="25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sl-SI" altLang="sl-SI" sz="2500">
                <a:latin typeface="Times New Roman" panose="02020603050405020304" pitchFamily="18" charset="0"/>
              </a:rPr>
              <a:t>Ob povratnikih prevladujeta puščavsko in polpuščavsko podnebje. Značilne so velike razlike med nočnimi in dnevnimi temperaturami. Značilno rastje je nizka trava, v slabih razmerah je skoraj ni.</a:t>
            </a:r>
            <a:br>
              <a:rPr lang="sl-SI" altLang="sl-SI" sz="2500">
                <a:latin typeface="Times New Roman" panose="02020603050405020304" pitchFamily="18" charset="0"/>
              </a:rPr>
            </a:br>
            <a:endParaRPr lang="sl-SI" altLang="sl-SI" sz="25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sl-SI" altLang="sl-SI" sz="2500">
                <a:latin typeface="Times New Roman" panose="02020603050405020304" pitchFamily="18" charset="0"/>
              </a:rPr>
              <a:t>Na skrajnem severu in jugu celine prevladuje sredozemsko podnebje. Značilno rastje je makija ter zimzeleni gozdovi.</a:t>
            </a:r>
          </a:p>
        </p:txBody>
      </p:sp>
    </p:spTree>
    <p:custDataLst>
      <p:tags r:id="rId1"/>
    </p:custDataLst>
  </p:cSld>
  <p:clrMapOvr>
    <a:masterClrMapping/>
  </p:clrMapOvr>
  <p:transition spd="slow" advTm="65444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9794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520520E-4891-497C-AA37-5A73EF7BE6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500">
                <a:latin typeface="Times New Roman" panose="02020603050405020304" pitchFamily="18" charset="0"/>
              </a:rPr>
              <a:t>GEOGRAFSKE ZNAČILNOSTI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28B3142-55AF-4CCC-B895-9FBE11C6EE4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284663" y="1600200"/>
            <a:ext cx="4619625" cy="5257800"/>
          </a:xfrm>
        </p:spPr>
        <p:txBody>
          <a:bodyPr/>
          <a:lstStyle/>
          <a:p>
            <a:r>
              <a:rPr lang="sl-SI" altLang="sl-SI" sz="2000">
                <a:latin typeface="Times New Roman" panose="02020603050405020304" pitchFamily="18" charset="0"/>
              </a:rPr>
              <a:t>Leži na severni, južni in vzhodni polobli</a:t>
            </a:r>
            <a:br>
              <a:rPr lang="sl-SI" altLang="sl-SI" sz="2000">
                <a:latin typeface="Times New Roman" panose="02020603050405020304" pitchFamily="18" charset="0"/>
              </a:rPr>
            </a:br>
            <a:endParaRPr lang="sl-SI" altLang="sl-SI" sz="2000">
              <a:latin typeface="Times New Roman" panose="02020603050405020304" pitchFamily="18" charset="0"/>
            </a:endParaRPr>
          </a:p>
          <a:p>
            <a:r>
              <a:rPr lang="sl-SI" altLang="sl-SI" sz="2000">
                <a:latin typeface="Times New Roman" panose="02020603050405020304" pitchFamily="18" charset="0"/>
              </a:rPr>
              <a:t>Meji na Sredozemsko morje, na Atlantik, na Indijski ocean ter na Rdeče morje</a:t>
            </a:r>
            <a:br>
              <a:rPr lang="sl-SI" altLang="sl-SI" sz="2000">
                <a:latin typeface="Times New Roman" panose="02020603050405020304" pitchFamily="18" charset="0"/>
              </a:rPr>
            </a:br>
            <a:endParaRPr lang="sl-SI" altLang="sl-SI" sz="2000">
              <a:latin typeface="Times New Roman" panose="02020603050405020304" pitchFamily="18" charset="0"/>
            </a:endParaRPr>
          </a:p>
          <a:p>
            <a:r>
              <a:rPr lang="sl-SI" altLang="sl-SI" sz="2000">
                <a:latin typeface="Times New Roman" panose="02020603050405020304" pitchFamily="18" charset="0"/>
              </a:rPr>
              <a:t>Osnovno zgradbo predstavljajo stare kamnine, zato je bogata s rudami, nafto in zemeljskim plinom</a:t>
            </a:r>
            <a:br>
              <a:rPr lang="sl-SI" altLang="sl-SI" sz="2000">
                <a:latin typeface="Times New Roman" panose="02020603050405020304" pitchFamily="18" charset="0"/>
              </a:rPr>
            </a:br>
            <a:endParaRPr lang="sl-SI" altLang="sl-SI" sz="2000">
              <a:latin typeface="Times New Roman" panose="02020603050405020304" pitchFamily="18" charset="0"/>
            </a:endParaRPr>
          </a:p>
          <a:p>
            <a:r>
              <a:rPr lang="sl-SI" altLang="sl-SI" sz="2000">
                <a:latin typeface="Times New Roman" panose="02020603050405020304" pitchFamily="18" charset="0"/>
              </a:rPr>
              <a:t>Večji gorovji sta Atlaško gorovje in Zmajeve gore</a:t>
            </a:r>
            <a:br>
              <a:rPr lang="sl-SI" altLang="sl-SI" sz="2000">
                <a:latin typeface="Times New Roman" panose="02020603050405020304" pitchFamily="18" charset="0"/>
              </a:rPr>
            </a:br>
            <a:r>
              <a:rPr lang="sl-SI" altLang="sl-SI" sz="2000">
                <a:latin typeface="Times New Roman" panose="02020603050405020304" pitchFamily="18" charset="0"/>
              </a:rPr>
              <a:t>Čez Saharo teče Nil, v Kongovski kotlini pa reka Kongo</a:t>
            </a:r>
          </a:p>
        </p:txBody>
      </p:sp>
      <p:pic>
        <p:nvPicPr>
          <p:cNvPr id="4105" name="Picture 9" descr="naslov_satposnetek_star">
            <a:extLst>
              <a:ext uri="{FF2B5EF4-FFF2-40B4-BE49-F238E27FC236}">
                <a16:creationId xmlns:a16="http://schemas.microsoft.com/office/drawing/2014/main" id="{3E4DDF50-DB2C-48DC-9299-A368C29CA48F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557338"/>
            <a:ext cx="3598862" cy="4824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ransition spd="slow" advTm="23394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4.2|10.1|10.1|14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4.9|5.1|14.8|10.1|9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|4.8|5.2|9.9|10.4|4.5|9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4.2|9.9|2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|5.4|9|15.9|19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4|1.5|3.9|4.4|4"/>
</p:tagLst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On-screen Show (4:3)</PresentationFormat>
  <Paragraphs>45</Paragraphs>
  <Slides>8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Impact</vt:lpstr>
      <vt:lpstr>Times New Roman</vt:lpstr>
      <vt:lpstr>Privzeti načrt</vt:lpstr>
      <vt:lpstr>AFRIKA</vt:lpstr>
      <vt:lpstr>SPLOŠNI PODATKI</vt:lpstr>
      <vt:lpstr>GEOGRAFSKE ZNAČILNOSTI</vt:lpstr>
      <vt:lpstr>PREBIVALSTVO</vt:lpstr>
      <vt:lpstr>PODNEBJE IN RASTJE</vt:lpstr>
      <vt:lpstr>PODNEBJE IN RASTJE</vt:lpstr>
      <vt:lpstr>PowerPoint Presentation</vt:lpstr>
      <vt:lpstr>GEOGRAFSKE ZNAČILNOSTI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2019-05-30T09:42:18Z</dcterms:created>
  <dcterms:modified xsi:type="dcterms:W3CDTF">2019-05-30T09:42:19Z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