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5" r:id="rId10"/>
    <p:sldId id="274" r:id="rId11"/>
    <p:sldId id="272" r:id="rId12"/>
    <p:sldId id="273" r:id="rId13"/>
    <p:sldId id="275" r:id="rId14"/>
    <p:sldId id="277" r:id="rId15"/>
    <p:sldId id="271" r:id="rId16"/>
    <p:sldId id="276" r:id="rId17"/>
    <p:sldId id="268" r:id="rId18"/>
    <p:sldId id="267" r:id="rId19"/>
    <p:sldId id="270" r:id="rId20"/>
    <p:sldId id="263" r:id="rId21"/>
    <p:sldId id="269" r:id="rId22"/>
    <p:sldId id="278" r:id="rId23"/>
    <p:sldId id="279" r:id="rId24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00"/>
    <a:srgbClr val="0066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206" autoAdjust="0"/>
  </p:normalViewPr>
  <p:slideViewPr>
    <p:cSldViewPr>
      <p:cViewPr varScale="1">
        <p:scale>
          <a:sx n="91" d="100"/>
          <a:sy n="91" d="100"/>
        </p:scale>
        <p:origin x="58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A3CDF22-0FAF-4A8B-82EC-01FC1572E2D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 altLang="sl-SI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2520EA49-8F36-4DEB-B5D9-28238A5D360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l-SI" altLang="sl-SI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6A540C80-55A1-4BBF-8A39-044134881A9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8181C705-C1EA-4785-9D2B-0405D6CA7BF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117DCB2D-470E-49F4-82FF-F493FE7BD51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 altLang="sl-SI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E72B8992-C268-4291-8528-D0EBF3E752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8D23C2B-114B-410A-A2D8-33339EE2E12C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315462E-919A-46C1-992C-0A9C641AEA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67E2AE-0CBA-446E-B332-1EAC9EF92F5D}" type="slidenum">
              <a:rPr lang="sl-SI" altLang="sl-SI"/>
              <a:pPr/>
              <a:t>9</a:t>
            </a:fld>
            <a:endParaRPr lang="sl-SI" altLang="sl-SI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03BB459A-2574-4104-A0A2-17FF9E3F2F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4FA68923-8A0C-453A-95ED-CDD548CF35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http://images.google.si/imgres?imgurl=http://teacherlink.ed.usu.edu/tlresources/units/byrnes-africa/tamtue/vegmap.gif&amp;imgrefurl=http://teacherlink.ed.usu.edu/tlresources/units/byrnes-africa/tamtue/index.htm&amp;usg=__2D3yVXjzEyNakW_0o2e5EVzPwGU=&amp;h=786&amp;w=643&amp;sz=170&amp;hl=sl&amp;start=6&amp;tbnid=JvROaW-yLWsrRM:&amp;tbnh=143&amp;tbnw=117&amp;prev=/images%3Fq%3Dsavanna,%2Bafrica%26gbv%3D2%26hl%3Dsl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C0F59E5-CB6B-4EF3-9564-3BA7C580EC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BADD8A-50A3-4686-A7F1-776E478EE065}" type="slidenum">
              <a:rPr lang="sl-SI" altLang="sl-SI"/>
              <a:pPr/>
              <a:t>18</a:t>
            </a:fld>
            <a:endParaRPr lang="sl-SI" altLang="sl-SI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AD503A50-3D48-415A-A52C-3BBFCB55B5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7A657BB1-A273-48A1-BC90-592BFDA94C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http://imagecache2.allposters.com/images/PTGPOD/OSGIP-00000509-001.jpg</a:t>
            </a:r>
          </a:p>
          <a:p>
            <a:r>
              <a:rPr lang="sl-SI" altLang="sl-SI"/>
              <a:t>http://siteresources.worldbank.org/INTTROPICALFOREST/Resources/2463822-1161362853069/Map-2-Domains-in-africa.jpg</a:t>
            </a:r>
          </a:p>
          <a:p>
            <a:r>
              <a:rPr lang="sl-SI" altLang="sl-SI"/>
              <a:t>http://www.srl.caltech.edu/personnel/krubal/rainforest/Edit560s6/www/images/where/wheafric.gif</a:t>
            </a:r>
          </a:p>
          <a:p>
            <a:endParaRPr lang="sl-SI" altLang="sl-SI"/>
          </a:p>
          <a:p>
            <a:r>
              <a:rPr lang="sl-SI" altLang="sl-SI"/>
              <a:t>http://images.google.si/imgres?imgurl=http://upload.wikimedia.org/wikipedia/commons/thumb/5/54/Tsetsemeyers1880.jpg/200px-Tsetsemeyers1880.jpg&amp;imgrefurl=http://sl.wikipedia.org/wiki/Muha_cece&amp;usg=__hRCCP5e312YanC96GIVelKDRphU=&amp;h=182&amp;w=200&amp;sz=9&amp;hl=sl&amp;start=2&amp;tbnid=JawHy-jHv1x0_M:&amp;tbnh=95&amp;tbnw=104&amp;prev=/images%3Fq%3Dmuha%2Bcece%26gbv%3D2%26hl%3Dsl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EBC1E33-FE56-4523-AEA4-07BC821975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70C8FC-BFAA-4F6D-97CF-6035DC73BB6E}" type="slidenum">
              <a:rPr lang="sl-SI" altLang="sl-SI"/>
              <a:pPr/>
              <a:t>19</a:t>
            </a:fld>
            <a:endParaRPr lang="sl-SI" altLang="sl-SI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4856C9B0-7FFA-43BA-B796-7B3A959A50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9538C038-5CE6-4CBC-A542-89248F86EC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http://www.entersandiego.com/images/photos/gorilla_med.jpg</a:t>
            </a:r>
          </a:p>
          <a:p>
            <a:r>
              <a:rPr lang="sl-SI" altLang="sl-SI"/>
              <a:t>http://images.google.si/imgres?imgurl=http://www.czs.org/czs/getattachment/c5fd6bf5-4bb9-4c8a-b911-98f3114bf269/Fragile-Rain-Forest.aspx&amp;imgrefurl=http://www.czs.org/czs/Brookfield/Exhibit-and-Animal-Guide/Fragile-Rain-Forest&amp;usg=__iLZDwuF_xd6hMRc6oPWJtB7rv40=&amp;h=240&amp;w=605&amp;sz=28&amp;hl=sl&amp;start=33&amp;tbnid=5ZFFA4EFTeFtdM:&amp;tbnh=54&amp;tbnw=135&amp;prev=/images%3Fq%3Drainforest,%2Bafrica,%2Banimals%26start%3D20%26gbv%3D2%26ndsp%3D20%26hl%3Dsl%26sa%3DN</a:t>
            </a:r>
          </a:p>
          <a:p>
            <a:endParaRPr lang="sl-SI" altLang="sl-SI"/>
          </a:p>
          <a:p>
            <a:r>
              <a:rPr lang="sl-SI" altLang="sl-SI"/>
              <a:t>http://images.google.si/imgres?imgurl=http://ec1.images-amazon.com/images/I/51T950X801L._BO2,204,203,200_PIsitb-dp-500-arrow,TopRight,45,-64_OU02_AA240_SH20_.jpg&amp;imgrefurl=http://www.rspcabookshop.co.uk/childrens.html&amp;usg=__TEy-OiputaoPNIQlQXgl6icbnVk=&amp;h=240&amp;w=240&amp;sz=18&amp;hl=sl&amp;start=18&amp;tbnid=YI0LxHo8ipSa4M:&amp;tbnh=110&amp;tbnw=110&amp;prev=/images%3Fq%3Drainforest,%2Bbirds,%2Bafrica%26gbv%3D2%26hl%3Dsl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83C36DB-3190-4848-8EE5-02796A563D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74A662-79EC-442E-BE8A-4F8A8C9E6DF3}" type="slidenum">
              <a:rPr lang="sl-SI" altLang="sl-SI"/>
              <a:pPr/>
              <a:t>20</a:t>
            </a:fld>
            <a:endParaRPr lang="sl-SI" altLang="sl-SI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C346FDF5-B5A4-4A68-8E22-3D70FFE2CB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8DD29063-238D-4F68-A265-3FFBE1C040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1000"/>
              <a:t>http://pro.corbis.com/images/CB012928.jpg?size=572&amp;uid=%7B394C43DC-3A9F-49BC-A7C9-3D69E138AD0E%7D</a:t>
            </a:r>
          </a:p>
          <a:p>
            <a:pPr>
              <a:lnSpc>
                <a:spcPct val="90000"/>
              </a:lnSpc>
            </a:pPr>
            <a:endParaRPr lang="sl-SI" altLang="sl-SI" sz="1000"/>
          </a:p>
          <a:p>
            <a:pPr>
              <a:lnSpc>
                <a:spcPct val="90000"/>
              </a:lnSpc>
            </a:pPr>
            <a:r>
              <a:rPr lang="sl-SI" altLang="sl-SI" sz="1000"/>
              <a:t>http://www.geography.learnontheinternet.co.uk/images/ecosystems/savanna.jpg</a:t>
            </a:r>
          </a:p>
          <a:p>
            <a:pPr>
              <a:lnSpc>
                <a:spcPct val="90000"/>
              </a:lnSpc>
            </a:pPr>
            <a:r>
              <a:rPr lang="sl-SI" altLang="sl-SI" sz="1000"/>
              <a:t>http://images.google.si/imgres?imgurl=http://www.mongabay.com/images/uganda/600/ug6_5372.JPG&amp;imgrefurl=http://travel.mongabay.com/uganda/images/ug6_5372.html&amp;usg=__cUQN7x8In6xrlLrIVijcD9LETOI=&amp;h=400&amp;w=600&amp;sz=75&amp;hl=sl&amp;start=13&amp;tbnid=dz_qVhp_5ThjLM:&amp;tbnh=90&amp;tbnw=135&amp;prev=/images%3Fq%3Dsavanna,%2Bafrica%26gbv%3D2%26hl%3Dsl</a:t>
            </a:r>
          </a:p>
          <a:p>
            <a:pPr>
              <a:lnSpc>
                <a:spcPct val="90000"/>
              </a:lnSpc>
            </a:pPr>
            <a:endParaRPr lang="sl-SI" altLang="sl-SI" sz="1000"/>
          </a:p>
          <a:p>
            <a:pPr>
              <a:lnSpc>
                <a:spcPct val="90000"/>
              </a:lnSpc>
            </a:pPr>
            <a:r>
              <a:rPr lang="sl-SI" altLang="sl-SI" sz="1000"/>
              <a:t>http://images.google.si/images?gbv=2&amp;hl=sl&amp;q=savanna%2C+africa</a:t>
            </a:r>
          </a:p>
          <a:p>
            <a:pPr>
              <a:lnSpc>
                <a:spcPct val="90000"/>
              </a:lnSpc>
            </a:pPr>
            <a:r>
              <a:rPr lang="sl-SI" altLang="sl-SI" sz="1000"/>
              <a:t>http://pro.corbis.com/images/42-16482331.jpg?size=572&amp;uid=%7B7FFC36C4-7D09-464F-B10F-0C46DB002CD3%7D</a:t>
            </a:r>
          </a:p>
          <a:p>
            <a:pPr>
              <a:lnSpc>
                <a:spcPct val="90000"/>
              </a:lnSpc>
            </a:pPr>
            <a:endParaRPr lang="sl-SI" altLang="sl-SI" sz="1000"/>
          </a:p>
          <a:p>
            <a:pPr>
              <a:lnSpc>
                <a:spcPct val="90000"/>
              </a:lnSpc>
            </a:pPr>
            <a:r>
              <a:rPr lang="sl-SI" altLang="sl-SI" sz="1000"/>
              <a:t>http://images.google.si/imgres?imgurl=http://www.ultimateungulate.com/Images/Kobus_ellipsiprymnus/K_ellipsiprymnus_map.gif&amp;imgrefurl=http://www.ultimateungulate.com/Artiodactyla/Kobus_ellipsiprymnus.html&amp;usg=__6ZUUP_51tmXJatoRET1RyKI_x3E=&amp;h=300&amp;w=314&amp;sz=6&amp;hl=sl&amp;start=78&amp;tbnid=VOJ9bjxufdBpMM:&amp;tbnh=112&amp;tbnw=117&amp;prev=/images%3Fq%3Dsavanna,%2Bafrica%26start%3D60%26gbv%3D2%26ndsp%3D20%26hl%3Dsl%26sa%3DN</a:t>
            </a:r>
          </a:p>
          <a:p>
            <a:pPr>
              <a:lnSpc>
                <a:spcPct val="90000"/>
              </a:lnSpc>
            </a:pPr>
            <a:endParaRPr lang="sl-SI" altLang="sl-SI" sz="1000"/>
          </a:p>
          <a:p>
            <a:pPr>
              <a:lnSpc>
                <a:spcPct val="90000"/>
              </a:lnSpc>
            </a:pPr>
            <a:r>
              <a:rPr lang="sl-SI" altLang="sl-SI" sz="1000"/>
              <a:t>http://bp3.blogger.com/_oG8oAisgsIM/RyXyWBCsYNI/AAAAAAAAABM/WY7oY4ORAIc/s320/golden_mantella_660w.jpg</a:t>
            </a:r>
          </a:p>
          <a:p>
            <a:pPr>
              <a:lnSpc>
                <a:spcPct val="90000"/>
              </a:lnSpc>
            </a:pPr>
            <a:endParaRPr lang="sl-SI" altLang="sl-SI" sz="1000"/>
          </a:p>
          <a:p>
            <a:pPr>
              <a:lnSpc>
                <a:spcPct val="90000"/>
              </a:lnSpc>
            </a:pPr>
            <a:r>
              <a:rPr lang="sl-SI" altLang="sl-SI" sz="1000"/>
              <a:t>http://www.game-reserve.com/images/wildlife/mammals_large/Hyaena.jpg</a:t>
            </a:r>
          </a:p>
          <a:p>
            <a:pPr>
              <a:lnSpc>
                <a:spcPct val="90000"/>
              </a:lnSpc>
            </a:pPr>
            <a:endParaRPr lang="sl-SI" altLang="sl-SI" sz="1000"/>
          </a:p>
          <a:p>
            <a:pPr>
              <a:lnSpc>
                <a:spcPct val="90000"/>
              </a:lnSpc>
            </a:pPr>
            <a:endParaRPr lang="sl-SI" altLang="sl-SI" sz="10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DE0503C-38D8-4584-BEF8-B76ADF0470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8CD4F2-0CA6-437F-A60C-19589DB3A99A}" type="slidenum">
              <a:rPr lang="sl-SI" altLang="sl-SI"/>
              <a:pPr/>
              <a:t>21</a:t>
            </a:fld>
            <a:endParaRPr lang="sl-SI" altLang="sl-SI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E92F6FB6-4C78-44E1-B525-A33389B507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944E31FD-708B-4CAB-BAC9-C1C7FDE74F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http://www.fire.uni-freiburg.de/photos/za/za_9.jpg</a:t>
            </a:r>
          </a:p>
          <a:p>
            <a:endParaRPr lang="sl-SI" altLang="sl-SI"/>
          </a:p>
          <a:p>
            <a:r>
              <a:rPr lang="sl-SI" altLang="sl-SI"/>
              <a:t>http://i.b5z.net/i/u/1638188/i/East_Africa.jpg</a:t>
            </a:r>
          </a:p>
          <a:p>
            <a:endParaRPr lang="sl-SI" altLang="sl-SI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7E518F6-07B2-4A6D-8BAB-C8666C2E1B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96E9A9-A117-4647-A496-D53B0BE0BAE0}" type="slidenum">
              <a:rPr lang="sl-SI" altLang="sl-SI"/>
              <a:pPr/>
              <a:t>22</a:t>
            </a:fld>
            <a:endParaRPr lang="sl-SI" altLang="sl-SI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64E380C8-64DC-443F-A366-398716CA48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66647D9C-7A14-46D6-99FC-F1323D7C20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  <a:p>
            <a:r>
              <a:rPr lang="sl-SI" altLang="sl-SI"/>
              <a:t>http://www.kittyprint.com/KTP/Images/Africa/BeduinSketches.jpg</a:t>
            </a:r>
          </a:p>
          <a:p>
            <a:endParaRPr lang="sl-SI" altLang="sl-SI"/>
          </a:p>
          <a:p>
            <a:r>
              <a:rPr lang="sl-SI" altLang="sl-SI"/>
              <a:t>http://image09.webshots.com/9/1/21/71/127212171iaIuUV_fs.jpg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ECBF65B-BAFC-4A73-9FB5-E7B9D2E60D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FD85DD-9B11-498B-933D-AEADB4F559AE}" type="slidenum">
              <a:rPr lang="sl-SI" altLang="sl-SI"/>
              <a:pPr/>
              <a:t>23</a:t>
            </a:fld>
            <a:endParaRPr lang="sl-SI" altLang="sl-SI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81E737E6-8F60-45C1-9C4C-13D9D45C2F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E41AB1FF-4227-4F41-925E-F7C4A94B0B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http://us-africa.tripod.com/swahili.jpg</a:t>
            </a:r>
          </a:p>
          <a:p>
            <a:endParaRPr lang="sl-SI" altLang="sl-SI"/>
          </a:p>
          <a:p>
            <a:r>
              <a:rPr lang="sl-SI" altLang="sl-SI"/>
              <a:t>http://www.tao-adventure.si/static/cache/photos/Tanzanija_trek_z_Masaji_500x500.jpg</a:t>
            </a:r>
          </a:p>
          <a:p>
            <a:endParaRPr lang="sl-SI" altLang="sl-SI"/>
          </a:p>
          <a:p>
            <a:r>
              <a:rPr lang="sl-SI" altLang="sl-SI"/>
              <a:t>http://www.interet-general.info/IMG/RDC-Ituri-Pigmees-1.jpg</a:t>
            </a:r>
          </a:p>
          <a:p>
            <a:endParaRPr lang="sl-SI" altLang="sl-SI"/>
          </a:p>
          <a:p>
            <a:r>
              <a:rPr lang="sl-SI" altLang="sl-SI"/>
              <a:t>http://www.potopisnik.si/fotke/ps_nam2_09.jpg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C78D79F-6F50-4E30-8617-C783052274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D2A2EA-1C84-42AF-8B54-ACD0A63F724F}" type="slidenum">
              <a:rPr lang="sl-SI" altLang="sl-SI"/>
              <a:pPr/>
              <a:t>10</a:t>
            </a:fld>
            <a:endParaRPr lang="sl-SI" altLang="sl-SI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817A0D9A-1649-4EA9-B8AD-8DD4FA0EEC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8FF8454D-E878-41E6-B18D-95E9A9E975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http://exploringafrica.matrix.msu.edu/images/africavegetation.jpg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9077B6A-8FBE-4C0A-8961-6542A970F9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AB0FBD-EB1F-4011-8930-04161D680DDE}" type="slidenum">
              <a:rPr lang="sl-SI" altLang="sl-SI"/>
              <a:pPr/>
              <a:t>11</a:t>
            </a:fld>
            <a:endParaRPr lang="sl-SI" altLang="sl-SI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DFD69457-DB0F-458E-B0C3-5AB976A110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2E3E7B02-D242-4042-912D-B7076466C2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http://www.tarleton.edu/~range/Woodlands%20and%20Forest/%20Longleaf%20Pine/Photo%20Slides/0268RM%20foothill%20mixed%20scrub.jpg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92312EE-6765-4222-A613-66F6C303FE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360787-59C9-4511-BB45-3941880BF3A3}" type="slidenum">
              <a:rPr lang="sl-SI" altLang="sl-SI"/>
              <a:pPr/>
              <a:t>12</a:t>
            </a:fld>
            <a:endParaRPr lang="sl-SI" altLang="sl-SI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A8AF3BE1-BF5A-496E-93BA-B207733182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36B09829-B1B1-4795-8E53-914B81DE67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http://www.abc.net.au/reslib/200709/r187466_699749.jpg</a:t>
            </a:r>
          </a:p>
          <a:p>
            <a:endParaRPr lang="sl-SI" altLang="sl-SI"/>
          </a:p>
          <a:p>
            <a:r>
              <a:rPr lang="sl-SI" altLang="sl-SI"/>
              <a:t>http://media-2.web.britannica.com/eb-media/89/6589-004-9D288C61.gif</a:t>
            </a:r>
          </a:p>
          <a:p>
            <a:endParaRPr lang="sl-SI" altLang="sl-SI"/>
          </a:p>
          <a:p>
            <a:endParaRPr lang="sl-SI" alt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0DC098C-44D7-45D2-8F26-DBB8074254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BA1E6E-DB16-4B6A-AFB7-0A620E6C76EE}" type="slidenum">
              <a:rPr lang="sl-SI" altLang="sl-SI"/>
              <a:pPr/>
              <a:t>13</a:t>
            </a:fld>
            <a:endParaRPr lang="sl-SI" altLang="sl-SI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891BD697-9569-4181-9B32-1FF2816E47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E0824D6C-52F6-4DF2-B359-EACED3600E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Namib</a:t>
            </a:r>
          </a:p>
          <a:p>
            <a:endParaRPr lang="sl-SI" altLang="sl-SI"/>
          </a:p>
          <a:p>
            <a:r>
              <a:rPr lang="sl-SI" altLang="sl-SI"/>
              <a:t>http://images.google.si/imgres?imgurl=http://farm1.static.flickr.com/160/366840994_8eb9a9ed18.jpg%3Fv%3D0&amp;imgrefurl=http://www.flickr.com/photos/hannes_steyn/366840994/in/set-72157594493479081/&amp;usg=__TQG48g2jbwZrezknHyyVsLwO5EQ=&amp;h=375&amp;w=500&amp;sz=102&amp;hl=sl&amp;start=20&amp;tbnid=UYF-yVRPpoPclM:&amp;tbnh=98&amp;tbnw=130&amp;prev=/images%3Fq%3Ddesert%2Bvegetation,%2Bafrica%26gbv%3D2%26ndsp%3D20%26hl%3Dsl%26sa%3DN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4CA84A-D03C-4813-92B7-6AE3A11CA6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FA6B37-F725-431E-8638-AC356A9DF752}" type="slidenum">
              <a:rPr lang="sl-SI" altLang="sl-SI"/>
              <a:pPr/>
              <a:t>14</a:t>
            </a:fld>
            <a:endParaRPr lang="sl-SI" altLang="sl-SI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22491153-817B-4F2E-8BA9-D426E39177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3AAF6469-EB0A-4CBD-974F-6B7F3BFECA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http://www.galenfrysinger.com/Photos/niger11.jpg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3C07BEF-AC67-407F-89AD-8E33D15E57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875714-F1E8-4674-AC17-E9410D62977C}" type="slidenum">
              <a:rPr lang="sl-SI" altLang="sl-SI"/>
              <a:pPr/>
              <a:t>15</a:t>
            </a:fld>
            <a:endParaRPr lang="sl-SI" altLang="sl-SI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DA8A3C41-F114-4170-9705-0DA7AD5E04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0C1377E3-8DA3-4172-8352-CC6E34B2E0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http://community.iexplore.com/photos/journal_photos/tunisia%20desert_prefRes.jpg</a:t>
            </a:r>
          </a:p>
          <a:p>
            <a:endParaRPr lang="sl-SI" altLang="sl-SI"/>
          </a:p>
          <a:p>
            <a:r>
              <a:rPr lang="sl-SI" altLang="sl-SI"/>
              <a:t>http://digilander.libero.it/zak2viaggi/imgs/news/Marocco%2004%205.jpg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21E9F09-4FED-45E3-93CE-93A77DDEA0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B8F7E2-93A7-447E-BB35-56EA11B6B88C}" type="slidenum">
              <a:rPr lang="sl-SI" altLang="sl-SI"/>
              <a:pPr/>
              <a:t>16</a:t>
            </a:fld>
            <a:endParaRPr lang="sl-SI" altLang="sl-SI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4D514021-3EBE-4CBF-BBD3-F4095F6972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FA043730-2ED4-4D02-9695-0CF05DC821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http://farm1.static.flickr.com/43/96595442_16e25629b7.jpg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9420901-683B-4E27-870C-A3A127A2C8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B68355-7932-40C1-A5F2-87619C2BFD78}" type="slidenum">
              <a:rPr lang="sl-SI" altLang="sl-SI"/>
              <a:pPr/>
              <a:t>17</a:t>
            </a:fld>
            <a:endParaRPr lang="sl-SI" altLang="sl-SI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1363D53C-A714-483C-92FE-2BEA26FE6B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77A012D0-007B-40B3-9436-761A316213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http://images.google.si/imgres?imgurl=http://www.herpetologie.naturkundemuseum-bw.de/collections/Africa/images%26sounds/West_Africa_habitat_types_1.jpg&amp;imgrefurl=http://www.herpetologie.naturkundemuseum-bw.de/collections/Africa/htm_docs/hca_feature_2.htm&amp;usg=__YIdieTnwDD8oItEAP1Oj11Mmfdc=&amp;h=2261&amp;w=3265&amp;sz=587&amp;hl=sl&amp;start=18&amp;tbnid=QGeA4CLLFvz1sM:&amp;tbnh=104&amp;tbnw=150&amp;prev=/images%3Fq%3Dsavanna,%2Bafrica%26gbv%3D2%26hl%3Dsl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2">
            <a:extLst>
              <a:ext uri="{FF2B5EF4-FFF2-40B4-BE49-F238E27FC236}">
                <a16:creationId xmlns:a16="http://schemas.microsoft.com/office/drawing/2014/main" id="{6752A263-22BE-479A-BF21-EBE7C5179FE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48131" name="Freeform 3">
              <a:extLst>
                <a:ext uri="{FF2B5EF4-FFF2-40B4-BE49-F238E27FC236}">
                  <a16:creationId xmlns:a16="http://schemas.microsoft.com/office/drawing/2014/main" id="{25F2D785-0048-47FA-AA28-9B69EF90979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grpSp>
          <p:nvGrpSpPr>
            <p:cNvPr id="48132" name="Group 4">
              <a:extLst>
                <a:ext uri="{FF2B5EF4-FFF2-40B4-BE49-F238E27FC236}">
                  <a16:creationId xmlns:a16="http://schemas.microsoft.com/office/drawing/2014/main" id="{684DF5B1-D84B-451D-9C89-E1C9CE124DC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48133" name="Freeform 5">
                <a:extLst>
                  <a:ext uri="{FF2B5EF4-FFF2-40B4-BE49-F238E27FC236}">
                    <a16:creationId xmlns:a16="http://schemas.microsoft.com/office/drawing/2014/main" id="{353856B2-877B-4A20-9BC1-7AE7EAD38BB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8134" name="Freeform 6">
                <a:extLst>
                  <a:ext uri="{FF2B5EF4-FFF2-40B4-BE49-F238E27FC236}">
                    <a16:creationId xmlns:a16="http://schemas.microsoft.com/office/drawing/2014/main" id="{AC9AE946-F0D3-4CFE-AF7C-12C7D200D8B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8135" name="Freeform 7">
                <a:extLst>
                  <a:ext uri="{FF2B5EF4-FFF2-40B4-BE49-F238E27FC236}">
                    <a16:creationId xmlns:a16="http://schemas.microsoft.com/office/drawing/2014/main" id="{9E3B85BE-0306-4B96-B89C-FF842F5A6D7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8136" name="Freeform 8">
                <a:extLst>
                  <a:ext uri="{FF2B5EF4-FFF2-40B4-BE49-F238E27FC236}">
                    <a16:creationId xmlns:a16="http://schemas.microsoft.com/office/drawing/2014/main" id="{515FB8D6-AC34-49ED-82DA-11C7C418785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8137" name="Freeform 9">
                <a:extLst>
                  <a:ext uri="{FF2B5EF4-FFF2-40B4-BE49-F238E27FC236}">
                    <a16:creationId xmlns:a16="http://schemas.microsoft.com/office/drawing/2014/main" id="{8CF15FB1-65B8-43C7-A751-7B8558FBBFC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8138" name="Freeform 10">
                <a:extLst>
                  <a:ext uri="{FF2B5EF4-FFF2-40B4-BE49-F238E27FC236}">
                    <a16:creationId xmlns:a16="http://schemas.microsoft.com/office/drawing/2014/main" id="{611F1D3B-8786-43C2-8E65-AE782FAAB39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8139" name="Freeform 11">
                <a:extLst>
                  <a:ext uri="{FF2B5EF4-FFF2-40B4-BE49-F238E27FC236}">
                    <a16:creationId xmlns:a16="http://schemas.microsoft.com/office/drawing/2014/main" id="{1975BC34-FCFD-415C-97FB-C8A70714D86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8140" name="Freeform 12">
                <a:extLst>
                  <a:ext uri="{FF2B5EF4-FFF2-40B4-BE49-F238E27FC236}">
                    <a16:creationId xmlns:a16="http://schemas.microsoft.com/office/drawing/2014/main" id="{3F04A80C-40D8-4FDE-9CA0-00D8F56599D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8141" name="Freeform 13">
                <a:extLst>
                  <a:ext uri="{FF2B5EF4-FFF2-40B4-BE49-F238E27FC236}">
                    <a16:creationId xmlns:a16="http://schemas.microsoft.com/office/drawing/2014/main" id="{8EFF9552-A617-4CFF-A35E-5A3D5320CDB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8142" name="Freeform 14">
                <a:extLst>
                  <a:ext uri="{FF2B5EF4-FFF2-40B4-BE49-F238E27FC236}">
                    <a16:creationId xmlns:a16="http://schemas.microsoft.com/office/drawing/2014/main" id="{3DABF430-19C4-4CA3-BFCD-B192C9C0E73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8143" name="Freeform 15">
                <a:extLst>
                  <a:ext uri="{FF2B5EF4-FFF2-40B4-BE49-F238E27FC236}">
                    <a16:creationId xmlns:a16="http://schemas.microsoft.com/office/drawing/2014/main" id="{0CFA97AD-604D-46DD-A402-BADFB2A2DEC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8144" name="Freeform 16">
                <a:extLst>
                  <a:ext uri="{FF2B5EF4-FFF2-40B4-BE49-F238E27FC236}">
                    <a16:creationId xmlns:a16="http://schemas.microsoft.com/office/drawing/2014/main" id="{08BE835A-AF8D-40CE-88B6-EC37FE14E29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8145" name="Freeform 17">
                <a:extLst>
                  <a:ext uri="{FF2B5EF4-FFF2-40B4-BE49-F238E27FC236}">
                    <a16:creationId xmlns:a16="http://schemas.microsoft.com/office/drawing/2014/main" id="{D1906B65-8864-4975-BDB9-3E144CD5273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8146" name="Freeform 18">
                <a:extLst>
                  <a:ext uri="{FF2B5EF4-FFF2-40B4-BE49-F238E27FC236}">
                    <a16:creationId xmlns:a16="http://schemas.microsoft.com/office/drawing/2014/main" id="{89C39975-E5FF-49F0-A5AB-1FE919CFBB9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8147" name="Freeform 19">
                <a:extLst>
                  <a:ext uri="{FF2B5EF4-FFF2-40B4-BE49-F238E27FC236}">
                    <a16:creationId xmlns:a16="http://schemas.microsoft.com/office/drawing/2014/main" id="{8509721B-C654-471C-B1BA-D03CC2D7BBE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8148" name="Freeform 20">
                <a:extLst>
                  <a:ext uri="{FF2B5EF4-FFF2-40B4-BE49-F238E27FC236}">
                    <a16:creationId xmlns:a16="http://schemas.microsoft.com/office/drawing/2014/main" id="{BCC27BD4-09F8-4BB8-A420-DA75C44B7C2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8149" name="Freeform 21">
                <a:extLst>
                  <a:ext uri="{FF2B5EF4-FFF2-40B4-BE49-F238E27FC236}">
                    <a16:creationId xmlns:a16="http://schemas.microsoft.com/office/drawing/2014/main" id="{B34E7009-4A14-414C-8CD0-6C0C0AC08E4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8150" name="Freeform 22">
                <a:extLst>
                  <a:ext uri="{FF2B5EF4-FFF2-40B4-BE49-F238E27FC236}">
                    <a16:creationId xmlns:a16="http://schemas.microsoft.com/office/drawing/2014/main" id="{7D40D6DB-EF26-4F72-8CBD-A9F5E4AF330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8151" name="Freeform 23">
                <a:extLst>
                  <a:ext uri="{FF2B5EF4-FFF2-40B4-BE49-F238E27FC236}">
                    <a16:creationId xmlns:a16="http://schemas.microsoft.com/office/drawing/2014/main" id="{5EEFB449-DCA7-4DD5-82FB-89CAE9813BC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8152" name="Freeform 24">
                <a:extLst>
                  <a:ext uri="{FF2B5EF4-FFF2-40B4-BE49-F238E27FC236}">
                    <a16:creationId xmlns:a16="http://schemas.microsoft.com/office/drawing/2014/main" id="{4A6E3144-07A6-428B-A00A-9C5DDC5FC4C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8153" name="Freeform 25">
                <a:extLst>
                  <a:ext uri="{FF2B5EF4-FFF2-40B4-BE49-F238E27FC236}">
                    <a16:creationId xmlns:a16="http://schemas.microsoft.com/office/drawing/2014/main" id="{3560F320-F802-4A5F-9AA5-4B283D2327C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8154" name="Freeform 26">
                <a:extLst>
                  <a:ext uri="{FF2B5EF4-FFF2-40B4-BE49-F238E27FC236}">
                    <a16:creationId xmlns:a16="http://schemas.microsoft.com/office/drawing/2014/main" id="{B9EF2A40-16D4-483C-85FF-8444D6E2676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8155" name="Freeform 27">
                <a:extLst>
                  <a:ext uri="{FF2B5EF4-FFF2-40B4-BE49-F238E27FC236}">
                    <a16:creationId xmlns:a16="http://schemas.microsoft.com/office/drawing/2014/main" id="{B151CC44-28CE-4E5B-A78B-B44CDEF9CAD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8156" name="Freeform 28">
                <a:extLst>
                  <a:ext uri="{FF2B5EF4-FFF2-40B4-BE49-F238E27FC236}">
                    <a16:creationId xmlns:a16="http://schemas.microsoft.com/office/drawing/2014/main" id="{4ABE41E6-44AA-49F4-9B4A-ABDD17A8AF5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8157" name="Freeform 29">
                <a:extLst>
                  <a:ext uri="{FF2B5EF4-FFF2-40B4-BE49-F238E27FC236}">
                    <a16:creationId xmlns:a16="http://schemas.microsoft.com/office/drawing/2014/main" id="{5DC261C7-5007-4EFA-AE77-21CB3E6CC15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grpSp>
            <p:nvGrpSpPr>
              <p:cNvPr id="48158" name="Group 30">
                <a:extLst>
                  <a:ext uri="{FF2B5EF4-FFF2-40B4-BE49-F238E27FC236}">
                    <a16:creationId xmlns:a16="http://schemas.microsoft.com/office/drawing/2014/main" id="{C99CF3FA-5CEE-4245-BCDA-6CA3580170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48159" name="Freeform 31">
                  <a:extLst>
                    <a:ext uri="{FF2B5EF4-FFF2-40B4-BE49-F238E27FC236}">
                      <a16:creationId xmlns:a16="http://schemas.microsoft.com/office/drawing/2014/main" id="{B07AB322-AA0D-4C63-9E0E-5BF083583C6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8160" name="Freeform 32">
                  <a:extLst>
                    <a:ext uri="{FF2B5EF4-FFF2-40B4-BE49-F238E27FC236}">
                      <a16:creationId xmlns:a16="http://schemas.microsoft.com/office/drawing/2014/main" id="{126B1B09-EF8B-4BA5-A482-1FD818F60EF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8161" name="Freeform 33">
                  <a:extLst>
                    <a:ext uri="{FF2B5EF4-FFF2-40B4-BE49-F238E27FC236}">
                      <a16:creationId xmlns:a16="http://schemas.microsoft.com/office/drawing/2014/main" id="{2A5DDA60-B212-4F78-8F35-3FBFFADF3CE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8162" name="Freeform 34">
                  <a:extLst>
                    <a:ext uri="{FF2B5EF4-FFF2-40B4-BE49-F238E27FC236}">
                      <a16:creationId xmlns:a16="http://schemas.microsoft.com/office/drawing/2014/main" id="{B2BC7766-838B-4196-A28A-CDCA3DC94A4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8163" name="Freeform 35">
                  <a:extLst>
                    <a:ext uri="{FF2B5EF4-FFF2-40B4-BE49-F238E27FC236}">
                      <a16:creationId xmlns:a16="http://schemas.microsoft.com/office/drawing/2014/main" id="{7C59C116-DC5B-4F85-9D40-2AFBB35D1CFA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8164" name="Freeform 36">
                  <a:extLst>
                    <a:ext uri="{FF2B5EF4-FFF2-40B4-BE49-F238E27FC236}">
                      <a16:creationId xmlns:a16="http://schemas.microsoft.com/office/drawing/2014/main" id="{1577C681-706C-44C4-A460-B4AC1C48282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8165" name="Freeform 37">
                  <a:extLst>
                    <a:ext uri="{FF2B5EF4-FFF2-40B4-BE49-F238E27FC236}">
                      <a16:creationId xmlns:a16="http://schemas.microsoft.com/office/drawing/2014/main" id="{ABB022E0-D61F-4118-A602-9AAD6A47A7B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8166" name="Freeform 38">
                  <a:extLst>
                    <a:ext uri="{FF2B5EF4-FFF2-40B4-BE49-F238E27FC236}">
                      <a16:creationId xmlns:a16="http://schemas.microsoft.com/office/drawing/2014/main" id="{59C83E08-70F7-4D07-BF48-AA15B9F448B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8167" name="Freeform 39">
                  <a:extLst>
                    <a:ext uri="{FF2B5EF4-FFF2-40B4-BE49-F238E27FC236}">
                      <a16:creationId xmlns:a16="http://schemas.microsoft.com/office/drawing/2014/main" id="{3CB54934-1394-43CF-907D-8EBFE17978C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8168" name="Freeform 40">
                  <a:extLst>
                    <a:ext uri="{FF2B5EF4-FFF2-40B4-BE49-F238E27FC236}">
                      <a16:creationId xmlns:a16="http://schemas.microsoft.com/office/drawing/2014/main" id="{439F17CB-998C-4272-87F8-3739695DBE9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8169" name="Freeform 41">
                  <a:extLst>
                    <a:ext uri="{FF2B5EF4-FFF2-40B4-BE49-F238E27FC236}">
                      <a16:creationId xmlns:a16="http://schemas.microsoft.com/office/drawing/2014/main" id="{F7883F35-C159-42BD-A789-C9D9E9E0CE8A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8170" name="Freeform 42">
                  <a:extLst>
                    <a:ext uri="{FF2B5EF4-FFF2-40B4-BE49-F238E27FC236}">
                      <a16:creationId xmlns:a16="http://schemas.microsoft.com/office/drawing/2014/main" id="{8447A1C1-68DD-4C7C-8B3E-568FE528A94B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8171" name="Freeform 43">
                  <a:extLst>
                    <a:ext uri="{FF2B5EF4-FFF2-40B4-BE49-F238E27FC236}">
                      <a16:creationId xmlns:a16="http://schemas.microsoft.com/office/drawing/2014/main" id="{F1EEC3F1-DAD0-41FE-AD34-709F6AB93D3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8172" name="Freeform 44">
                  <a:extLst>
                    <a:ext uri="{FF2B5EF4-FFF2-40B4-BE49-F238E27FC236}">
                      <a16:creationId xmlns:a16="http://schemas.microsoft.com/office/drawing/2014/main" id="{95447F0A-76EE-40A1-8651-B4920A0F522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8173" name="Freeform 45">
                  <a:extLst>
                    <a:ext uri="{FF2B5EF4-FFF2-40B4-BE49-F238E27FC236}">
                      <a16:creationId xmlns:a16="http://schemas.microsoft.com/office/drawing/2014/main" id="{7D6756CA-31D2-48B6-8280-10213FAD7A7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</p:grpSp>
          <p:grpSp>
            <p:nvGrpSpPr>
              <p:cNvPr id="48174" name="Group 46">
                <a:extLst>
                  <a:ext uri="{FF2B5EF4-FFF2-40B4-BE49-F238E27FC236}">
                    <a16:creationId xmlns:a16="http://schemas.microsoft.com/office/drawing/2014/main" id="{AAEB3587-6E8F-4B4B-8260-9C6929BA75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48175" name="Freeform 47">
                  <a:extLst>
                    <a:ext uri="{FF2B5EF4-FFF2-40B4-BE49-F238E27FC236}">
                      <a16:creationId xmlns:a16="http://schemas.microsoft.com/office/drawing/2014/main" id="{12BCC67F-402D-426E-832B-4BC6D9CB9D4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1 w 305"/>
                    <a:gd name="T1" fmla="*/ 426 h 426"/>
                    <a:gd name="T2" fmla="*/ 305 w 305"/>
                    <a:gd name="T3" fmla="*/ 426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1 w 305"/>
                    <a:gd name="T9" fmla="*/ 426 h 426"/>
                    <a:gd name="T10" fmla="*/ 281 w 305"/>
                    <a:gd name="T11" fmla="*/ 426 h 426"/>
                    <a:gd name="T12" fmla="*/ 281 w 305"/>
                    <a:gd name="T13" fmla="*/ 42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8176" name="Freeform 48">
                  <a:extLst>
                    <a:ext uri="{FF2B5EF4-FFF2-40B4-BE49-F238E27FC236}">
                      <a16:creationId xmlns:a16="http://schemas.microsoft.com/office/drawing/2014/main" id="{B06A93F8-6F3B-44F1-A7EF-E80FDF46994B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6 h 486"/>
                    <a:gd name="T2" fmla="*/ 48 w 347"/>
                    <a:gd name="T3" fmla="*/ 486 h 486"/>
                    <a:gd name="T4" fmla="*/ 347 w 347"/>
                    <a:gd name="T5" fmla="*/ 72 h 486"/>
                    <a:gd name="T6" fmla="*/ 347 w 347"/>
                    <a:gd name="T7" fmla="*/ 0 h 486"/>
                    <a:gd name="T8" fmla="*/ 0 w 347"/>
                    <a:gd name="T9" fmla="*/ 486 h 486"/>
                    <a:gd name="T10" fmla="*/ 24 w 347"/>
                    <a:gd name="T11" fmla="*/ 486 h 486"/>
                    <a:gd name="T12" fmla="*/ 24 w 347"/>
                    <a:gd name="T13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</p:grpSp>
          <p:grpSp>
            <p:nvGrpSpPr>
              <p:cNvPr id="48177" name="Group 49">
                <a:extLst>
                  <a:ext uri="{FF2B5EF4-FFF2-40B4-BE49-F238E27FC236}">
                    <a16:creationId xmlns:a16="http://schemas.microsoft.com/office/drawing/2014/main" id="{91E4A522-B7D9-43C2-8B07-41085BA391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8178" name="Freeform 50">
                  <a:extLst>
                    <a:ext uri="{FF2B5EF4-FFF2-40B4-BE49-F238E27FC236}">
                      <a16:creationId xmlns:a16="http://schemas.microsoft.com/office/drawing/2014/main" id="{DC6ABE32-6623-4801-86B9-9874DFD9303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8179" name="Freeform 51">
                  <a:extLst>
                    <a:ext uri="{FF2B5EF4-FFF2-40B4-BE49-F238E27FC236}">
                      <a16:creationId xmlns:a16="http://schemas.microsoft.com/office/drawing/2014/main" id="{C6956FA8-61A5-434A-84B9-DD1C2999C9C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8180" name="Freeform 52">
                  <a:extLst>
                    <a:ext uri="{FF2B5EF4-FFF2-40B4-BE49-F238E27FC236}">
                      <a16:creationId xmlns:a16="http://schemas.microsoft.com/office/drawing/2014/main" id="{FCDD5D28-E9DA-4287-B9F3-EE935FDAC34A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8181" name="Freeform 53">
                  <a:extLst>
                    <a:ext uri="{FF2B5EF4-FFF2-40B4-BE49-F238E27FC236}">
                      <a16:creationId xmlns:a16="http://schemas.microsoft.com/office/drawing/2014/main" id="{2CF9C8C8-C5CA-4517-9648-3036A39E4AB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8182" name="Freeform 54">
                  <a:extLst>
                    <a:ext uri="{FF2B5EF4-FFF2-40B4-BE49-F238E27FC236}">
                      <a16:creationId xmlns:a16="http://schemas.microsoft.com/office/drawing/2014/main" id="{D9DCCB89-DF89-48DA-94A2-1AD7F1130321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8183" name="Freeform 55">
                  <a:extLst>
                    <a:ext uri="{FF2B5EF4-FFF2-40B4-BE49-F238E27FC236}">
                      <a16:creationId xmlns:a16="http://schemas.microsoft.com/office/drawing/2014/main" id="{FCA070B9-FC1C-49CB-9BBF-DDFB975789D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8184" name="Freeform 56">
                  <a:extLst>
                    <a:ext uri="{FF2B5EF4-FFF2-40B4-BE49-F238E27FC236}">
                      <a16:creationId xmlns:a16="http://schemas.microsoft.com/office/drawing/2014/main" id="{8B19708E-CF67-463A-A5BF-AAF295800EB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8185" name="Freeform 57">
                  <a:extLst>
                    <a:ext uri="{FF2B5EF4-FFF2-40B4-BE49-F238E27FC236}">
                      <a16:creationId xmlns:a16="http://schemas.microsoft.com/office/drawing/2014/main" id="{DA923F6D-A492-4060-992A-154E4E5339A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8186" name="Freeform 58">
                  <a:extLst>
                    <a:ext uri="{FF2B5EF4-FFF2-40B4-BE49-F238E27FC236}">
                      <a16:creationId xmlns:a16="http://schemas.microsoft.com/office/drawing/2014/main" id="{8391F755-4FE8-4F7B-BC69-2F358921DFEB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</p:grpSp>
          <p:sp>
            <p:nvSpPr>
              <p:cNvPr id="48187" name="Freeform 59">
                <a:extLst>
                  <a:ext uri="{FF2B5EF4-FFF2-40B4-BE49-F238E27FC236}">
                    <a16:creationId xmlns:a16="http://schemas.microsoft.com/office/drawing/2014/main" id="{ABD2DEFA-8970-41F8-9DFC-D453A73F297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8188" name="Freeform 60">
                <a:extLst>
                  <a:ext uri="{FF2B5EF4-FFF2-40B4-BE49-F238E27FC236}">
                    <a16:creationId xmlns:a16="http://schemas.microsoft.com/office/drawing/2014/main" id="{ECCCA2B4-135E-4B3C-96A3-B26BE213507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8189" name="Freeform 61">
                <a:extLst>
                  <a:ext uri="{FF2B5EF4-FFF2-40B4-BE49-F238E27FC236}">
                    <a16:creationId xmlns:a16="http://schemas.microsoft.com/office/drawing/2014/main" id="{139E2A2E-E819-426E-9FBA-EC911E2E22F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8190" name="Freeform 62">
                <a:extLst>
                  <a:ext uri="{FF2B5EF4-FFF2-40B4-BE49-F238E27FC236}">
                    <a16:creationId xmlns:a16="http://schemas.microsoft.com/office/drawing/2014/main" id="{C26F0DF0-8665-4056-A248-DEB7EA5E455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8191" name="Freeform 63">
                <a:extLst>
                  <a:ext uri="{FF2B5EF4-FFF2-40B4-BE49-F238E27FC236}">
                    <a16:creationId xmlns:a16="http://schemas.microsoft.com/office/drawing/2014/main" id="{B814CC16-8E6C-47E5-9772-1BA77FABE1B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8192" name="Freeform 64">
                <a:extLst>
                  <a:ext uri="{FF2B5EF4-FFF2-40B4-BE49-F238E27FC236}">
                    <a16:creationId xmlns:a16="http://schemas.microsoft.com/office/drawing/2014/main" id="{4D0A45A5-C442-4B23-A546-0F0F2A4A86F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8193" name="Freeform 65">
                <a:extLst>
                  <a:ext uri="{FF2B5EF4-FFF2-40B4-BE49-F238E27FC236}">
                    <a16:creationId xmlns:a16="http://schemas.microsoft.com/office/drawing/2014/main" id="{50903901-D982-4F0F-96C9-FC09B2A92B4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8194" name="Freeform 66">
                <a:extLst>
                  <a:ext uri="{FF2B5EF4-FFF2-40B4-BE49-F238E27FC236}">
                    <a16:creationId xmlns:a16="http://schemas.microsoft.com/office/drawing/2014/main" id="{DE011BA3-D9D4-46B1-B9BC-439A609764D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</p:grpSp>
      <p:sp>
        <p:nvSpPr>
          <p:cNvPr id="48195" name="Rectangle 67">
            <a:extLst>
              <a:ext uri="{FF2B5EF4-FFF2-40B4-BE49-F238E27FC236}">
                <a16:creationId xmlns:a16="http://schemas.microsoft.com/office/drawing/2014/main" id="{5B80F6AD-795E-4E7A-A9A4-CF6D829F4640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sl-SI" altLang="sl-SI" noProof="0"/>
              <a:t>Kliknite, če želite urediti slog naslova matrice</a:t>
            </a:r>
          </a:p>
        </p:txBody>
      </p:sp>
      <p:sp>
        <p:nvSpPr>
          <p:cNvPr id="48196" name="Rectangle 68">
            <a:extLst>
              <a:ext uri="{FF2B5EF4-FFF2-40B4-BE49-F238E27FC236}">
                <a16:creationId xmlns:a16="http://schemas.microsoft.com/office/drawing/2014/main" id="{54FCF91D-14A2-4B85-A835-286C5793EA99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sl-SI" altLang="sl-SI" noProof="0"/>
              <a:t>Kliknite, če želite urediti slog podnaslova matrice</a:t>
            </a:r>
          </a:p>
        </p:txBody>
      </p:sp>
      <p:sp>
        <p:nvSpPr>
          <p:cNvPr id="48197" name="Rectangle 69">
            <a:extLst>
              <a:ext uri="{FF2B5EF4-FFF2-40B4-BE49-F238E27FC236}">
                <a16:creationId xmlns:a16="http://schemas.microsoft.com/office/drawing/2014/main" id="{6012FDB7-D6D0-474C-82E0-8CF0F0C91F0A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8198" name="Rectangle 70">
            <a:extLst>
              <a:ext uri="{FF2B5EF4-FFF2-40B4-BE49-F238E27FC236}">
                <a16:creationId xmlns:a16="http://schemas.microsoft.com/office/drawing/2014/main" id="{05E2C4AE-4E04-484A-AB69-9F667237A91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8199" name="Rectangle 71">
            <a:extLst>
              <a:ext uri="{FF2B5EF4-FFF2-40B4-BE49-F238E27FC236}">
                <a16:creationId xmlns:a16="http://schemas.microsoft.com/office/drawing/2014/main" id="{5AE5E7E5-E36A-41FB-B17F-95D3D501FCD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D77D3C9-AD9A-468C-A893-18A044685CC5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08348-14C4-4B14-839B-8825B018D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0F8449-7EC6-42F3-8EB1-62775F95E8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0B6C6-6FA1-4C52-B197-110913D02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2955F-867A-4621-9BA6-2EA56CA1F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D2E94-5D75-4B71-A301-2694FCB7B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E34AF-4A94-4A2F-B03C-68C44BBD575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82768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63991E-F1D0-474A-B8C5-D59AEF3841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FF14E2-E25E-4F76-8B61-16DB82D981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1200B-08CB-4530-ADB7-C448E66FF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8493F-4548-4624-B05D-76548EA68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01B6F-2A49-44CA-9422-F60707223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678EB-96A2-4BC0-A6AD-D6884927174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0755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5B858-9706-4FF8-A482-42DC06D31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E3C83-7837-49E1-AE25-8571F65AD99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F55C52-7DA6-44E1-B89E-C7B2C7155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F49457-B8F4-41D4-8CCE-93061A5089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F675FA-A4FB-40C7-97B0-9DDDA9B92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E3735E-4232-413E-A806-B10144374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fld id="{AF0FF492-0F36-4E3E-890E-F6BB96DE7EC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7669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A8982-3835-4CD8-9D35-408030EFD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99633-FBE5-4467-914F-4C8A27874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589A8-BEEF-4FEE-9AE8-F8F0BD82D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983B6-5EF8-4A97-8148-7B2659FDD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C5629-6D9B-431D-B27B-1905F7CFA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B9729-66F6-485C-8A35-63522D0CDCD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9659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BA6B2-2071-4A16-8CD7-9E4222DD7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3AF5A0-5E28-4B77-B725-6C2C55EC3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4CA48-701F-4B75-8F87-F0EC5DE8B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F5D05-B85F-4430-800B-B8FE72C74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9D788-62E8-4C8D-8BFD-0C84A902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90400-79D8-4BD3-A1C5-0A4AEAAE7B3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9863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4BC65-FE4F-4FE5-BB63-8F351605F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D2112-8C94-4E3B-9039-5300F5C68C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33FD27-D426-4363-9524-A37EBDC3A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7FF7F5-A05B-469C-8D7E-6D415084C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4EA822-1F7E-4459-AEA1-91C92AEDD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62D862-D513-4404-9DB4-B1DE05221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4A9F8-3B48-4370-ADFC-CBE495B4E5F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28072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55D1B-227B-4C6D-92B9-D8FDFFF31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9A58D-C573-447D-948A-38526ADCB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09584D-7E86-4A58-A6AF-614ADB4FF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8AC1DC-E328-4972-9B12-65A845915D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B77130-2308-4302-951B-4464BC0E47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D9BAFA-560A-4A03-81DC-ECA89F1FC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B331E8-31BB-4949-A0E4-75242232C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2614ED-0550-45B0-80B7-14EFBFE63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FE7AE-9613-4A88-8377-579139DA4F4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04561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CB5CF-0062-41C5-A02D-FBB5A3345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356E2-3CFA-4292-AC5C-9661FB45D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8C28B4-3112-495D-AB37-8A52E16CC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F7C785-A9E5-4CF2-B9CA-1E77E87F2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E6FF3-6318-4BC3-91D7-9612A7EE270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52594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801DFF-8562-472C-935A-DF1A5CBD9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3F1D69-E2A2-4D81-888F-658925BDE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3864C-3416-4ADF-8B52-57B476605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7EA0C-9E83-446C-BB20-13FC130A301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71908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AF85F-ABE4-41D0-8484-44D49FBBD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B2501-74F1-40B1-AE2E-F30CC89A8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2E5C1D-9813-4685-B193-BCDF6D2A05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6D77FD-0F50-4ED3-A654-79E8B7E8A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0788A8-ACD6-4B9F-9328-FC46BD8E5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55762-F14D-4A64-9A61-5A7823D3A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828BF-295B-45C8-B11A-12D7280C83F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6958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DB633-56DA-4278-9C64-45068320F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7021F9-BF02-4063-B77C-6149A7FD2C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45E64B-B78C-44F4-A9BB-556317113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E2C952-E19F-43A5-88D6-4095B5318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243D6-3635-4761-BA93-2D319697E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F824F1-5246-451E-9D49-B1A9A09BF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8D97B-78EB-4D31-B93A-2FC69B4014A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84816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">
            <a:extLst>
              <a:ext uri="{FF2B5EF4-FFF2-40B4-BE49-F238E27FC236}">
                <a16:creationId xmlns:a16="http://schemas.microsoft.com/office/drawing/2014/main" id="{1E8B5C86-6FF0-4E2B-8179-B4EDE579ADF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47107" name="Freeform 3">
              <a:extLst>
                <a:ext uri="{FF2B5EF4-FFF2-40B4-BE49-F238E27FC236}">
                  <a16:creationId xmlns:a16="http://schemas.microsoft.com/office/drawing/2014/main" id="{986FE487-A478-4C6E-BDD9-A98BF336AD64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grpSp>
          <p:nvGrpSpPr>
            <p:cNvPr id="47108" name="Group 4">
              <a:extLst>
                <a:ext uri="{FF2B5EF4-FFF2-40B4-BE49-F238E27FC236}">
                  <a16:creationId xmlns:a16="http://schemas.microsoft.com/office/drawing/2014/main" id="{60F3C660-8183-4E93-918D-F9BEEFE7D9C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47109" name="Freeform 5">
                <a:extLst>
                  <a:ext uri="{FF2B5EF4-FFF2-40B4-BE49-F238E27FC236}">
                    <a16:creationId xmlns:a16="http://schemas.microsoft.com/office/drawing/2014/main" id="{A5E0ED39-06BF-4C27-8B39-624FB67620A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7110" name="Freeform 6">
                <a:extLst>
                  <a:ext uri="{FF2B5EF4-FFF2-40B4-BE49-F238E27FC236}">
                    <a16:creationId xmlns:a16="http://schemas.microsoft.com/office/drawing/2014/main" id="{F81CBE28-30E1-47C2-A020-8AFBD3A9138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7111" name="Freeform 7">
                <a:extLst>
                  <a:ext uri="{FF2B5EF4-FFF2-40B4-BE49-F238E27FC236}">
                    <a16:creationId xmlns:a16="http://schemas.microsoft.com/office/drawing/2014/main" id="{4B34A750-8290-4D42-B3B9-414AE63593A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7112" name="Freeform 8">
                <a:extLst>
                  <a:ext uri="{FF2B5EF4-FFF2-40B4-BE49-F238E27FC236}">
                    <a16:creationId xmlns:a16="http://schemas.microsoft.com/office/drawing/2014/main" id="{3C8A92BF-71AE-4863-9919-DBAA429E75B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7113" name="Freeform 9">
                <a:extLst>
                  <a:ext uri="{FF2B5EF4-FFF2-40B4-BE49-F238E27FC236}">
                    <a16:creationId xmlns:a16="http://schemas.microsoft.com/office/drawing/2014/main" id="{45EED96A-A7FA-4F6B-B767-AAFB595CB30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7114" name="Freeform 10">
                <a:extLst>
                  <a:ext uri="{FF2B5EF4-FFF2-40B4-BE49-F238E27FC236}">
                    <a16:creationId xmlns:a16="http://schemas.microsoft.com/office/drawing/2014/main" id="{7BC0ED98-B03E-4C06-9C01-E2B8B462361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7115" name="Freeform 11">
                <a:extLst>
                  <a:ext uri="{FF2B5EF4-FFF2-40B4-BE49-F238E27FC236}">
                    <a16:creationId xmlns:a16="http://schemas.microsoft.com/office/drawing/2014/main" id="{017A07E4-CAEB-440B-B163-61F7A41C5B3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7116" name="Freeform 12">
                <a:extLst>
                  <a:ext uri="{FF2B5EF4-FFF2-40B4-BE49-F238E27FC236}">
                    <a16:creationId xmlns:a16="http://schemas.microsoft.com/office/drawing/2014/main" id="{F4725686-E7F3-4131-B79E-8B7627BE22F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7117" name="Freeform 13">
                <a:extLst>
                  <a:ext uri="{FF2B5EF4-FFF2-40B4-BE49-F238E27FC236}">
                    <a16:creationId xmlns:a16="http://schemas.microsoft.com/office/drawing/2014/main" id="{0657BDFE-2C75-406E-BDED-E347DB99DC8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7118" name="Freeform 14">
                <a:extLst>
                  <a:ext uri="{FF2B5EF4-FFF2-40B4-BE49-F238E27FC236}">
                    <a16:creationId xmlns:a16="http://schemas.microsoft.com/office/drawing/2014/main" id="{C6626C9B-3167-4F15-B2CC-84AD78BEF1B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7119" name="Freeform 15">
                <a:extLst>
                  <a:ext uri="{FF2B5EF4-FFF2-40B4-BE49-F238E27FC236}">
                    <a16:creationId xmlns:a16="http://schemas.microsoft.com/office/drawing/2014/main" id="{C895C639-D9C3-456A-996A-1F4938DE93B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7120" name="Freeform 16">
                <a:extLst>
                  <a:ext uri="{FF2B5EF4-FFF2-40B4-BE49-F238E27FC236}">
                    <a16:creationId xmlns:a16="http://schemas.microsoft.com/office/drawing/2014/main" id="{D2C0F1D5-6FC3-4664-AB63-6A76332B795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7121" name="Freeform 17">
                <a:extLst>
                  <a:ext uri="{FF2B5EF4-FFF2-40B4-BE49-F238E27FC236}">
                    <a16:creationId xmlns:a16="http://schemas.microsoft.com/office/drawing/2014/main" id="{71D641BC-2379-43BD-9120-9C1A6B7D215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7122" name="Freeform 18">
                <a:extLst>
                  <a:ext uri="{FF2B5EF4-FFF2-40B4-BE49-F238E27FC236}">
                    <a16:creationId xmlns:a16="http://schemas.microsoft.com/office/drawing/2014/main" id="{C3E5FEBE-9770-4678-B7A8-F48A2FDBA49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7123" name="Freeform 19">
                <a:extLst>
                  <a:ext uri="{FF2B5EF4-FFF2-40B4-BE49-F238E27FC236}">
                    <a16:creationId xmlns:a16="http://schemas.microsoft.com/office/drawing/2014/main" id="{7387867B-4A90-46D1-AF67-103A522FCB5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7124" name="Freeform 20">
                <a:extLst>
                  <a:ext uri="{FF2B5EF4-FFF2-40B4-BE49-F238E27FC236}">
                    <a16:creationId xmlns:a16="http://schemas.microsoft.com/office/drawing/2014/main" id="{0F2F48C9-1C56-4B55-AEC3-5E85C36667C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7125" name="Freeform 21">
                <a:extLst>
                  <a:ext uri="{FF2B5EF4-FFF2-40B4-BE49-F238E27FC236}">
                    <a16:creationId xmlns:a16="http://schemas.microsoft.com/office/drawing/2014/main" id="{F87B3263-61F7-433F-9A4C-083D297FF5D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7126" name="Freeform 22">
                <a:extLst>
                  <a:ext uri="{FF2B5EF4-FFF2-40B4-BE49-F238E27FC236}">
                    <a16:creationId xmlns:a16="http://schemas.microsoft.com/office/drawing/2014/main" id="{73D9FDB0-00AB-4B78-93CE-B247A23356A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7127" name="Freeform 23">
                <a:extLst>
                  <a:ext uri="{FF2B5EF4-FFF2-40B4-BE49-F238E27FC236}">
                    <a16:creationId xmlns:a16="http://schemas.microsoft.com/office/drawing/2014/main" id="{761D1B07-84CA-4CFB-A248-0B257AF51FF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7128" name="Freeform 24">
                <a:extLst>
                  <a:ext uri="{FF2B5EF4-FFF2-40B4-BE49-F238E27FC236}">
                    <a16:creationId xmlns:a16="http://schemas.microsoft.com/office/drawing/2014/main" id="{A6708A4F-CFEA-4314-86B0-C96D49D2C97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7129" name="Freeform 25">
                <a:extLst>
                  <a:ext uri="{FF2B5EF4-FFF2-40B4-BE49-F238E27FC236}">
                    <a16:creationId xmlns:a16="http://schemas.microsoft.com/office/drawing/2014/main" id="{D9E1C90A-05FE-4CD0-8478-84633F19E07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7130" name="Freeform 26">
                <a:extLst>
                  <a:ext uri="{FF2B5EF4-FFF2-40B4-BE49-F238E27FC236}">
                    <a16:creationId xmlns:a16="http://schemas.microsoft.com/office/drawing/2014/main" id="{36AD46F6-3DB3-49C3-A522-6841FB4BD6A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7131" name="Freeform 27">
                <a:extLst>
                  <a:ext uri="{FF2B5EF4-FFF2-40B4-BE49-F238E27FC236}">
                    <a16:creationId xmlns:a16="http://schemas.microsoft.com/office/drawing/2014/main" id="{79943F07-252C-4539-B5A8-35D4AE28D00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7132" name="Freeform 28">
                <a:extLst>
                  <a:ext uri="{FF2B5EF4-FFF2-40B4-BE49-F238E27FC236}">
                    <a16:creationId xmlns:a16="http://schemas.microsoft.com/office/drawing/2014/main" id="{4D3B51A1-A91C-48E2-BA36-25FC4E1423C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7133" name="Freeform 29">
                <a:extLst>
                  <a:ext uri="{FF2B5EF4-FFF2-40B4-BE49-F238E27FC236}">
                    <a16:creationId xmlns:a16="http://schemas.microsoft.com/office/drawing/2014/main" id="{06108A62-AB27-49FB-BB86-A5165ED3C20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grpSp>
            <p:nvGrpSpPr>
              <p:cNvPr id="47134" name="Group 30">
                <a:extLst>
                  <a:ext uri="{FF2B5EF4-FFF2-40B4-BE49-F238E27FC236}">
                    <a16:creationId xmlns:a16="http://schemas.microsoft.com/office/drawing/2014/main" id="{29315B66-3366-4E4E-81FD-4EA3A109ACE5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47135" name="Freeform 31">
                  <a:extLst>
                    <a:ext uri="{FF2B5EF4-FFF2-40B4-BE49-F238E27FC236}">
                      <a16:creationId xmlns:a16="http://schemas.microsoft.com/office/drawing/2014/main" id="{ACD38831-65A2-4DEA-A7DC-A0BD050CB0B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7136" name="Freeform 32">
                  <a:extLst>
                    <a:ext uri="{FF2B5EF4-FFF2-40B4-BE49-F238E27FC236}">
                      <a16:creationId xmlns:a16="http://schemas.microsoft.com/office/drawing/2014/main" id="{7A78F8BF-287F-43FA-951D-6BBE8960353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7137" name="Freeform 33">
                  <a:extLst>
                    <a:ext uri="{FF2B5EF4-FFF2-40B4-BE49-F238E27FC236}">
                      <a16:creationId xmlns:a16="http://schemas.microsoft.com/office/drawing/2014/main" id="{6A29D887-BB74-475B-9C2D-F7A12F7A238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7138" name="Freeform 34">
                  <a:extLst>
                    <a:ext uri="{FF2B5EF4-FFF2-40B4-BE49-F238E27FC236}">
                      <a16:creationId xmlns:a16="http://schemas.microsoft.com/office/drawing/2014/main" id="{BA017FD1-D2C4-4800-9F8E-7EEE653C617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7139" name="Freeform 35">
                  <a:extLst>
                    <a:ext uri="{FF2B5EF4-FFF2-40B4-BE49-F238E27FC236}">
                      <a16:creationId xmlns:a16="http://schemas.microsoft.com/office/drawing/2014/main" id="{4828F7F3-C3F6-471D-8AC3-6C175FB1554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7140" name="Freeform 36">
                  <a:extLst>
                    <a:ext uri="{FF2B5EF4-FFF2-40B4-BE49-F238E27FC236}">
                      <a16:creationId xmlns:a16="http://schemas.microsoft.com/office/drawing/2014/main" id="{E9B72F18-FAD4-421C-B4BD-C27DD20091A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7141" name="Freeform 37">
                  <a:extLst>
                    <a:ext uri="{FF2B5EF4-FFF2-40B4-BE49-F238E27FC236}">
                      <a16:creationId xmlns:a16="http://schemas.microsoft.com/office/drawing/2014/main" id="{D01FE497-EABC-4A82-BA60-1F1A5127976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7142" name="Freeform 38">
                  <a:extLst>
                    <a:ext uri="{FF2B5EF4-FFF2-40B4-BE49-F238E27FC236}">
                      <a16:creationId xmlns:a16="http://schemas.microsoft.com/office/drawing/2014/main" id="{361797C8-E8BB-491C-A11B-A788926B326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7143" name="Freeform 39">
                  <a:extLst>
                    <a:ext uri="{FF2B5EF4-FFF2-40B4-BE49-F238E27FC236}">
                      <a16:creationId xmlns:a16="http://schemas.microsoft.com/office/drawing/2014/main" id="{3C4B8438-0CBF-4AE0-8DB2-851BE965731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7144" name="Freeform 40">
                  <a:extLst>
                    <a:ext uri="{FF2B5EF4-FFF2-40B4-BE49-F238E27FC236}">
                      <a16:creationId xmlns:a16="http://schemas.microsoft.com/office/drawing/2014/main" id="{77C90BDE-326F-499F-8C96-73B3CE8B05E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7145" name="Freeform 41">
                  <a:extLst>
                    <a:ext uri="{FF2B5EF4-FFF2-40B4-BE49-F238E27FC236}">
                      <a16:creationId xmlns:a16="http://schemas.microsoft.com/office/drawing/2014/main" id="{5C90FB16-ED21-4B55-9775-50A4FDD615C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7146" name="Freeform 42">
                  <a:extLst>
                    <a:ext uri="{FF2B5EF4-FFF2-40B4-BE49-F238E27FC236}">
                      <a16:creationId xmlns:a16="http://schemas.microsoft.com/office/drawing/2014/main" id="{08D58516-E818-4D23-98CA-DE4D76579C1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7147" name="Freeform 43">
                  <a:extLst>
                    <a:ext uri="{FF2B5EF4-FFF2-40B4-BE49-F238E27FC236}">
                      <a16:creationId xmlns:a16="http://schemas.microsoft.com/office/drawing/2014/main" id="{451B422A-9110-488D-9318-24D31ACAFDC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7148" name="Freeform 44">
                  <a:extLst>
                    <a:ext uri="{FF2B5EF4-FFF2-40B4-BE49-F238E27FC236}">
                      <a16:creationId xmlns:a16="http://schemas.microsoft.com/office/drawing/2014/main" id="{11BA1C5E-1253-4CE7-ADC2-B22EA3CE133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7149" name="Freeform 45">
                  <a:extLst>
                    <a:ext uri="{FF2B5EF4-FFF2-40B4-BE49-F238E27FC236}">
                      <a16:creationId xmlns:a16="http://schemas.microsoft.com/office/drawing/2014/main" id="{B90465C6-1CE4-495F-876B-4323E97C5AAA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</p:grpSp>
          <p:grpSp>
            <p:nvGrpSpPr>
              <p:cNvPr id="47150" name="Group 46">
                <a:extLst>
                  <a:ext uri="{FF2B5EF4-FFF2-40B4-BE49-F238E27FC236}">
                    <a16:creationId xmlns:a16="http://schemas.microsoft.com/office/drawing/2014/main" id="{DDB5DBFE-FAC4-4AFB-89D8-EA5F59A68E6A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47151" name="Freeform 47">
                  <a:extLst>
                    <a:ext uri="{FF2B5EF4-FFF2-40B4-BE49-F238E27FC236}">
                      <a16:creationId xmlns:a16="http://schemas.microsoft.com/office/drawing/2014/main" id="{20D0DD74-4A8A-42C6-8894-9CE05684100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1 w 305"/>
                    <a:gd name="T1" fmla="*/ 426 h 426"/>
                    <a:gd name="T2" fmla="*/ 305 w 305"/>
                    <a:gd name="T3" fmla="*/ 426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1 w 305"/>
                    <a:gd name="T9" fmla="*/ 426 h 426"/>
                    <a:gd name="T10" fmla="*/ 281 w 305"/>
                    <a:gd name="T11" fmla="*/ 426 h 426"/>
                    <a:gd name="T12" fmla="*/ 281 w 305"/>
                    <a:gd name="T13" fmla="*/ 42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7152" name="Freeform 48">
                  <a:extLst>
                    <a:ext uri="{FF2B5EF4-FFF2-40B4-BE49-F238E27FC236}">
                      <a16:creationId xmlns:a16="http://schemas.microsoft.com/office/drawing/2014/main" id="{1DF5E844-9E27-4143-9675-1082CA18B89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6 h 486"/>
                    <a:gd name="T2" fmla="*/ 48 w 347"/>
                    <a:gd name="T3" fmla="*/ 486 h 486"/>
                    <a:gd name="T4" fmla="*/ 347 w 347"/>
                    <a:gd name="T5" fmla="*/ 72 h 486"/>
                    <a:gd name="T6" fmla="*/ 347 w 347"/>
                    <a:gd name="T7" fmla="*/ 0 h 486"/>
                    <a:gd name="T8" fmla="*/ 0 w 347"/>
                    <a:gd name="T9" fmla="*/ 486 h 486"/>
                    <a:gd name="T10" fmla="*/ 24 w 347"/>
                    <a:gd name="T11" fmla="*/ 486 h 486"/>
                    <a:gd name="T12" fmla="*/ 24 w 347"/>
                    <a:gd name="T13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</p:grpSp>
          <p:grpSp>
            <p:nvGrpSpPr>
              <p:cNvPr id="47153" name="Group 49">
                <a:extLst>
                  <a:ext uri="{FF2B5EF4-FFF2-40B4-BE49-F238E27FC236}">
                    <a16:creationId xmlns:a16="http://schemas.microsoft.com/office/drawing/2014/main" id="{A4872F7C-113F-4329-9F60-51E0136126C5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7154" name="Freeform 50">
                  <a:extLst>
                    <a:ext uri="{FF2B5EF4-FFF2-40B4-BE49-F238E27FC236}">
                      <a16:creationId xmlns:a16="http://schemas.microsoft.com/office/drawing/2014/main" id="{6C6E5EC4-5615-4DB4-A491-B896E253C3E1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7155" name="Freeform 51">
                  <a:extLst>
                    <a:ext uri="{FF2B5EF4-FFF2-40B4-BE49-F238E27FC236}">
                      <a16:creationId xmlns:a16="http://schemas.microsoft.com/office/drawing/2014/main" id="{B19096A4-E4B8-4048-9847-AB2DC9CBAB7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7156" name="Freeform 52">
                  <a:extLst>
                    <a:ext uri="{FF2B5EF4-FFF2-40B4-BE49-F238E27FC236}">
                      <a16:creationId xmlns:a16="http://schemas.microsoft.com/office/drawing/2014/main" id="{3EE9BB7E-641E-4AC2-94E1-93A7A6167F3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7157" name="Freeform 53">
                  <a:extLst>
                    <a:ext uri="{FF2B5EF4-FFF2-40B4-BE49-F238E27FC236}">
                      <a16:creationId xmlns:a16="http://schemas.microsoft.com/office/drawing/2014/main" id="{FF272081-F2D7-417D-BCA6-5123129B1CF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7158" name="Freeform 54">
                  <a:extLst>
                    <a:ext uri="{FF2B5EF4-FFF2-40B4-BE49-F238E27FC236}">
                      <a16:creationId xmlns:a16="http://schemas.microsoft.com/office/drawing/2014/main" id="{4593108A-9772-4D1D-9120-D89A5678961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7159" name="Freeform 55">
                  <a:extLst>
                    <a:ext uri="{FF2B5EF4-FFF2-40B4-BE49-F238E27FC236}">
                      <a16:creationId xmlns:a16="http://schemas.microsoft.com/office/drawing/2014/main" id="{BC5006C4-C76D-400C-9A7E-55C201CC00D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7160" name="Freeform 56">
                  <a:extLst>
                    <a:ext uri="{FF2B5EF4-FFF2-40B4-BE49-F238E27FC236}">
                      <a16:creationId xmlns:a16="http://schemas.microsoft.com/office/drawing/2014/main" id="{0D1B3761-71E4-484B-B8F0-0F82FDB7312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7161" name="Freeform 57">
                  <a:extLst>
                    <a:ext uri="{FF2B5EF4-FFF2-40B4-BE49-F238E27FC236}">
                      <a16:creationId xmlns:a16="http://schemas.microsoft.com/office/drawing/2014/main" id="{059284EE-077D-4CF5-9743-8E95351CA41A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7162" name="Freeform 58">
                  <a:extLst>
                    <a:ext uri="{FF2B5EF4-FFF2-40B4-BE49-F238E27FC236}">
                      <a16:creationId xmlns:a16="http://schemas.microsoft.com/office/drawing/2014/main" id="{BE2226DA-18DB-4D5D-9F5B-A1DF9ADE53C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</p:grpSp>
          <p:sp>
            <p:nvSpPr>
              <p:cNvPr id="47163" name="Freeform 59">
                <a:extLst>
                  <a:ext uri="{FF2B5EF4-FFF2-40B4-BE49-F238E27FC236}">
                    <a16:creationId xmlns:a16="http://schemas.microsoft.com/office/drawing/2014/main" id="{0506E8A7-DA9B-4714-A81D-AA1D90E4FC4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7164" name="Freeform 60">
                <a:extLst>
                  <a:ext uri="{FF2B5EF4-FFF2-40B4-BE49-F238E27FC236}">
                    <a16:creationId xmlns:a16="http://schemas.microsoft.com/office/drawing/2014/main" id="{2795B39E-5FA2-46E2-8112-01A76EDC9D0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7165" name="Freeform 61">
                <a:extLst>
                  <a:ext uri="{FF2B5EF4-FFF2-40B4-BE49-F238E27FC236}">
                    <a16:creationId xmlns:a16="http://schemas.microsoft.com/office/drawing/2014/main" id="{6C26BC73-D284-41F6-9FC7-AB23777754E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7166" name="Freeform 62">
                <a:extLst>
                  <a:ext uri="{FF2B5EF4-FFF2-40B4-BE49-F238E27FC236}">
                    <a16:creationId xmlns:a16="http://schemas.microsoft.com/office/drawing/2014/main" id="{CDB4E775-A1F8-48F1-8778-C0400BB59EF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7167" name="Freeform 63">
                <a:extLst>
                  <a:ext uri="{FF2B5EF4-FFF2-40B4-BE49-F238E27FC236}">
                    <a16:creationId xmlns:a16="http://schemas.microsoft.com/office/drawing/2014/main" id="{BBD104E3-0ED7-4FD1-B1E5-49EF59D86B6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7168" name="Freeform 64">
                <a:extLst>
                  <a:ext uri="{FF2B5EF4-FFF2-40B4-BE49-F238E27FC236}">
                    <a16:creationId xmlns:a16="http://schemas.microsoft.com/office/drawing/2014/main" id="{20164973-C6C2-4323-BC39-B5D7156C1A8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7169" name="Freeform 65">
                <a:extLst>
                  <a:ext uri="{FF2B5EF4-FFF2-40B4-BE49-F238E27FC236}">
                    <a16:creationId xmlns:a16="http://schemas.microsoft.com/office/drawing/2014/main" id="{26502C69-40DC-4B51-BBD3-CB8162E4DFB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7170" name="Freeform 66">
                <a:extLst>
                  <a:ext uri="{FF2B5EF4-FFF2-40B4-BE49-F238E27FC236}">
                    <a16:creationId xmlns:a16="http://schemas.microsoft.com/office/drawing/2014/main" id="{41AA14F4-221B-4C8B-A45A-6066747EAF0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</p:grpSp>
      <p:sp>
        <p:nvSpPr>
          <p:cNvPr id="47171" name="Rectangle 67">
            <a:extLst>
              <a:ext uri="{FF2B5EF4-FFF2-40B4-BE49-F238E27FC236}">
                <a16:creationId xmlns:a16="http://schemas.microsoft.com/office/drawing/2014/main" id="{C487D58F-AD4B-4D2C-9070-FAE5EE99C3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47172" name="Rectangle 68">
            <a:extLst>
              <a:ext uri="{FF2B5EF4-FFF2-40B4-BE49-F238E27FC236}">
                <a16:creationId xmlns:a16="http://schemas.microsoft.com/office/drawing/2014/main" id="{9ACFF856-4BAD-498D-9962-B0469135775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sl-SI" altLang="sl-SI"/>
          </a:p>
        </p:txBody>
      </p:sp>
      <p:sp>
        <p:nvSpPr>
          <p:cNvPr id="47173" name="Rectangle 69">
            <a:extLst>
              <a:ext uri="{FF2B5EF4-FFF2-40B4-BE49-F238E27FC236}">
                <a16:creationId xmlns:a16="http://schemas.microsoft.com/office/drawing/2014/main" id="{C3A34CBC-BFB0-4048-A616-75CA992B6F4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sl-SI" altLang="sl-SI"/>
          </a:p>
        </p:txBody>
      </p:sp>
      <p:sp>
        <p:nvSpPr>
          <p:cNvPr id="47174" name="Rectangle 70">
            <a:extLst>
              <a:ext uri="{FF2B5EF4-FFF2-40B4-BE49-F238E27FC236}">
                <a16:creationId xmlns:a16="http://schemas.microsoft.com/office/drawing/2014/main" id="{C39C54B3-0ACE-4247-8ADA-EA8E48E851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B5D41EB-DF7B-430B-921F-CD59232348D2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47175" name="Rectangle 71">
            <a:extLst>
              <a:ext uri="{FF2B5EF4-FFF2-40B4-BE49-F238E27FC236}">
                <a16:creationId xmlns:a16="http://schemas.microsoft.com/office/drawing/2014/main" id="{3ECC022D-0790-49A6-8245-F76C1A586B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si/imgres?imgurl=http://www.panoramio.com/photos/original/5656049.jpg&amp;imgrefurl=http://www.panoramio.com/photo/5656049&amp;usg=__OGNPGb6aFIadg56HB8hhWRhJ1cI=&amp;h=1644&amp;w=2056&amp;sz=3100&amp;hl=sl&amp;start=20&amp;tbnid=qwU84beG_AXddM:&amp;tbnh=120&amp;tbnw=150&amp;prev=/images%3Fq%3Dsavanna,%2Bafrica%26gbv%3D2%26hl%3Dsl" TargetMode="External"/><Relationship Id="rId11" Type="http://schemas.openxmlformats.org/officeDocument/2006/relationships/image" Target="../media/image27.jpeg"/><Relationship Id="rId5" Type="http://schemas.openxmlformats.org/officeDocument/2006/relationships/image" Target="../media/image23.jpeg"/><Relationship Id="rId10" Type="http://schemas.openxmlformats.org/officeDocument/2006/relationships/image" Target="../media/image26.jpeg"/><Relationship Id="rId4" Type="http://schemas.openxmlformats.org/officeDocument/2006/relationships/image" Target="../media/image22.jpeg"/><Relationship Id="rId9" Type="http://schemas.openxmlformats.org/officeDocument/2006/relationships/hyperlink" Target="http://images.google.si/imgres?imgurl=http://www.maion.com/photography/_photos/nami0740.jpg&amp;imgrefurl=http://www.maion.com/photography/namibia/giraffes.html&amp;usg=__NAW8Y-ZJt5yyX4Y6C1d5w2ofr0o=&amp;h=466&amp;w=700&amp;sz=226&amp;hl=sl&amp;start=25&amp;tbnid=FcIDvq3HAl-45M:&amp;tbnh=93&amp;tbnw=140&amp;prev=/images%3Fq%3Dsavanna,%2Bafrica%26start%3D20%26gbv%3D2%26ndsp%3D20%26hl%3Dsl%26sa%3DN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1BAFB60-D0B4-4754-854B-2E7F93FB826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l-SI" altLang="sl-SI"/>
              <a:t>AFRIKA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6A58CD66-F6AB-4F4A-AD70-1033BFE290F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africavegetation">
            <a:extLst>
              <a:ext uri="{FF2B5EF4-FFF2-40B4-BE49-F238E27FC236}">
                <a16:creationId xmlns:a16="http://schemas.microsoft.com/office/drawing/2014/main" id="{CD412B67-A1E7-4076-89FF-9E2CADCE5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0"/>
            <a:ext cx="6972300" cy="724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0268RM%20foothill%20mixed%20scrub">
            <a:extLst>
              <a:ext uri="{FF2B5EF4-FFF2-40B4-BE49-F238E27FC236}">
                <a16:creationId xmlns:a16="http://schemas.microsoft.com/office/drawing/2014/main" id="{3B23C486-93AD-4CBA-AE19-D3BB9052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890588"/>
            <a:ext cx="7591425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1" name="Picture 7" descr="r187466_699749">
            <a:extLst>
              <a:ext uri="{FF2B5EF4-FFF2-40B4-BE49-F238E27FC236}">
                <a16:creationId xmlns:a16="http://schemas.microsoft.com/office/drawing/2014/main" id="{3C1D36B8-36CF-4D69-B7EC-F223F3791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00925" cy="555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2" name="Picture 8" descr="6589-004-9D288C61">
            <a:extLst>
              <a:ext uri="{FF2B5EF4-FFF2-40B4-BE49-F238E27FC236}">
                <a16:creationId xmlns:a16="http://schemas.microsoft.com/office/drawing/2014/main" id="{BE1600B2-AE62-46C5-8839-AC0B0967C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00500"/>
            <a:ext cx="4191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3" name="Text Box 9">
            <a:extLst>
              <a:ext uri="{FF2B5EF4-FFF2-40B4-BE49-F238E27FC236}">
                <a16:creationId xmlns:a16="http://schemas.microsoft.com/office/drawing/2014/main" id="{03332AAA-DECB-47F8-96E4-F98D4D868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734050"/>
            <a:ext cx="4032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PUŠČAVSKE RASTLINE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Little Snake by hannes.steyn.">
            <a:extLst>
              <a:ext uri="{FF2B5EF4-FFF2-40B4-BE49-F238E27FC236}">
                <a16:creationId xmlns:a16="http://schemas.microsoft.com/office/drawing/2014/main" id="{005F58D8-2783-4DCC-8153-74D245207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96975"/>
            <a:ext cx="5834062" cy="437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6" name="Text Box 6">
            <a:extLst>
              <a:ext uri="{FF2B5EF4-FFF2-40B4-BE49-F238E27FC236}">
                <a16:creationId xmlns:a16="http://schemas.microsoft.com/office/drawing/2014/main" id="{A90E319A-42DE-4950-92BA-6DAC4C2BD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33375"/>
            <a:ext cx="28813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NAMIB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 descr="niger11">
            <a:extLst>
              <a:ext uri="{FF2B5EF4-FFF2-40B4-BE49-F238E27FC236}">
                <a16:creationId xmlns:a16="http://schemas.microsoft.com/office/drawing/2014/main" id="{9D6C2C14-60D8-4E5C-A0D5-E47616C5C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908050"/>
            <a:ext cx="7559675" cy="511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2" name="Text Box 6">
            <a:extLst>
              <a:ext uri="{FF2B5EF4-FFF2-40B4-BE49-F238E27FC236}">
                <a16:creationId xmlns:a16="http://schemas.microsoft.com/office/drawing/2014/main" id="{0B1EA434-2762-488F-865F-C7E9F3B03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33375"/>
            <a:ext cx="2736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SAHARA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7" name="Picture 9" descr="tunisia%20desert_prefRes">
            <a:extLst>
              <a:ext uri="{FF2B5EF4-FFF2-40B4-BE49-F238E27FC236}">
                <a16:creationId xmlns:a16="http://schemas.microsoft.com/office/drawing/2014/main" id="{9FE58011-0534-4820-B3CC-633A2ACE5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88"/>
            <a:ext cx="3779838" cy="312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9" name="Picture 11" descr="Marocco%2004%205">
            <a:extLst>
              <a:ext uri="{FF2B5EF4-FFF2-40B4-BE49-F238E27FC236}">
                <a16:creationId xmlns:a16="http://schemas.microsoft.com/office/drawing/2014/main" id="{408F9E08-AFE0-4EAE-926D-E72DD7CD7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317750"/>
            <a:ext cx="6553200" cy="454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 descr="96595442_16e25629b7">
            <a:extLst>
              <a:ext uri="{FF2B5EF4-FFF2-40B4-BE49-F238E27FC236}">
                <a16:creationId xmlns:a16="http://schemas.microsoft.com/office/drawing/2014/main" id="{41B7B9DB-CFA0-4952-ADC1-DEDA0E6FC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25538"/>
            <a:ext cx="7343775" cy="505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4" name="Text Box 6">
            <a:extLst>
              <a:ext uri="{FF2B5EF4-FFF2-40B4-BE49-F238E27FC236}">
                <a16:creationId xmlns:a16="http://schemas.microsoft.com/office/drawing/2014/main" id="{A498D962-146E-44FC-B427-5C9EA4536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0"/>
            <a:ext cx="3241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POLPUŠČAVA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West_Africa_habitat_types_1">
            <a:extLst>
              <a:ext uri="{FF2B5EF4-FFF2-40B4-BE49-F238E27FC236}">
                <a16:creationId xmlns:a16="http://schemas.microsoft.com/office/drawing/2014/main" id="{7CFE0676-DCCE-4482-814A-51C31607C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26988"/>
            <a:ext cx="9901238" cy="683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OSGIP-00000509-001">
            <a:extLst>
              <a:ext uri="{FF2B5EF4-FFF2-40B4-BE49-F238E27FC236}">
                <a16:creationId xmlns:a16="http://schemas.microsoft.com/office/drawing/2014/main" id="{72A3228B-2E8E-4DF6-BA27-25FB946CF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00675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Map-2-Domains-in-africa">
            <a:extLst>
              <a:ext uri="{FF2B5EF4-FFF2-40B4-BE49-F238E27FC236}">
                <a16:creationId xmlns:a16="http://schemas.microsoft.com/office/drawing/2014/main" id="{0EA2A35E-FD5C-478A-A28C-3CDB66728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516313"/>
            <a:ext cx="4211637" cy="334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wheafric">
            <a:extLst>
              <a:ext uri="{FF2B5EF4-FFF2-40B4-BE49-F238E27FC236}">
                <a16:creationId xmlns:a16="http://schemas.microsoft.com/office/drawing/2014/main" id="{CBAAB55A-0C49-4EE8-86CD-A679D347B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0"/>
            <a:ext cx="2976562" cy="364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3" name="Picture 9" descr="200px-Tsetsemeyers1880">
            <a:extLst>
              <a:ext uri="{FF2B5EF4-FFF2-40B4-BE49-F238E27FC236}">
                <a16:creationId xmlns:a16="http://schemas.microsoft.com/office/drawing/2014/main" id="{F2BF8C4D-DB54-49AB-BB59-66DDE1342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5124450"/>
            <a:ext cx="19050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gorilla_med">
            <a:extLst>
              <a:ext uri="{FF2B5EF4-FFF2-40B4-BE49-F238E27FC236}">
                <a16:creationId xmlns:a16="http://schemas.microsoft.com/office/drawing/2014/main" id="{CA9603B6-AEBB-4C4B-B493-A3A818CDC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0288"/>
            <a:ext cx="4932363" cy="328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9" descr="Fragile-Rain-Forest">
            <a:extLst>
              <a:ext uri="{FF2B5EF4-FFF2-40B4-BE49-F238E27FC236}">
                <a16:creationId xmlns:a16="http://schemas.microsoft.com/office/drawing/2014/main" id="{8A91AF6B-0DBC-4229-B42C-EA079D3AA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572000"/>
            <a:ext cx="576262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1" name="Picture 11" descr="Butterflies!">
            <a:extLst>
              <a:ext uri="{FF2B5EF4-FFF2-40B4-BE49-F238E27FC236}">
                <a16:creationId xmlns:a16="http://schemas.microsoft.com/office/drawing/2014/main" id="{B6061068-693C-4954-A5CB-271B3F107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0"/>
            <a:ext cx="575310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3" name="Picture 13" descr="golden_mantella_660w">
            <a:extLst>
              <a:ext uri="{FF2B5EF4-FFF2-40B4-BE49-F238E27FC236}">
                <a16:creationId xmlns:a16="http://schemas.microsoft.com/office/drawing/2014/main" id="{CCC5DEE0-C460-48F3-A512-AA99E47B6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060575"/>
            <a:ext cx="304800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5" name="Picture 15" descr="51T950X801L">
            <a:extLst>
              <a:ext uri="{FF2B5EF4-FFF2-40B4-BE49-F238E27FC236}">
                <a16:creationId xmlns:a16="http://schemas.microsoft.com/office/drawing/2014/main" id="{4AAD9F32-2145-4C2E-AF9C-220A9337B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8788"/>
            <a:ext cx="3419475" cy="341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E15407B-2BAE-4D77-A2E8-2F95E9A6BE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490538"/>
          </a:xfrm>
        </p:spPr>
        <p:txBody>
          <a:bodyPr/>
          <a:lstStyle/>
          <a:p>
            <a:r>
              <a:rPr lang="sl-SI" altLang="sl-SI" sz="4000"/>
              <a:t>LEGA IN POVRŠJE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2DA564B-6135-460E-A788-70C40A4BA8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55054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200"/>
              <a:t>Druga največja celina</a:t>
            </a:r>
          </a:p>
          <a:p>
            <a:pPr>
              <a:lnSpc>
                <a:spcPct val="80000"/>
              </a:lnSpc>
            </a:pPr>
            <a:r>
              <a:rPr lang="sl-SI" altLang="sl-SI" sz="2200"/>
              <a:t>Stara celina (nastala v predkambriju), črna celina (prevladuje črna rasa), tropska celina (večinoma je v tropskem pasu)</a:t>
            </a:r>
          </a:p>
          <a:p>
            <a:pPr>
              <a:lnSpc>
                <a:spcPct val="80000"/>
              </a:lnSpc>
            </a:pPr>
            <a:r>
              <a:rPr lang="sl-SI" altLang="sl-SI" sz="2200"/>
              <a:t>V del se odlamlja&gt;vulkanizem. Na prelomu je nastal Veliki tektonski jarek (ob robu vulkani, v jarku jezera)</a:t>
            </a:r>
          </a:p>
          <a:p>
            <a:pPr>
              <a:lnSpc>
                <a:spcPct val="80000"/>
              </a:lnSpc>
            </a:pPr>
            <a:r>
              <a:rPr lang="sl-SI" altLang="sl-SI" sz="2200"/>
              <a:t>Reliefne enote: Čadska, Kongova in Kalaharijska kotlina; puščave Sahara, Namib in Kalahari; gorovja Atlas (mladonagubano), Jezersko (= Vzhodnoafriško), Etiopsko, Južnoafriško višavje; otoki Madagaskar, Sejšeli, Kapverdski, Kanarski otoki; polotok Sinaj </a:t>
            </a:r>
          </a:p>
          <a:p>
            <a:pPr>
              <a:lnSpc>
                <a:spcPct val="80000"/>
              </a:lnSpc>
            </a:pPr>
            <a:r>
              <a:rPr lang="sl-SI" altLang="sl-SI" sz="2200"/>
              <a:t>Vodovja: reke Nil, Kongo, Niger, Zambezi, Oranje; Gvinejski zaliv; Rdeče in Sredozemsko morje; Atlantski in Indijski ocean</a:t>
            </a:r>
          </a:p>
          <a:p>
            <a:pPr>
              <a:lnSpc>
                <a:spcPct val="80000"/>
              </a:lnSpc>
            </a:pPr>
            <a:r>
              <a:rPr lang="sl-SI" altLang="sl-SI" sz="2200"/>
              <a:t>Delitev Afrike (U 11):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200"/>
              <a:t>Severna (SV in SZ)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200"/>
              <a:t>Tropska (Zahodna A., Nizka ekvatorialna, Visoka ekvatorialna)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200"/>
              <a:t>Južna</a:t>
            </a:r>
          </a:p>
          <a:p>
            <a:pPr>
              <a:lnSpc>
                <a:spcPct val="80000"/>
              </a:lnSpc>
            </a:pPr>
            <a:endParaRPr lang="sl-SI" altLang="sl-SI" sz="2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 descr="CB012928">
            <a:extLst>
              <a:ext uri="{FF2B5EF4-FFF2-40B4-BE49-F238E27FC236}">
                <a16:creationId xmlns:a16="http://schemas.microsoft.com/office/drawing/2014/main" id="{2028316C-386A-4E78-B2E2-C000558E0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08075"/>
            <a:ext cx="25431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 descr="savanna">
            <a:extLst>
              <a:ext uri="{FF2B5EF4-FFF2-40B4-BE49-F238E27FC236}">
                <a16:creationId xmlns:a16="http://schemas.microsoft.com/office/drawing/2014/main" id="{70552C0A-C76D-4E4A-ADBC-5D1262558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0"/>
            <a:ext cx="25717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9" name="Picture 11" descr="African savanna elephant">
            <a:extLst>
              <a:ext uri="{FF2B5EF4-FFF2-40B4-BE49-F238E27FC236}">
                <a16:creationId xmlns:a16="http://schemas.microsoft.com/office/drawing/2014/main" id="{CA0F64C1-CC59-45A3-8295-3D0499036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1336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3" name="Picture 15" descr="5656049">
            <a:hlinkClick r:id="rId6"/>
            <a:extLst>
              <a:ext uri="{FF2B5EF4-FFF2-40B4-BE49-F238E27FC236}">
                <a16:creationId xmlns:a16="http://schemas.microsoft.com/office/drawing/2014/main" id="{5AA5AB78-A6C7-4092-BD5A-B567ADCAA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756150"/>
            <a:ext cx="2627312" cy="210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5" name="Picture 17" descr="42-16482331">
            <a:extLst>
              <a:ext uri="{FF2B5EF4-FFF2-40B4-BE49-F238E27FC236}">
                <a16:creationId xmlns:a16="http://schemas.microsoft.com/office/drawing/2014/main" id="{32D047D2-AFBC-4315-9424-1D762816E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-315913"/>
            <a:ext cx="3810000" cy="26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7" name="Picture 19" descr="nami0740">
            <a:hlinkClick r:id="rId9"/>
            <a:extLst>
              <a:ext uri="{FF2B5EF4-FFF2-40B4-BE49-F238E27FC236}">
                <a16:creationId xmlns:a16="http://schemas.microsoft.com/office/drawing/2014/main" id="{DD90BDDB-2B2F-4EB2-B219-0195620FE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07000"/>
            <a:ext cx="2484438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3" name="Picture 25" descr="Hyaena">
            <a:extLst>
              <a:ext uri="{FF2B5EF4-FFF2-40B4-BE49-F238E27FC236}">
                <a16:creationId xmlns:a16="http://schemas.microsoft.com/office/drawing/2014/main" id="{017C9BC4-82B7-449D-9449-C0E1FBBA2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2420938"/>
            <a:ext cx="38100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za_9">
            <a:extLst>
              <a:ext uri="{FF2B5EF4-FFF2-40B4-BE49-F238E27FC236}">
                <a16:creationId xmlns:a16="http://schemas.microsoft.com/office/drawing/2014/main" id="{7A570015-07C8-48D0-9FEA-869E2D354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533650"/>
            <a:ext cx="6659562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9" name="Picture 7" descr="(28 KB)">
            <a:extLst>
              <a:ext uri="{FF2B5EF4-FFF2-40B4-BE49-F238E27FC236}">
                <a16:creationId xmlns:a16="http://schemas.microsoft.com/office/drawing/2014/main" id="{00E1EBA9-8876-4AE5-8BCB-E74C70198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0"/>
            <a:ext cx="4048125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 descr="K_ellipsiprymnus_map">
            <a:extLst>
              <a:ext uri="{FF2B5EF4-FFF2-40B4-BE49-F238E27FC236}">
                <a16:creationId xmlns:a16="http://schemas.microsoft.com/office/drawing/2014/main" id="{A8F3F1D3-1EFD-414B-8DF9-C75C9FEE1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538"/>
            <a:ext cx="29908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2" name="Picture 10" descr="East_Africa">
            <a:extLst>
              <a:ext uri="{FF2B5EF4-FFF2-40B4-BE49-F238E27FC236}">
                <a16:creationId xmlns:a16="http://schemas.microsoft.com/office/drawing/2014/main" id="{0A88D45A-4FF5-4CBE-ACC6-2D1706DA1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48125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1" name="Picture 7" descr="BeduinSketches">
            <a:extLst>
              <a:ext uri="{FF2B5EF4-FFF2-40B4-BE49-F238E27FC236}">
                <a16:creationId xmlns:a16="http://schemas.microsoft.com/office/drawing/2014/main" id="{B8A8A533-4F03-4CB1-803C-7AE38808E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8" y="0"/>
            <a:ext cx="52625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3" name="Picture 9" descr="127212171iaIuUV_fs">
            <a:extLst>
              <a:ext uri="{FF2B5EF4-FFF2-40B4-BE49-F238E27FC236}">
                <a16:creationId xmlns:a16="http://schemas.microsoft.com/office/drawing/2014/main" id="{34303673-3546-4BDF-AE88-A22CA04CA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6738" y="1268413"/>
            <a:ext cx="6269038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4" name="Text Box 10">
            <a:extLst>
              <a:ext uri="{FF2B5EF4-FFF2-40B4-BE49-F238E27FC236}">
                <a16:creationId xmlns:a16="http://schemas.microsoft.com/office/drawing/2014/main" id="{8BBEE063-C5EA-49FF-8EBD-20F872212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3375"/>
            <a:ext cx="3924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BEDUINI DANES IN PRED ČASI…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swahili">
            <a:extLst>
              <a:ext uri="{FF2B5EF4-FFF2-40B4-BE49-F238E27FC236}">
                <a16:creationId xmlns:a16="http://schemas.microsoft.com/office/drawing/2014/main" id="{7D9241A2-9498-49F1-880B-5A54DD514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59338" cy="364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8" name="Picture 6" descr="Tanzanija_trek_z_Masaji_500x500">
            <a:extLst>
              <a:ext uri="{FF2B5EF4-FFF2-40B4-BE49-F238E27FC236}">
                <a16:creationId xmlns:a16="http://schemas.microsoft.com/office/drawing/2014/main" id="{C687465D-A63F-49BB-8971-F753EDA05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6175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2" name="Picture 10" descr="RDC-Ituri-Pigmees-1">
            <a:extLst>
              <a:ext uri="{FF2B5EF4-FFF2-40B4-BE49-F238E27FC236}">
                <a16:creationId xmlns:a16="http://schemas.microsoft.com/office/drawing/2014/main" id="{D7514AD4-65FE-41A0-B119-439ADD725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679825"/>
            <a:ext cx="4500562" cy="317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4" name="Picture 12" descr="ps_nam2_09">
            <a:extLst>
              <a:ext uri="{FF2B5EF4-FFF2-40B4-BE49-F238E27FC236}">
                <a16:creationId xmlns:a16="http://schemas.microsoft.com/office/drawing/2014/main" id="{49D504C4-E59F-438B-8C3F-B47D10FC4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0"/>
            <a:ext cx="4427537" cy="366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45" name="Text Box 13">
            <a:extLst>
              <a:ext uri="{FF2B5EF4-FFF2-40B4-BE49-F238E27FC236}">
                <a16:creationId xmlns:a16="http://schemas.microsoft.com/office/drawing/2014/main" id="{0C3BE918-FC02-48B4-9004-19ED2C059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716338"/>
            <a:ext cx="8820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ZG. OTROCI IZ  TROPSKE AFRIKE IN BUŠMANI, SP. MASAJI IN PIGMEJCI.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9F28FC0-6A55-4850-901E-F1C00AB718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490538"/>
          </a:xfrm>
        </p:spPr>
        <p:txBody>
          <a:bodyPr/>
          <a:lstStyle/>
          <a:p>
            <a:r>
              <a:rPr lang="sl-SI" altLang="sl-SI" sz="4000"/>
              <a:t>	</a:t>
            </a:r>
            <a:r>
              <a:rPr lang="sl-SI" altLang="sl-SI" sz="4000">
                <a:solidFill>
                  <a:srgbClr val="0000FF"/>
                </a:solidFill>
              </a:rPr>
              <a:t>PODNEBJE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DAA1878-F936-496A-85E5-910E2489C88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476250"/>
            <a:ext cx="3132138" cy="3603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000"/>
              <a:t>Na podnebje vpliva: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sl-SI" sz="2000"/>
          </a:p>
        </p:txBody>
      </p:sp>
      <p:graphicFrame>
        <p:nvGraphicFramePr>
          <p:cNvPr id="6193" name="Group 49">
            <a:extLst>
              <a:ext uri="{FF2B5EF4-FFF2-40B4-BE49-F238E27FC236}">
                <a16:creationId xmlns:a16="http://schemas.microsoft.com/office/drawing/2014/main" id="{F986FD85-71FC-494B-A767-3152B313749C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0" y="800100"/>
          <a:ext cx="8758238" cy="5772150"/>
        </p:xfrm>
        <a:graphic>
          <a:graphicData uri="http://schemas.openxmlformats.org/drawingml/2006/table">
            <a:tbl>
              <a:tblPr/>
              <a:tblGrid>
                <a:gridCol w="3635375">
                  <a:extLst>
                    <a:ext uri="{9D8B030D-6E8A-4147-A177-3AD203B41FA5}">
                      <a16:colId xmlns:a16="http://schemas.microsoft.com/office/drawing/2014/main" val="3132037646"/>
                    </a:ext>
                  </a:extLst>
                </a:gridCol>
                <a:gridCol w="5122863">
                  <a:extLst>
                    <a:ext uri="{9D8B030D-6E8A-4147-A177-3AD203B41FA5}">
                      <a16:colId xmlns:a16="http://schemas.microsoft.com/office/drawing/2014/main" val="2573751607"/>
                    </a:ext>
                  </a:extLst>
                </a:gridCol>
              </a:tblGrid>
              <a:tr h="468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SVET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AFRIKA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3874398"/>
                  </a:ext>
                </a:extLst>
              </a:tr>
              <a:tr h="757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Oddaljenost od ekvatorja/toplotni pas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Tropski, subtropski t.p.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266930"/>
                  </a:ext>
                </a:extLst>
              </a:tr>
              <a:tr h="757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Razporeditev kopnega/morja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Obdana z oceani, S del je širši&gt; Sahara večja od puščav na 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7436389"/>
                  </a:ext>
                </a:extLst>
              </a:tr>
              <a:tr h="757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Morski tokovi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Hladna Benguelski, Kanarski (&gt;puščave);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Topli Aguljaški, Gvinejski, ekvatorialni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8523198"/>
                  </a:ext>
                </a:extLst>
              </a:tr>
              <a:tr h="757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Stalni vetrovi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Kroženje pasatov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4793643"/>
                  </a:ext>
                </a:extLst>
              </a:tr>
              <a:tr h="757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Izoblikovanost površja - relief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Gorovja dobijo več padavin, so pregrada za padavine; v gorah nižje 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8981824"/>
                  </a:ext>
                </a:extLst>
              </a:tr>
              <a:tr h="757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Območja stalnega zračnega pritiska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Nizek ob ekvatorju, visok ob povratnikih&gt; kroženje pasatov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1153584"/>
                  </a:ext>
                </a:extLst>
              </a:tr>
              <a:tr h="757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Rastlinska odeja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Kongova kotlina – tropski deževni gozd&gt; večje izhlapevanje…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351553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43CAE81-81C9-45F5-8DD0-13209B3F4F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/>
              <a:t>Tipi podnebij v Afriki (delovni list)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67CDB50-D3D8-4980-B891-07552E3517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800">
                <a:solidFill>
                  <a:srgbClr val="0000FF"/>
                </a:solidFill>
              </a:rPr>
              <a:t>EKVATORIALNI</a:t>
            </a:r>
            <a:r>
              <a:rPr lang="sl-SI" altLang="sl-SI" sz="2800"/>
              <a:t> (visoke T in veliko pad. Vse leto)</a:t>
            </a:r>
          </a:p>
          <a:p>
            <a:r>
              <a:rPr lang="sl-SI" altLang="sl-SI" sz="2800">
                <a:solidFill>
                  <a:srgbClr val="0000FF"/>
                </a:solidFill>
              </a:rPr>
              <a:t>SAVANSKI</a:t>
            </a:r>
            <a:r>
              <a:rPr lang="sl-SI" altLang="sl-SI" sz="2800"/>
              <a:t> (visoke T, deževne in sušne dobe)</a:t>
            </a:r>
          </a:p>
          <a:p>
            <a:r>
              <a:rPr lang="sl-SI" altLang="sl-SI" sz="2800">
                <a:solidFill>
                  <a:srgbClr val="0000FF"/>
                </a:solidFill>
              </a:rPr>
              <a:t>POLPUŠČAVSKI IN PUŠČAVSKI (TROPSKO SUHO IN POLSUHO)</a:t>
            </a:r>
            <a:r>
              <a:rPr lang="sl-SI" altLang="sl-SI" sz="2800"/>
              <a:t> (velike T razlike med dnevom in nočjo, pad. pod 250mm za puščavo/ pod 500 mm za polpuščavo)</a:t>
            </a:r>
          </a:p>
          <a:p>
            <a:r>
              <a:rPr lang="sl-SI" altLang="sl-SI" sz="2800">
                <a:solidFill>
                  <a:srgbClr val="0000FF"/>
                </a:solidFill>
              </a:rPr>
              <a:t>SREDOZEMSKI</a:t>
            </a:r>
            <a:r>
              <a:rPr lang="sl-SI" altLang="sl-SI" sz="2800"/>
              <a:t> (mile zime (nad 0°C), vroča poletja, največ pad. pozimi)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471B8E40-0817-4BDD-A5B7-FAEC9E3B87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006600"/>
                </a:solidFill>
              </a:rPr>
              <a:t>RASTJE (U 14-17)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ED82033-4C1C-4449-B1DC-9E60BF714D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/>
              <a:t>Opiši posamezne vrste rastja v Afriki in napiši območja, kjer to rastje uspeva!</a:t>
            </a:r>
          </a:p>
          <a:p>
            <a:pPr>
              <a:lnSpc>
                <a:spcPct val="90000"/>
              </a:lnSpc>
            </a:pPr>
            <a:r>
              <a:rPr lang="sl-SI" altLang="sl-SI">
                <a:solidFill>
                  <a:srgbClr val="006600"/>
                </a:solidFill>
              </a:rPr>
              <a:t>Tropski deževni gozd</a:t>
            </a:r>
          </a:p>
          <a:p>
            <a:pPr>
              <a:lnSpc>
                <a:spcPct val="90000"/>
              </a:lnSpc>
            </a:pPr>
            <a:r>
              <a:rPr lang="sl-SI" altLang="sl-SI">
                <a:solidFill>
                  <a:srgbClr val="006600"/>
                </a:solidFill>
              </a:rPr>
              <a:t>Savana</a:t>
            </a:r>
            <a:r>
              <a:rPr lang="sl-SI" altLang="sl-SI"/>
              <a:t> (vlažna, suha, trnata)</a:t>
            </a:r>
          </a:p>
          <a:p>
            <a:pPr>
              <a:lnSpc>
                <a:spcPct val="90000"/>
              </a:lnSpc>
            </a:pPr>
            <a:r>
              <a:rPr lang="sl-SI" altLang="sl-SI">
                <a:solidFill>
                  <a:srgbClr val="006600"/>
                </a:solidFill>
              </a:rPr>
              <a:t>Makija</a:t>
            </a:r>
            <a:r>
              <a:rPr lang="sl-SI" altLang="sl-SI"/>
              <a:t> (bodičasto grmičevje) in zimzeleni gozd (ciprese, cedre, bori)</a:t>
            </a:r>
          </a:p>
          <a:p>
            <a:pPr>
              <a:lnSpc>
                <a:spcPct val="90000"/>
              </a:lnSpc>
            </a:pPr>
            <a:r>
              <a:rPr lang="sl-SI" altLang="sl-SI">
                <a:solidFill>
                  <a:srgbClr val="006600"/>
                </a:solidFill>
              </a:rPr>
              <a:t>Polpuščavsko in puščavsko R</a:t>
            </a:r>
            <a:r>
              <a:rPr lang="sl-SI" altLang="sl-SI"/>
              <a:t> (šopi trave, posamezni grmi, prilagojeni na sušo, kaktusi…). Značilne tudi oaze.</a:t>
            </a:r>
          </a:p>
          <a:p>
            <a:pPr>
              <a:lnSpc>
                <a:spcPct val="90000"/>
              </a:lnSpc>
            </a:pPr>
            <a:endParaRPr lang="sl-SI" altLang="sl-SI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0569266-99A5-4F01-9646-7C14A4F299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226425" cy="850900"/>
          </a:xfrm>
        </p:spPr>
        <p:txBody>
          <a:bodyPr/>
          <a:lstStyle/>
          <a:p>
            <a:r>
              <a:rPr lang="sl-SI" altLang="sl-SI" sz="4800">
                <a:solidFill>
                  <a:srgbClr val="FF6600"/>
                </a:solidFill>
              </a:rPr>
              <a:t>SAHEL</a:t>
            </a:r>
            <a:r>
              <a:rPr lang="sl-SI" altLang="sl-SI" sz="4800"/>
              <a:t> (U 16, 17)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C6C56520-038E-4018-926B-651BC1932F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/>
              <a:t>	S.D.:			</a:t>
            </a:r>
            <a:r>
              <a:rPr lang="sl-SI" altLang="sl-SI" sz="3600"/>
              <a:t>	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1. Kaj je puščava in kaj polpuščava?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2. Kaj je Sahel?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3. Kako človek vpliva na širjenje puščav?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4. Napiši vzroke za širjenje puščav!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 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BF37F8E-22DC-4900-9B4B-0B118019D2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55025" y="273050"/>
            <a:ext cx="227013" cy="130175"/>
          </a:xfrm>
        </p:spPr>
        <p:txBody>
          <a:bodyPr/>
          <a:lstStyle/>
          <a:p>
            <a:endParaRPr lang="sl-SI" altLang="sl-SI" sz="400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4A05C71A-3546-47EC-BF14-BC2C8B9184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400">
                <a:solidFill>
                  <a:srgbClr val="FF6600"/>
                </a:solidFill>
              </a:rPr>
              <a:t>PUŠČAVA</a:t>
            </a:r>
            <a:r>
              <a:rPr lang="sl-SI" altLang="sl-SI" sz="2400"/>
              <a:t> je območje, ki prejme pod 250 mm padavin letno (rast R se ne obnovi ), </a:t>
            </a:r>
            <a:r>
              <a:rPr lang="sl-SI" altLang="sl-SI" sz="2400">
                <a:solidFill>
                  <a:srgbClr val="FF6600"/>
                </a:solidFill>
              </a:rPr>
              <a:t>POLPUŠČAVA</a:t>
            </a:r>
            <a:r>
              <a:rPr lang="sl-SI" altLang="sl-SI" sz="2400"/>
              <a:t> pa pod 500 mm.</a:t>
            </a:r>
          </a:p>
          <a:p>
            <a:pPr>
              <a:lnSpc>
                <a:spcPct val="80000"/>
              </a:lnSpc>
            </a:pPr>
            <a:r>
              <a:rPr lang="sl-SI" altLang="sl-SI" sz="2400">
                <a:solidFill>
                  <a:srgbClr val="FF6600"/>
                </a:solidFill>
              </a:rPr>
              <a:t>SAHEL</a:t>
            </a:r>
            <a:r>
              <a:rPr lang="sl-SI" altLang="sl-SI" sz="2400"/>
              <a:t> je prehodno območje med Saharo in trnato savano na J (polpuščava)</a:t>
            </a:r>
          </a:p>
          <a:p>
            <a:pPr>
              <a:lnSpc>
                <a:spcPct val="80000"/>
              </a:lnSpc>
            </a:pPr>
            <a:r>
              <a:rPr lang="sl-SI" altLang="sl-SI" sz="2400">
                <a:solidFill>
                  <a:srgbClr val="FF6600"/>
                </a:solidFill>
              </a:rPr>
              <a:t>VPLIV ČLOVEKA NA ŠIRJENJE PUŠČAV</a:t>
            </a:r>
            <a:r>
              <a:rPr lang="sl-SI" altLang="sl-SI" sz="2400"/>
              <a:t>: </a:t>
            </a:r>
            <a:br>
              <a:rPr lang="sl-SI" altLang="sl-SI" sz="2400"/>
            </a:br>
            <a:r>
              <a:rPr lang="sl-SI" altLang="sl-SI" sz="2400"/>
              <a:t>-pretirana raba tal (npr. prekomerna paša&gt;trava se ne obnavlja; poljedelstvo brez kolobarjenja&gt;zemlja postane manj rodovitna)</a:t>
            </a:r>
            <a:br>
              <a:rPr lang="sl-SI" altLang="sl-SI" sz="2400"/>
            </a:br>
            <a:r>
              <a:rPr lang="sl-SI" altLang="sl-SI" sz="2400"/>
              <a:t>-sekanje dreves za kurjavo</a:t>
            </a:r>
            <a:br>
              <a:rPr lang="sl-SI" altLang="sl-SI" sz="2400"/>
            </a:br>
            <a:r>
              <a:rPr lang="sl-SI" altLang="sl-SI" sz="2400"/>
              <a:t>-večanje obdelovalnih površin in požigalništvo</a:t>
            </a:r>
            <a:br>
              <a:rPr lang="sl-SI" altLang="sl-SI" sz="2400"/>
            </a:br>
            <a:r>
              <a:rPr lang="sl-SI" altLang="sl-SI" sz="2400"/>
              <a:t>-pretirano izkoriščanje vode za namakanje (&gt;premalo za R+Ž)</a:t>
            </a:r>
          </a:p>
          <a:p>
            <a:pPr>
              <a:lnSpc>
                <a:spcPct val="80000"/>
              </a:lnSpc>
            </a:pPr>
            <a:r>
              <a:rPr lang="sl-SI" altLang="sl-SI" sz="2400">
                <a:solidFill>
                  <a:srgbClr val="FF6600"/>
                </a:solidFill>
              </a:rPr>
              <a:t>NARAVNI VZROKI</a:t>
            </a:r>
            <a:r>
              <a:rPr lang="sl-SI" altLang="sl-SI" sz="2400"/>
              <a:t> za širjenje puščav: </a:t>
            </a:r>
            <a:br>
              <a:rPr lang="sl-SI" altLang="sl-SI" sz="2400"/>
            </a:br>
            <a:r>
              <a:rPr lang="sl-SI" altLang="sl-SI" sz="2400"/>
              <a:t>-veter v sušni dobi in nalivi v deževni dobi odnašajo prst</a:t>
            </a:r>
            <a:br>
              <a:rPr lang="sl-SI" altLang="sl-SI" sz="2400"/>
            </a:br>
            <a:r>
              <a:rPr lang="sl-SI" altLang="sl-SI" sz="2400"/>
              <a:t>-požari</a:t>
            </a:r>
          </a:p>
          <a:p>
            <a:pPr>
              <a:lnSpc>
                <a:spcPct val="80000"/>
              </a:lnSpc>
            </a:pPr>
            <a:r>
              <a:rPr lang="sl-SI" altLang="sl-SI" sz="2400">
                <a:solidFill>
                  <a:srgbClr val="FF6600"/>
                </a:solidFill>
              </a:rPr>
              <a:t>REŠITVE</a:t>
            </a:r>
            <a:r>
              <a:rPr lang="sl-SI" altLang="sl-SI" sz="2400"/>
              <a:t>: </a:t>
            </a:r>
            <a:r>
              <a:rPr lang="sl-SI" altLang="sl-SI" sz="2400" u="sng"/>
              <a:t>Poišči jih!!!!</a:t>
            </a:r>
            <a:br>
              <a:rPr lang="sl-SI" altLang="sl-SI" sz="2400"/>
            </a:br>
            <a:endParaRPr lang="sl-SI" altLang="sl-SI" sz="2400"/>
          </a:p>
          <a:p>
            <a:pPr>
              <a:lnSpc>
                <a:spcPct val="80000"/>
              </a:lnSpc>
            </a:pPr>
            <a:endParaRPr lang="sl-SI" altLang="sl-SI"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1AA2984C-951A-4F18-A8E6-AEDA103AB5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226425" cy="561975"/>
          </a:xfrm>
        </p:spPr>
        <p:txBody>
          <a:bodyPr/>
          <a:lstStyle/>
          <a:p>
            <a:r>
              <a:rPr lang="sl-SI" altLang="sl-SI" sz="4000">
                <a:solidFill>
                  <a:srgbClr val="FF00FF"/>
                </a:solidFill>
              </a:rPr>
              <a:t>PREBIVALSTVO AFRIKE (U 18)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D5433A78-C190-4877-82BC-36B0BAD132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9144000" cy="60213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100">
                <a:solidFill>
                  <a:srgbClr val="FF00FF"/>
                </a:solidFill>
              </a:rPr>
              <a:t>RASE:</a:t>
            </a:r>
            <a:r>
              <a:rPr lang="sl-SI" altLang="sl-SI" sz="2100"/>
              <a:t> </a:t>
            </a:r>
            <a:br>
              <a:rPr lang="sl-SI" altLang="sl-SI" sz="2100"/>
            </a:br>
            <a:r>
              <a:rPr lang="sl-SI" altLang="sl-SI" sz="2100"/>
              <a:t>Črna rasa v tropskem in J delu Afrike, npr. Nubijci, Masaji, Zuluji; bela rasa (arabska ljudstva, npr. Tuaregi, Berberi) na S + beli priseljenci iz Evrope (npr. Buri v JAR); rasni drobci (Pigmejci v Kongovi kotlini, Grmičarji=Bušmani v Kalahariju, Hotentoti)</a:t>
            </a:r>
          </a:p>
          <a:p>
            <a:pPr>
              <a:lnSpc>
                <a:spcPct val="80000"/>
              </a:lnSpc>
            </a:pPr>
            <a:r>
              <a:rPr lang="sl-SI" altLang="sl-SI" sz="2100">
                <a:solidFill>
                  <a:srgbClr val="FF00FF"/>
                </a:solidFill>
              </a:rPr>
              <a:t>VERE:</a:t>
            </a:r>
            <a:r>
              <a:rPr lang="sl-SI" altLang="sl-SI" sz="2100"/>
              <a:t> Islam na S, drugje krščanstvo, tradicionalna ljudstva ohranjajo vero v dobre in zle duhove</a:t>
            </a:r>
          </a:p>
          <a:p>
            <a:pPr>
              <a:lnSpc>
                <a:spcPct val="80000"/>
              </a:lnSpc>
            </a:pPr>
            <a:r>
              <a:rPr lang="sl-SI" altLang="sl-SI" sz="2100">
                <a:solidFill>
                  <a:srgbClr val="FF00FF"/>
                </a:solidFill>
              </a:rPr>
              <a:t>POSELITEV:</a:t>
            </a:r>
            <a:r>
              <a:rPr lang="sl-SI" altLang="sl-SI" sz="2100"/>
              <a:t> najgostejša ob Sredozemskem morju, Gvinejskem zalivu in v Jezerskem višavju, najredkejša v puščavah in Kongovi kotlini (&lt;podnebje).</a:t>
            </a:r>
          </a:p>
          <a:p>
            <a:pPr>
              <a:lnSpc>
                <a:spcPct val="80000"/>
              </a:lnSpc>
            </a:pPr>
            <a:r>
              <a:rPr lang="sl-SI" altLang="sl-SI" sz="2100">
                <a:solidFill>
                  <a:srgbClr val="FF00FF"/>
                </a:solidFill>
              </a:rPr>
              <a:t>TEŽAVE:</a:t>
            </a:r>
            <a:br>
              <a:rPr lang="sl-SI" altLang="sl-SI" sz="2100">
                <a:solidFill>
                  <a:srgbClr val="FF00FF"/>
                </a:solidFill>
              </a:rPr>
            </a:br>
            <a:r>
              <a:rPr lang="sl-SI" altLang="sl-SI" sz="2100"/>
              <a:t>-Številna ljudstva, jeziki, kulture, vere, diktatorski režimi, lakota…&gt;spopadi, vojne</a:t>
            </a:r>
            <a:br>
              <a:rPr lang="sl-SI" altLang="sl-SI" sz="2100"/>
            </a:br>
            <a:r>
              <a:rPr lang="sl-SI" altLang="sl-SI" sz="2100"/>
              <a:t>-Demografska eksplozija</a:t>
            </a:r>
            <a:br>
              <a:rPr lang="sl-SI" altLang="sl-SI" sz="2100"/>
            </a:br>
            <a:r>
              <a:rPr lang="sl-SI" altLang="sl-SI" sz="2100"/>
              <a:t>-Suše in širjenje puščav</a:t>
            </a:r>
            <a:br>
              <a:rPr lang="sl-SI" altLang="sl-SI" sz="2100"/>
            </a:br>
            <a:r>
              <a:rPr lang="sl-SI" altLang="sl-SI" sz="2100"/>
              <a:t>-Kolonialna preteklost (plantaže, rudniki, tovarne so v rokah tujcev &gt; denar odteka v tujino)</a:t>
            </a:r>
            <a:br>
              <a:rPr lang="sl-SI" altLang="sl-SI" sz="2100"/>
            </a:br>
            <a:r>
              <a:rPr lang="sl-SI" altLang="sl-SI" sz="2100"/>
              <a:t>-Nepismenost, nizka stopnja izobrazbe, odhajanje izobraženih v tujino</a:t>
            </a:r>
            <a:br>
              <a:rPr lang="sl-SI" altLang="sl-SI" sz="2100"/>
            </a:br>
            <a:r>
              <a:rPr lang="sl-SI" altLang="sl-SI" sz="2100"/>
              <a:t>-Bolezni (malarija, rečna slepota, rumena mrzlica, spalna bolezen, AIDS)</a:t>
            </a:r>
            <a:br>
              <a:rPr lang="sl-SI" altLang="sl-SI" sz="2100"/>
            </a:br>
            <a:r>
              <a:rPr lang="sl-SI" altLang="sl-SI" sz="2100"/>
              <a:t>-Posledica vseh teh težav: </a:t>
            </a:r>
            <a:r>
              <a:rPr lang="sl-SI" altLang="sl-SI" sz="2100" u="sng"/>
              <a:t>LAKOTA, REVŠČINA</a:t>
            </a:r>
          </a:p>
          <a:p>
            <a:pPr>
              <a:lnSpc>
                <a:spcPct val="80000"/>
              </a:lnSpc>
            </a:pPr>
            <a:endParaRPr lang="sl-SI" altLang="sl-SI" sz="2100"/>
          </a:p>
          <a:p>
            <a:pPr>
              <a:lnSpc>
                <a:spcPct val="80000"/>
              </a:lnSpc>
            </a:pPr>
            <a:endParaRPr lang="sl-SI" altLang="sl-SI" sz="1200"/>
          </a:p>
          <a:p>
            <a:pPr>
              <a:lnSpc>
                <a:spcPct val="80000"/>
              </a:lnSpc>
            </a:pPr>
            <a:endParaRPr lang="sl-SI" altLang="sl-SI" sz="1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9" name="Picture 13" descr="vegmap">
            <a:extLst>
              <a:ext uri="{FF2B5EF4-FFF2-40B4-BE49-F238E27FC236}">
                <a16:creationId xmlns:a16="http://schemas.microsoft.com/office/drawing/2014/main" id="{32A5F492-A9EE-4527-8DE1-26F060D5C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-314325"/>
            <a:ext cx="6124575" cy="748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jemajoča mreža">
  <a:themeElements>
    <a:clrScheme name="Pojemajoča mreža 3">
      <a:dk1>
        <a:srgbClr val="010199"/>
      </a:dk1>
      <a:lt1>
        <a:srgbClr val="FFFFFF"/>
      </a:lt1>
      <a:dk2>
        <a:srgbClr val="000099"/>
      </a:dk2>
      <a:lt2>
        <a:srgbClr val="CCFFFF"/>
      </a:lt2>
      <a:accent1>
        <a:srgbClr val="00C600"/>
      </a:accent1>
      <a:accent2>
        <a:srgbClr val="01017D"/>
      </a:accent2>
      <a:accent3>
        <a:srgbClr val="AAAACA"/>
      </a:accent3>
      <a:accent4>
        <a:srgbClr val="DADADA"/>
      </a:accent4>
      <a:accent5>
        <a:srgbClr val="AADFAA"/>
      </a:accent5>
      <a:accent6>
        <a:srgbClr val="010171"/>
      </a:accent6>
      <a:hlink>
        <a:srgbClr val="FFE701"/>
      </a:hlink>
      <a:folHlink>
        <a:srgbClr val="3366FF"/>
      </a:folHlink>
    </a:clrScheme>
    <a:fontScheme name="Pojemajoča mrež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ojemajoča mreža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jemajoča mreža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jemajoča mreža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jemajoča mreža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jemajoča mreža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jemajoča mreža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jemajoča mreža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jemajoča mreža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jemajoča mreža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Fading Grid</Template>
  <TotalTime>0</TotalTime>
  <Words>1870</Words>
  <Application>Microsoft Office PowerPoint</Application>
  <PresentationFormat>On-screen Show (4:3)</PresentationFormat>
  <Paragraphs>131</Paragraphs>
  <Slides>23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Wingdings</vt:lpstr>
      <vt:lpstr>Pojemajoča mreža</vt:lpstr>
      <vt:lpstr>AFRIKA</vt:lpstr>
      <vt:lpstr>LEGA IN POVRŠJE</vt:lpstr>
      <vt:lpstr> PODNEBJE</vt:lpstr>
      <vt:lpstr>Tipi podnebij v Afriki (delovni list)</vt:lpstr>
      <vt:lpstr>RASTJE (U 14-17)</vt:lpstr>
      <vt:lpstr>SAHEL (U 16, 17)</vt:lpstr>
      <vt:lpstr>PowerPoint Presentation</vt:lpstr>
      <vt:lpstr>PREBIVALSTVO AFRIKE (U 18)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2019-05-30T09:42:21Z</dcterms:created>
  <dcterms:modified xsi:type="dcterms:W3CDTF">2019-05-30T09:42:21Z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