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FFCC00"/>
    <a:srgbClr val="FFCC66"/>
    <a:srgbClr val="FFFF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C9A66-C98D-47AE-B287-F48040DDCD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C986C5-84EF-4963-9214-FE2182B7F9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AA50-C9D8-44DB-A566-3D08FFACC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115C0-9FD4-4487-935B-3E04CC6D9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45DE2-79CF-4259-B8B6-3EFDEBF43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F963A-EE04-49D1-AC53-2C7952A42F7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05330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F09C2-14E7-4B0B-AC5B-F26F0B710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E30360-BC21-4CAA-890C-4C0AB6B244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CC186-C733-4AE6-B372-C9E96C6D9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332F7-054D-478B-A5BF-C0310ABB3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03F75-46D5-4874-9FCF-89F824AC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8433B-E677-4499-8A92-8762150CE58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80478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B6783A-A0C3-47E8-8BF6-294A802A7F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447423-3391-44E7-B48D-1694BE2AA5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C2005-15BA-44E1-BE60-CB6492B1C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DD4FE-2FB6-4144-92D4-4114AABEA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3991D-0754-46EE-B5D4-A4D6434A3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D435B-B253-4F1B-B040-FF06CD6585C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11332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92F76-035F-40D4-AA0E-27A7A05E7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B08DE-F8C9-4E8E-9439-597C86212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58573-00A8-4642-9D79-05B4E04C1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1B867-6E7E-4E8E-9CCB-329EA72FE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56604-520A-4829-B8CA-21BF25AB3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A63DB-83FB-45B8-A55B-6F051769DBA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78768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D17D9-31B3-4A05-9B73-4B51D785E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9BF7F0-A39E-4739-B2EB-BA4CA99FD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5BDAE-5823-47F2-BF92-881B087B8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68648-1D33-479A-8744-66032D316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D3CAC-64EF-4BE7-8FEF-60E14324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9F4C8-F121-442A-B676-FD048B20FC9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28594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3F3A3-B17A-4164-BB5E-74852D581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B4AD9-3627-4343-B133-0DC32B9456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FAFC31-FB97-4829-B01F-0FC31D655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0A42D9-87AD-42D2-8C28-4BBC23EC6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466E84-EEB6-44A0-BE11-E744E4D91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D8269E-706E-4CB6-B008-CA7E111FD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84416-B80E-4943-94FA-AFE8F46AB90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47080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673BF-F046-4E99-BF90-D455C1EAF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1B9A30-C431-4560-AB53-DE3D4E87E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828359-C3E9-4950-9836-F7DF62D5D2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8C0FDB-7EAC-4CAB-A8BA-EA1C1F1087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0F4834-725A-423E-BC53-2303BEC630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397427-C8F8-4947-A5E3-FDEB263A3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55234A-8CA2-4BE6-808A-5C681819F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1DC9B6-4839-47A1-83D7-06C65B594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A418F-AF60-4BE3-A02F-A4AD0B140FF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66358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C1A2A-E0D9-49A5-9A1F-AF6CA340F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1B6CB5-0FF0-4ABA-B071-BC615FE00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C37325-296A-470F-9812-975663F20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959FA6-9B8A-4713-AE7F-AE5BCE681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15305-1AB1-4313-ABB4-87D8CC6EA90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75465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EEB06-1E2F-4F7A-8DBD-74F57C19C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E22039-1D35-42FB-B5C5-ACB8DBAAC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930F09-5105-4B24-AB20-93CD6AD88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29205D-F247-4ABE-A06C-A0B0B92115A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18518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0AD9E-E64C-49FF-8367-EFFC89381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1D528-C5F0-463F-956F-74616E048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7BFCF6-A269-41B6-8AA6-38F0D07878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3F9224-A9D4-4755-9048-D8E3BA949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35F75A-0C3D-4F86-8524-011D816C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B77FEA-A36B-4A63-86D2-EBDD96C92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B16FF-2EE6-412F-97F7-4B110F30B53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17510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D8D74-418E-4ACB-9964-5A85650A4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0273A5-3174-4999-AEAB-485541669B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70EB04-2A4F-4FA9-ABE2-79301E3AD3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05A01B-BE7B-402C-A9F8-221D10A8B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2CFA72-A0C7-481B-B026-44DE2F70A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5FAE26-E806-4003-A098-BFB0784CB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D5B93-AF4D-49F0-936E-36B9371037E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39284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5F3449DA-356B-44E7-AB79-632688DC78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0F1658E4-A477-482B-9565-3AAE60A901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59396" name="Rectangle 4">
            <a:extLst>
              <a:ext uri="{FF2B5EF4-FFF2-40B4-BE49-F238E27FC236}">
                <a16:creationId xmlns:a16="http://schemas.microsoft.com/office/drawing/2014/main" id="{72C4A326-D1B8-4C17-BEDE-E9F49DE08B1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l-SI" altLang="sl-SI"/>
          </a:p>
        </p:txBody>
      </p:sp>
      <p:sp>
        <p:nvSpPr>
          <p:cNvPr id="59397" name="Rectangle 5">
            <a:extLst>
              <a:ext uri="{FF2B5EF4-FFF2-40B4-BE49-F238E27FC236}">
                <a16:creationId xmlns:a16="http://schemas.microsoft.com/office/drawing/2014/main" id="{6042616A-F654-45A6-AE58-8E4557E3EF5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l-SI" altLang="sl-SI"/>
          </a:p>
        </p:txBody>
      </p:sp>
      <p:sp>
        <p:nvSpPr>
          <p:cNvPr id="59398" name="Rectangle 6">
            <a:extLst>
              <a:ext uri="{FF2B5EF4-FFF2-40B4-BE49-F238E27FC236}">
                <a16:creationId xmlns:a16="http://schemas.microsoft.com/office/drawing/2014/main" id="{13763D8D-DEA4-4CEE-880F-4B07B85135B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37075CE-1FE3-4FC9-98AE-DF4D628E8C67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epperharvest">
            <a:extLst>
              <a:ext uri="{FF2B5EF4-FFF2-40B4-BE49-F238E27FC236}">
                <a16:creationId xmlns:a16="http://schemas.microsoft.com/office/drawing/2014/main" id="{E1FCC847-9971-44A4-904D-F66F23640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7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7" name="Rectangle 7">
            <a:extLst>
              <a:ext uri="{FF2B5EF4-FFF2-40B4-BE49-F238E27FC236}">
                <a16:creationId xmlns:a16="http://schemas.microsoft.com/office/drawing/2014/main" id="{C46AFB4E-0799-4349-AF8A-B1BE166D2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28600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sl-SI" altLang="sl-SI" sz="7200" b="1">
                <a:solidFill>
                  <a:srgbClr val="FFCC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AFRIKA</a:t>
            </a:r>
          </a:p>
        </p:txBody>
      </p:sp>
      <p:sp>
        <p:nvSpPr>
          <p:cNvPr id="5128" name="Text Box 8">
            <a:extLst>
              <a:ext uri="{FF2B5EF4-FFF2-40B4-BE49-F238E27FC236}">
                <a16:creationId xmlns:a16="http://schemas.microsoft.com/office/drawing/2014/main" id="{76B7E4EA-297C-4AAC-BD88-15FB85B78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114800"/>
            <a:ext cx="35052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l-SI" altLang="sl-SI" sz="3200" b="1" dirty="0">
              <a:solidFill>
                <a:srgbClr val="FFCC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sl-SI" altLang="sl-SI" sz="3200" b="1" dirty="0">
              <a:solidFill>
                <a:srgbClr val="FFCC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</a:pPr>
            <a:r>
              <a:rPr lang="sl-SI" altLang="sl-SI" sz="3200" b="1" dirty="0">
                <a:solidFill>
                  <a:srgbClr val="FFCC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Gimnazija Koper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51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mt kilimanjaro">
            <a:extLst>
              <a:ext uri="{FF2B5EF4-FFF2-40B4-BE49-F238E27FC236}">
                <a16:creationId xmlns:a16="http://schemas.microsoft.com/office/drawing/2014/main" id="{31667DC8-5938-4569-8765-6B53CB3DA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0"/>
            <a:ext cx="10406063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>
            <a:extLst>
              <a:ext uri="{FF2B5EF4-FFF2-40B4-BE49-F238E27FC236}">
                <a16:creationId xmlns:a16="http://schemas.microsoft.com/office/drawing/2014/main" id="{B274D3F8-F2F2-4176-B0E6-60D2EE9CF2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altLang="sl-SI" sz="3600" b="1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POVRŠJE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D427A87F-3FEE-4BAF-AE58-C3F3A78890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2133600"/>
          </a:xfrm>
        </p:spPr>
        <p:txBody>
          <a:bodyPr/>
          <a:lstStyle/>
          <a:p>
            <a:r>
              <a:rPr lang="sl-SI" altLang="sl-SI" sz="2800">
                <a:latin typeface="Comic Sans MS" panose="030F0702030302020204" pitchFamily="66" charset="0"/>
              </a:rPr>
              <a:t>Afriški ščit iz predkambrija</a:t>
            </a:r>
          </a:p>
          <a:p>
            <a:endParaRPr lang="sl-SI" altLang="sl-SI" sz="1200">
              <a:latin typeface="Comic Sans MS" panose="030F0702030302020204" pitchFamily="66" charset="0"/>
            </a:endParaRPr>
          </a:p>
          <a:p>
            <a:r>
              <a:rPr lang="sl-SI" altLang="sl-SI" sz="2800">
                <a:latin typeface="Comic Sans MS" panose="030F0702030302020204" pitchFamily="66" charset="0"/>
              </a:rPr>
              <a:t>tektonsko prelamljanje</a:t>
            </a:r>
          </a:p>
          <a:p>
            <a:endParaRPr lang="sl-SI" altLang="sl-SI" sz="1200">
              <a:latin typeface="Comic Sans MS" panose="030F0702030302020204" pitchFamily="66" charset="0"/>
            </a:endParaRPr>
          </a:p>
          <a:p>
            <a:r>
              <a:rPr lang="sl-SI" altLang="sl-SI" sz="2800">
                <a:latin typeface="Comic Sans MS" panose="030F0702030302020204" pitchFamily="66" charset="0"/>
              </a:rPr>
              <a:t>kotline / planote, višavja</a:t>
            </a:r>
          </a:p>
        </p:txBody>
      </p:sp>
      <p:pic>
        <p:nvPicPr>
          <p:cNvPr id="6150" name="Picture 6" descr="AfricaDEM-1">
            <a:extLst>
              <a:ext uri="{FF2B5EF4-FFF2-40B4-BE49-F238E27FC236}">
                <a16:creationId xmlns:a16="http://schemas.microsoft.com/office/drawing/2014/main" id="{E5F400A0-B4D8-4559-9CC0-9D33A0F69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895600"/>
            <a:ext cx="3551238" cy="356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Tropical_forest">
            <a:extLst>
              <a:ext uri="{FF2B5EF4-FFF2-40B4-BE49-F238E27FC236}">
                <a16:creationId xmlns:a16="http://schemas.microsoft.com/office/drawing/2014/main" id="{B225FED6-92C8-474C-BCDF-A554FA345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48800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>
            <a:extLst>
              <a:ext uri="{FF2B5EF4-FFF2-40B4-BE49-F238E27FC236}">
                <a16:creationId xmlns:a16="http://schemas.microsoft.com/office/drawing/2014/main" id="{4DD079A8-D463-49DE-B8EC-2B39496A59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altLang="sl-SI" sz="3600" b="1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PODNEBJE in RASTJE</a:t>
            </a:r>
          </a:p>
        </p:txBody>
      </p:sp>
      <p:pic>
        <p:nvPicPr>
          <p:cNvPr id="7173" name="Picture 5" descr="africavegetation">
            <a:extLst>
              <a:ext uri="{FF2B5EF4-FFF2-40B4-BE49-F238E27FC236}">
                <a16:creationId xmlns:a16="http://schemas.microsoft.com/office/drawing/2014/main" id="{76DD6C4F-E687-4946-97A5-854B167EB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38400"/>
            <a:ext cx="4022725" cy="417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Rectangle 3">
            <a:extLst>
              <a:ext uri="{FF2B5EF4-FFF2-40B4-BE49-F238E27FC236}">
                <a16:creationId xmlns:a16="http://schemas.microsoft.com/office/drawing/2014/main" id="{CFEF53C9-2BB7-4F35-9E3F-543E335076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048000"/>
          </a:xfrm>
        </p:spPr>
        <p:txBody>
          <a:bodyPr/>
          <a:lstStyle/>
          <a:p>
            <a:r>
              <a:rPr lang="sl-SI" altLang="sl-SI" sz="2800" u="sng">
                <a:latin typeface="Comic Sans MS" panose="030F0702030302020204" pitchFamily="66" charset="0"/>
              </a:rPr>
              <a:t>vroči pas</a:t>
            </a:r>
            <a:r>
              <a:rPr lang="sl-SI" altLang="sl-SI" sz="2800">
                <a:latin typeface="Comic Sans MS" panose="030F0702030302020204" pitchFamily="66" charset="0"/>
              </a:rPr>
              <a:t>:</a:t>
            </a:r>
          </a:p>
          <a:p>
            <a:pPr lvl="1"/>
            <a:r>
              <a:rPr lang="sl-SI" altLang="sl-SI" sz="2400">
                <a:latin typeface="Comic Sans MS" panose="030F0702030302020204" pitchFamily="66" charset="0"/>
              </a:rPr>
              <a:t>ekvatorialno podnebje</a:t>
            </a:r>
          </a:p>
          <a:p>
            <a:pPr lvl="1"/>
            <a:r>
              <a:rPr lang="sl-SI" altLang="sl-SI" sz="2400">
                <a:latin typeface="Comic Sans MS" panose="030F0702030302020204" pitchFamily="66" charset="0"/>
              </a:rPr>
              <a:t>savansko podnebje</a:t>
            </a:r>
          </a:p>
          <a:p>
            <a:pPr lvl="1"/>
            <a:r>
              <a:rPr lang="sl-SI" altLang="sl-SI" sz="2400">
                <a:latin typeface="Comic Sans MS" panose="030F0702030302020204" pitchFamily="66" charset="0"/>
              </a:rPr>
              <a:t>puščave</a:t>
            </a:r>
          </a:p>
          <a:p>
            <a:pPr lvl="1"/>
            <a:endParaRPr lang="sl-SI" altLang="sl-SI" sz="1200">
              <a:latin typeface="Comic Sans MS" panose="030F0702030302020204" pitchFamily="66" charset="0"/>
            </a:endParaRPr>
          </a:p>
          <a:p>
            <a:r>
              <a:rPr lang="sl-SI" altLang="sl-SI" sz="2000">
                <a:latin typeface="Comic Sans MS" panose="030F0702030302020204" pitchFamily="66" charset="0"/>
              </a:rPr>
              <a:t>subtropski pas</a:t>
            </a:r>
          </a:p>
          <a:p>
            <a:endParaRPr lang="sl-SI" altLang="sl-SI" sz="2800">
              <a:latin typeface="Comic Sans MS" panose="030F0702030302020204" pitchFamily="66" charset="0"/>
            </a:endParaRPr>
          </a:p>
          <a:p>
            <a:endParaRPr lang="sl-SI" altLang="sl-SI" sz="2800">
              <a:latin typeface="Comic Sans MS" panose="030F0702030302020204" pitchFamily="66" charset="0"/>
            </a:endParaRPr>
          </a:p>
        </p:txBody>
      </p:sp>
      <p:pic>
        <p:nvPicPr>
          <p:cNvPr id="7175" name="Picture 7" descr="Zebras,_Serengeti_savana_plains,_Tanzania">
            <a:extLst>
              <a:ext uri="{FF2B5EF4-FFF2-40B4-BE49-F238E27FC236}">
                <a16:creationId xmlns:a16="http://schemas.microsoft.com/office/drawing/2014/main" id="{AD80595A-0B1A-4228-84E5-AB12D14E3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3400"/>
            <a:ext cx="4267200" cy="2300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0001">
            <a:extLst>
              <a:ext uri="{FF2B5EF4-FFF2-40B4-BE49-F238E27FC236}">
                <a16:creationId xmlns:a16="http://schemas.microsoft.com/office/drawing/2014/main" id="{D724979F-F8C8-4194-83FA-3EA21ABBD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95800"/>
            <a:ext cx="4100513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algiers_sahara_tammanrasset_01">
            <a:extLst>
              <a:ext uri="{FF2B5EF4-FFF2-40B4-BE49-F238E27FC236}">
                <a16:creationId xmlns:a16="http://schemas.microsoft.com/office/drawing/2014/main" id="{D2A16BD3-1991-469F-9E4C-7B71EA3FE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67200"/>
            <a:ext cx="3595688" cy="232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map">
            <a:extLst>
              <a:ext uri="{FF2B5EF4-FFF2-40B4-BE49-F238E27FC236}">
                <a16:creationId xmlns:a16="http://schemas.microsoft.com/office/drawing/2014/main" id="{D43BB8A2-919C-4A0F-B3EC-9863BDDD7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85800"/>
            <a:ext cx="4705350" cy="53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lgpp31394+african-savannah-women-african-savannah-art-poster">
            <a:extLst>
              <a:ext uri="{FF2B5EF4-FFF2-40B4-BE49-F238E27FC236}">
                <a16:creationId xmlns:a16="http://schemas.microsoft.com/office/drawing/2014/main" id="{11102509-6CD2-440B-B3EC-77377C856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2587625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veiled-muslim-women">
            <a:extLst>
              <a:ext uri="{FF2B5EF4-FFF2-40B4-BE49-F238E27FC236}">
                <a16:creationId xmlns:a16="http://schemas.microsoft.com/office/drawing/2014/main" id="{F9AF3562-1339-4E9D-A079-30537A881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0"/>
            <a:ext cx="3619500" cy="347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black-women-slaves">
            <a:extLst>
              <a:ext uri="{FF2B5EF4-FFF2-40B4-BE49-F238E27FC236}">
                <a16:creationId xmlns:a16="http://schemas.microsoft.com/office/drawing/2014/main" id="{E043CA49-1E0E-400D-BE83-2A6E336C2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65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ctangle 2">
            <a:extLst>
              <a:ext uri="{FF2B5EF4-FFF2-40B4-BE49-F238E27FC236}">
                <a16:creationId xmlns:a16="http://schemas.microsoft.com/office/drawing/2014/main" id="{ED5313D2-E5C8-4C9E-844D-8B594EF661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altLang="sl-SI" sz="3600" b="1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ZGODOVINSKI RAZVOJ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D90AF25B-4975-448B-935E-0F9CF1BD2A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800">
                <a:latin typeface="Comic Sans MS" panose="030F0702030302020204" pitchFamily="66" charset="0"/>
              </a:rPr>
              <a:t>kolonializem</a:t>
            </a:r>
          </a:p>
          <a:p>
            <a:endParaRPr lang="sl-SI" altLang="sl-SI" sz="1200">
              <a:latin typeface="Comic Sans MS" panose="030F0702030302020204" pitchFamily="66" charset="0"/>
            </a:endParaRPr>
          </a:p>
          <a:p>
            <a:endParaRPr lang="sl-SI" altLang="sl-SI" sz="1200">
              <a:latin typeface="Comic Sans MS" panose="030F0702030302020204" pitchFamily="66" charset="0"/>
            </a:endParaRPr>
          </a:p>
          <a:p>
            <a:r>
              <a:rPr lang="sl-SI" altLang="sl-SI" sz="2800">
                <a:latin typeface="Comic Sans MS" panose="030F0702030302020204" pitchFamily="66" charset="0"/>
              </a:rPr>
              <a:t>države se osvobodijo</a:t>
            </a:r>
          </a:p>
          <a:p>
            <a:pPr>
              <a:buFontTx/>
              <a:buNone/>
            </a:pPr>
            <a:r>
              <a:rPr lang="sl-SI" altLang="sl-SI" sz="2800">
                <a:latin typeface="Comic Sans MS" panose="030F0702030302020204" pitchFamily="66" charset="0"/>
                <a:sym typeface="Wingdings" panose="05000000000000000000" pitchFamily="2" charset="2"/>
              </a:rPr>
              <a:t>	 neokolonializem</a:t>
            </a:r>
            <a:endParaRPr lang="sl-SI" altLang="sl-SI" sz="2800">
              <a:latin typeface="Comic Sans MS" panose="030F0702030302020204" pitchFamily="66" charset="0"/>
            </a:endParaRPr>
          </a:p>
        </p:txBody>
      </p:sp>
      <p:pic>
        <p:nvPicPr>
          <p:cNvPr id="9221" name="Picture 5" descr="Colonial-Africa">
            <a:extLst>
              <a:ext uri="{FF2B5EF4-FFF2-40B4-BE49-F238E27FC236}">
                <a16:creationId xmlns:a16="http://schemas.microsoft.com/office/drawing/2014/main" id="{E625A6D3-8853-4DA5-BDE3-B1C659944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14600"/>
            <a:ext cx="320833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SisalField">
            <a:extLst>
              <a:ext uri="{FF2B5EF4-FFF2-40B4-BE49-F238E27FC236}">
                <a16:creationId xmlns:a16="http://schemas.microsoft.com/office/drawing/2014/main" id="{E1BCFEA1-28B8-4B59-BAD2-FCAC41712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9525"/>
            <a:ext cx="103632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2" name="Rectangle 2">
            <a:extLst>
              <a:ext uri="{FF2B5EF4-FFF2-40B4-BE49-F238E27FC236}">
                <a16:creationId xmlns:a16="http://schemas.microsoft.com/office/drawing/2014/main" id="{41573723-DE5E-4779-B86F-16799DACA6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altLang="sl-SI" sz="3600" b="1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GOSPODARSTVO</a:t>
            </a:r>
          </a:p>
        </p:txBody>
      </p:sp>
      <p:pic>
        <p:nvPicPr>
          <p:cNvPr id="61446" name="Picture 6" descr="biggest_diamond_mine_image_20_cm">
            <a:extLst>
              <a:ext uri="{FF2B5EF4-FFF2-40B4-BE49-F238E27FC236}">
                <a16:creationId xmlns:a16="http://schemas.microsoft.com/office/drawing/2014/main" id="{2B7594F4-A6C0-4425-8411-8050F494C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4591050" cy="287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3" name="Rectangle 3">
            <a:extLst>
              <a:ext uri="{FF2B5EF4-FFF2-40B4-BE49-F238E27FC236}">
                <a16:creationId xmlns:a16="http://schemas.microsoft.com/office/drawing/2014/main" id="{9910B989-16D2-433E-8D20-53207036A4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800">
                <a:latin typeface="Comic Sans MS" panose="030F0702030302020204" pitchFamily="66" charset="0"/>
              </a:rPr>
              <a:t>monostrukturno</a:t>
            </a:r>
          </a:p>
          <a:p>
            <a:endParaRPr lang="sl-SI" altLang="sl-SI" sz="1200">
              <a:latin typeface="Comic Sans MS" panose="030F0702030302020204" pitchFamily="66" charset="0"/>
            </a:endParaRPr>
          </a:p>
          <a:p>
            <a:r>
              <a:rPr lang="sl-SI" altLang="sl-SI" sz="2800" u="sng">
                <a:latin typeface="Comic Sans MS" panose="030F0702030302020204" pitchFamily="66" charset="0"/>
              </a:rPr>
              <a:t>kmetijstvo</a:t>
            </a:r>
          </a:p>
          <a:p>
            <a:endParaRPr lang="sl-SI" altLang="sl-SI" sz="1200" u="sng">
              <a:latin typeface="Comic Sans MS" panose="030F0702030302020204" pitchFamily="66" charset="0"/>
            </a:endParaRPr>
          </a:p>
          <a:p>
            <a:r>
              <a:rPr lang="sl-SI" altLang="sl-SI" sz="2800">
                <a:latin typeface="Comic Sans MS" panose="030F0702030302020204" pitchFamily="66" charset="0"/>
              </a:rPr>
              <a:t>rudna bogastva</a:t>
            </a:r>
          </a:p>
          <a:p>
            <a:endParaRPr lang="sl-SI" altLang="sl-SI" sz="1200">
              <a:latin typeface="Comic Sans MS" panose="030F0702030302020204" pitchFamily="66" charset="0"/>
            </a:endParaRPr>
          </a:p>
          <a:p>
            <a:r>
              <a:rPr lang="sl-SI" altLang="sl-SI" sz="2000">
                <a:latin typeface="Comic Sans MS" panose="030F0702030302020204" pitchFamily="66" charset="0"/>
              </a:rPr>
              <a:t>turizem</a:t>
            </a:r>
          </a:p>
        </p:txBody>
      </p:sp>
      <p:pic>
        <p:nvPicPr>
          <p:cNvPr id="61445" name="Picture 5" descr="6a00d83420a76e53ef00e54f258a6d8834-800wi">
            <a:extLst>
              <a:ext uri="{FF2B5EF4-FFF2-40B4-BE49-F238E27FC236}">
                <a16:creationId xmlns:a16="http://schemas.microsoft.com/office/drawing/2014/main" id="{9135C370-8DA3-4B38-A1B5-5C6245B55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478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 descr="kidPA_450x300">
            <a:extLst>
              <a:ext uri="{FF2B5EF4-FFF2-40B4-BE49-F238E27FC236}">
                <a16:creationId xmlns:a16="http://schemas.microsoft.com/office/drawing/2014/main" id="{CB49E718-0385-4A8B-988E-0C02A3636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0"/>
            <a:ext cx="10363200" cy="690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4" name="Rectangle 2">
            <a:extLst>
              <a:ext uri="{FF2B5EF4-FFF2-40B4-BE49-F238E27FC236}">
                <a16:creationId xmlns:a16="http://schemas.microsoft.com/office/drawing/2014/main" id="{2B3399E3-25AA-40DB-8BD6-4FD6E5C34F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l"/>
            <a:r>
              <a:rPr lang="sl-SI" altLang="sl-SI" sz="3600" b="1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OSTALI PROBLEMI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F2E37663-1544-4FBF-9F5D-1000FD65B0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sl-SI" altLang="sl-SI" sz="2800">
                <a:latin typeface="Comic Sans MS" panose="030F0702030302020204" pitchFamily="66" charset="0"/>
              </a:rPr>
              <a:t>demografska eksplozija </a:t>
            </a:r>
            <a:r>
              <a:rPr lang="sl-SI" altLang="sl-SI" sz="2800">
                <a:latin typeface="Comic Sans MS" panose="030F0702030302020204" pitchFamily="66" charset="0"/>
                <a:sym typeface="Wingdings" panose="05000000000000000000" pitchFamily="2" charset="2"/>
              </a:rPr>
              <a:t> lakota</a:t>
            </a:r>
          </a:p>
          <a:p>
            <a:endParaRPr lang="sl-SI" altLang="sl-SI" sz="120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r>
              <a:rPr lang="sl-SI" altLang="sl-SI" sz="2800">
                <a:latin typeface="Comic Sans MS" panose="030F0702030302020204" pitchFamily="66" charset="0"/>
                <a:sym typeface="Wingdings" panose="05000000000000000000" pitchFamily="2" charset="2"/>
              </a:rPr>
              <a:t>AIDS!</a:t>
            </a:r>
          </a:p>
          <a:p>
            <a:pPr lvl="1"/>
            <a:r>
              <a:rPr lang="sl-SI" altLang="sl-SI" sz="2400">
                <a:latin typeface="Comic Sans MS" panose="030F0702030302020204" pitchFamily="66" charset="0"/>
              </a:rPr>
              <a:t>2/3 vseh okuženih</a:t>
            </a:r>
          </a:p>
          <a:p>
            <a:pPr lvl="1"/>
            <a:r>
              <a:rPr lang="sl-SI" altLang="sl-SI" sz="2400">
                <a:latin typeface="Comic Sans MS" panose="030F0702030302020204" pitchFamily="66" charset="0"/>
              </a:rPr>
              <a:t>Svazi </a:t>
            </a:r>
            <a:r>
              <a:rPr lang="sl-SI" altLang="sl-SI" sz="2400">
                <a:latin typeface="Comic Sans MS" panose="030F0702030302020204" pitchFamily="66" charset="0"/>
                <a:sym typeface="Wingdings" panose="05000000000000000000" pitchFamily="2" charset="2"/>
              </a:rPr>
              <a:t> okužen vsak četrti odrasel</a:t>
            </a:r>
          </a:p>
          <a:p>
            <a:pPr lvl="1"/>
            <a:r>
              <a:rPr lang="sl-SI" altLang="sl-SI" sz="2400">
                <a:latin typeface="Comic Sans MS" panose="030F0702030302020204" pitchFamily="66" charset="0"/>
                <a:sym typeface="Wingdings" panose="05000000000000000000" pitchFamily="2" charset="2"/>
              </a:rPr>
              <a:t>JAR  350.000 mrtvih (2007)</a:t>
            </a:r>
          </a:p>
          <a:p>
            <a:pPr lvl="1"/>
            <a:r>
              <a:rPr lang="sl-SI" altLang="sl-SI" sz="2400">
                <a:latin typeface="Comic Sans MS" panose="030F0702030302020204" pitchFamily="66" charset="0"/>
                <a:sym typeface="Wingdings" panose="05000000000000000000" pitchFamily="2" charset="2"/>
              </a:rPr>
              <a:t>Zimbabve  naravni prirastek z 33‰ (1980) na 9‰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  <p:bldP spid="69635" grpId="0" uiExpand="1" build="p"/>
    </p:bldLst>
  </p:timing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77</Words>
  <Application>Microsoft Office PowerPoint</Application>
  <PresentationFormat>On-screen Show (4:3)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Comic Sans MS</vt:lpstr>
      <vt:lpstr>Privzeti načrt</vt:lpstr>
      <vt:lpstr>PowerPoint Presentation</vt:lpstr>
      <vt:lpstr>POVRŠJE</vt:lpstr>
      <vt:lpstr>PODNEBJE in RASTJE</vt:lpstr>
      <vt:lpstr>PowerPoint Presentation</vt:lpstr>
      <vt:lpstr>ZGODOVINSKI RAZVOJ</vt:lpstr>
      <vt:lpstr>GOSPODARSTVO</vt:lpstr>
      <vt:lpstr>OSTALI PROBLEMI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2019-05-30T09:42:26Z</dcterms:created>
  <dcterms:modified xsi:type="dcterms:W3CDTF">2019-05-30T09:42:27Z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