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83EDA-BC96-4EE4-8EDB-7086B7B4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83E7-D7AC-4D35-992D-D1EC2BADAB2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22805-7D21-43DC-BF96-AAF1CB08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6908D-9911-49FF-A7EA-36526092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D065F-4FC5-45AF-B844-1C3F0A2215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723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54640-D5ED-4D15-90B7-E9E91A9B7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DC95-8A65-4D0F-BB34-79B33E7A7A3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E20DF-DF5F-4338-894C-FB8D0397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5F9FE-AF1E-4EA2-A6F5-97B0CD22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D532B-FDA7-472F-BC83-AEB9A2B312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856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39EB5-1B6F-43E6-A3DF-E9F5564D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ACACE-FFE0-49C2-87DF-36C2329E52E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D3E31-0D11-424E-B0DD-D31188B6C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34EFF-0A1D-45FA-9D34-3162AA1D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59CE1-83F4-4C3B-89BB-53872431D2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422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E67FD-CC34-4BBA-AAF1-8BD56FD5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D266E-1B56-4897-B12D-1CE6CD0DE57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B63A8-7A92-41CA-817A-C701B608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2D5D5-CB47-4C6B-860E-8598DDAB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1CC61-C802-4199-AD39-868D274CBD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778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808FD-7376-449A-90C6-C66394CF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CD17E-02FD-49F2-93A6-C7988D9780C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ACD12-6BC0-47A9-865C-BDD85843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6798D-70D0-4377-B398-25B3C23D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A756B-F72C-46BE-B526-708AB2A0C5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129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501333-A2D5-4EB7-B08E-1304F4CF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577F6-B9F8-425D-976A-468AF7D6CEA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BCC9B9-ADEE-4CAA-BBED-4239EA91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EB2E77-C5E1-4BBB-B231-2C53E4BB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81A05-EC18-4994-91E3-415DFE8336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319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17B217-C194-402C-8A00-8DCB1F3A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7496-34AE-4A50-8979-4CB30F70319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98B92FC-16D1-473E-8D21-FF6D9C8D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170C74-6E48-4CFB-852E-2B298C35E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49B86-87E8-48B8-B51F-403120CE45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650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5365025-E06D-4C7D-A6FE-030FABA4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B1E1-57A2-49B5-B106-8FF4B957A99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C9009BE-E4AF-4A96-9819-7FB98800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5707B3-850A-4A74-ADDB-E9F129E2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1C460-C280-4C36-870B-7DEBE156E1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261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3ECC9C5-5F9C-43CC-98C8-9A66AF87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F95B3-72DF-4B87-BB9D-0A36A3A1CD7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E4AF534-1B56-4211-8904-4F34D5CB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12B0A2-263B-4CD4-AFD8-D495854B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50D9C-C710-453B-86E8-0D9E48196E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33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204FDC-3F12-42C4-8581-EFC56F7B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FFA32-B3A0-4355-81FD-FBCE0746F59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CEC437-51A1-4408-82E2-21C205574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8EB0B8-2AF7-4B6E-B1DC-B5805B39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394B7-50BC-4DF7-B001-78A42679C0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035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027216E-6438-44AE-8DD4-80378F39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9045-8B9C-40ED-9A83-E7DB772D91D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41931E-BBD6-459B-A766-5D5F2097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428E69-D64A-4773-AAA2-66FB393D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9BC8E-3DFD-4E1E-970C-236E5B1E98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050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4807">
            <a:alpha val="7294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FA07713-5D81-490A-BC98-746C1CCB53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1C9D7C0-E4F7-412C-9024-BF4E0919E3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17FCA-B743-47FF-8180-AFBC8332D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A5F667-708D-4E7D-9AA0-C12F1DBAE56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C5103-880B-482E-8FB2-19409CEFB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125E3-D931-47A7-98B5-9122180D2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7CD51F5-0BA8-4A5B-944A-77AEE24A31E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" TargetMode="External"/><Relationship Id="rId2" Type="http://schemas.openxmlformats.org/officeDocument/2006/relationships/hyperlink" Target="http://afrika.1colony.com/sus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si/slike/afrik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AC773-1F88-46FF-A1B1-152EA85191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Bolezni v afriki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31FAD-FAB8-4EB3-9A72-098C02C15B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489F891-D77E-4258-9B5D-A44DAA27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" name="Content Placeholder 3" descr="muha cece.jpg">
            <a:extLst>
              <a:ext uri="{FF2B5EF4-FFF2-40B4-BE49-F238E27FC236}">
                <a16:creationId xmlns:a16="http://schemas.microsoft.com/office/drawing/2014/main" id="{BABEE8F8-1A30-46FD-B321-A26C6E527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284538"/>
            <a:ext cx="5310188" cy="3052762"/>
          </a:xfrm>
        </p:spPr>
      </p:pic>
      <p:sp>
        <p:nvSpPr>
          <p:cNvPr id="11268" name="TextBox 4">
            <a:extLst>
              <a:ext uri="{FF2B5EF4-FFF2-40B4-BE49-F238E27FC236}">
                <a16:creationId xmlns:a16="http://schemas.microsoft.com/office/drawing/2014/main" id="{A3C8BCD2-CD75-4C93-99BD-BEDBF79A4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6453188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Muha CE-CE</a:t>
            </a:r>
          </a:p>
        </p:txBody>
      </p:sp>
      <p:pic>
        <p:nvPicPr>
          <p:cNvPr id="7" name="Picture 6" descr="spalna bolezen.jpg">
            <a:extLst>
              <a:ext uri="{FF2B5EF4-FFF2-40B4-BE49-F238E27FC236}">
                <a16:creationId xmlns:a16="http://schemas.microsoft.com/office/drawing/2014/main" id="{21992715-C192-474B-8F9B-BFAA7E52F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29895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7">
            <a:extLst>
              <a:ext uri="{FF2B5EF4-FFF2-40B4-BE49-F238E27FC236}">
                <a16:creationId xmlns:a16="http://schemas.microsoft.com/office/drawing/2014/main" id="{C3621C25-0AC6-4CDB-8EDD-D9B299F48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97200"/>
            <a:ext cx="4248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Posledice spalne bolezni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6F40C67-E072-40A0-9209-7BC78984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REČNA SLEPOTA :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9EF7A30-A4ED-4535-A854-559A933D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Neozdravljiva bolezen</a:t>
            </a:r>
          </a:p>
          <a:p>
            <a:r>
              <a:rPr lang="sl-SI" altLang="sl-SI"/>
              <a:t>Povzročajo jo GLISTE</a:t>
            </a:r>
          </a:p>
          <a:p>
            <a:r>
              <a:rPr lang="sl-SI" altLang="sl-SI"/>
              <a:t>Nahaja se ob vseh večjih rekah in povzroča slepoto!</a:t>
            </a:r>
          </a:p>
          <a:p>
            <a:endParaRPr lang="sl-SI" altLang="sl-SI"/>
          </a:p>
        </p:txBody>
      </p:sp>
      <p:pic>
        <p:nvPicPr>
          <p:cNvPr id="4" name="Picture 3" descr="rive blidnes.jpg">
            <a:extLst>
              <a:ext uri="{FF2B5EF4-FFF2-40B4-BE49-F238E27FC236}">
                <a16:creationId xmlns:a16="http://schemas.microsoft.com/office/drawing/2014/main" id="{8B718F4F-02A4-4745-B9BE-1E5F998E2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429000"/>
            <a:ext cx="3868738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4">
            <a:extLst>
              <a:ext uri="{FF2B5EF4-FFF2-40B4-BE49-F238E27FC236}">
                <a16:creationId xmlns:a16="http://schemas.microsoft.com/office/drawing/2014/main" id="{95E5E82E-5C0A-4DD3-AA80-571949062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21388"/>
            <a:ext cx="3816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Gliste, ki povzročajo rečno slepoto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B952DF8-BAC7-4ABD-B80D-96F6012C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RUMENA MRZLICA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EC6CA-F01E-43AB-A49A-055D8D781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je akutna (hitro se širi) virusna mrzlica, katero prenaša komar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Povzroča zlatenico, krvavitve, beljakovine v urinu ter kasneje še zvišanje temperature, glavoboli…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Več kot polovica obolelih umre zaradi odpovedi ledvic in jeter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Cepiva NI, lahko se zaščitimo z mrežami in mazili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319E6F0-D5D9-4B11-8220-5410E554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" name="Content Placeholder 3" descr="rumena mrzlica.jpg">
            <a:extLst>
              <a:ext uri="{FF2B5EF4-FFF2-40B4-BE49-F238E27FC236}">
                <a16:creationId xmlns:a16="http://schemas.microsoft.com/office/drawing/2014/main" id="{708A6809-96BE-4F5F-8C5B-4125A5127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549275"/>
            <a:ext cx="3311525" cy="2720975"/>
          </a:xfrm>
        </p:spPr>
      </p:pic>
      <p:sp>
        <p:nvSpPr>
          <p:cNvPr id="14340" name="TextBox 4">
            <a:extLst>
              <a:ext uri="{FF2B5EF4-FFF2-40B4-BE49-F238E27FC236}">
                <a16:creationId xmlns:a16="http://schemas.microsoft.com/office/drawing/2014/main" id="{805FC00F-734F-4CCC-BC49-689212D25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284538"/>
            <a:ext cx="3311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Potek kampanje cepljenja proti rumeni mrzlici</a:t>
            </a:r>
          </a:p>
        </p:txBody>
      </p:sp>
      <p:pic>
        <p:nvPicPr>
          <p:cNvPr id="6" name="Picture 5" descr="RumenaMrzlica.gif">
            <a:extLst>
              <a:ext uri="{FF2B5EF4-FFF2-40B4-BE49-F238E27FC236}">
                <a16:creationId xmlns:a16="http://schemas.microsoft.com/office/drawing/2014/main" id="{F3FACBE2-F53E-43CB-81D2-C16C587B0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3263900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6">
            <a:extLst>
              <a:ext uri="{FF2B5EF4-FFF2-40B4-BE49-F238E27FC236}">
                <a16:creationId xmlns:a16="http://schemas.microsoft.com/office/drawing/2014/main" id="{1C174776-3059-44CC-9209-9A45456B8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084763"/>
            <a:ext cx="3240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Razširjenost po celini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BA34B91-9773-4E3C-BC50-C9794BB3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BILHARZOVA BOLEZEN :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ADFB870-12C9-47BE-B90A-1B0C94265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 jo metljaj, ki se nahaja v vseh rekah ter močvirjih</a:t>
            </a:r>
          </a:p>
          <a:p>
            <a:r>
              <a:rPr lang="sl-SI" altLang="sl-SI"/>
              <a:t>Pride z vodo ter povzroči odpoved notranjih organov in na koncu smrt</a:t>
            </a:r>
          </a:p>
          <a:p>
            <a:r>
              <a:rPr lang="sl-SI" altLang="sl-SI"/>
              <a:t>Zdravila ne poznajo </a:t>
            </a:r>
          </a:p>
        </p:txBody>
      </p:sp>
      <p:pic>
        <p:nvPicPr>
          <p:cNvPr id="4" name="Picture 3" descr="ploski_crvi_metljaj_na_govejih_jetrih_7787.jpg">
            <a:extLst>
              <a:ext uri="{FF2B5EF4-FFF2-40B4-BE49-F238E27FC236}">
                <a16:creationId xmlns:a16="http://schemas.microsoft.com/office/drawing/2014/main" id="{7117C6A1-8E7A-4561-8172-038DAFAFF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16338"/>
            <a:ext cx="4233862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otched Right Arrow 6">
            <a:extLst>
              <a:ext uri="{FF2B5EF4-FFF2-40B4-BE49-F238E27FC236}">
                <a16:creationId xmlns:a16="http://schemas.microsoft.com/office/drawing/2014/main" id="{A735A50C-4A83-46C4-9BB1-E3968B6F0917}"/>
              </a:ext>
            </a:extLst>
          </p:cNvPr>
          <p:cNvSpPr/>
          <p:nvPr/>
        </p:nvSpPr>
        <p:spPr>
          <a:xfrm rot="20822010">
            <a:off x="2936875" y="5538788"/>
            <a:ext cx="2160588" cy="431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5366" name="TextBox 7">
            <a:extLst>
              <a:ext uri="{FF2B5EF4-FFF2-40B4-BE49-F238E27FC236}">
                <a16:creationId xmlns:a16="http://schemas.microsoft.com/office/drawing/2014/main" id="{C914CEFB-453D-4727-B5C1-10D489489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661025"/>
            <a:ext cx="23034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sl-SI" altLang="sl-SI"/>
              <a:t>Ploskvi črvi metljaja na govejih jetrih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25CC27F-FDB4-4F89-861B-8D09204B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E4279185-C600-4801-A60E-5A8C2D349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sl-SI" altLang="sl-SI">
                <a:hlinkClick r:id="rId2"/>
              </a:rPr>
              <a:t>http://afrika.1colony.com/suse.htm</a:t>
            </a:r>
            <a:endParaRPr lang="sl-SI" altLang="sl-SI"/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sl-SI" altLang="sl-SI">
                <a:hlinkClick r:id="rId3"/>
              </a:rPr>
              <a:t>http://sl.wikipedia.org/wiki</a:t>
            </a:r>
            <a:endParaRPr lang="sl-SI" altLang="sl-SI"/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sl-SI" altLang="sl-SI">
                <a:hlinkClick r:id="rId4"/>
              </a:rPr>
              <a:t>http://www.google.si/slike/afrika</a:t>
            </a:r>
            <a:endParaRPr lang="sl-SI" altLang="sl-SI"/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B2DFD79-A70A-4AF5-82A6-FC78E513B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NAJPOGOSTEJŠE BOLEZNI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531EF-8F40-4E94-974B-B03123D71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MALARIJA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EBOLA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AIDS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KUGA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SPALNA BOLEZEN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REČNA SLEPOTA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RUMENA MRZLICA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BILHARZOVA BOLEZEN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C961B02F-3DCD-48D3-8E5B-C11CB376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MALARIJA: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BA41363C-AA7A-4B52-84A9-0C5A94C9D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Najbolj razširjena v srednji Afriki</a:t>
            </a:r>
          </a:p>
          <a:p>
            <a:r>
              <a:rPr lang="sl-SI" altLang="sl-SI"/>
              <a:t>Prenaša jo komar, povzroča utrujenost, visoko telesno temperaturo, napade mrzlice</a:t>
            </a:r>
          </a:p>
          <a:p>
            <a:r>
              <a:rPr lang="sl-SI" altLang="sl-SI"/>
              <a:t>Cepiva NI</a:t>
            </a:r>
          </a:p>
          <a:p>
            <a:r>
              <a:rPr lang="sl-SI" altLang="sl-SI"/>
              <a:t>Zaščitimo se z mrežami in mazili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1BD00F2-6E53-4C8F-A8C0-B74C841C8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" name="Content Placeholder 3" descr="malaria-lifecycle.gif">
            <a:extLst>
              <a:ext uri="{FF2B5EF4-FFF2-40B4-BE49-F238E27FC236}">
                <a16:creationId xmlns:a16="http://schemas.microsoft.com/office/drawing/2014/main" id="{95395579-DCB2-4BDA-8530-D5589E4872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476250"/>
            <a:ext cx="2635250" cy="2836863"/>
          </a:xfrm>
        </p:spPr>
      </p:pic>
      <p:sp>
        <p:nvSpPr>
          <p:cNvPr id="5124" name="TextBox 4">
            <a:extLst>
              <a:ext uri="{FF2B5EF4-FFF2-40B4-BE49-F238E27FC236}">
                <a16:creationId xmlns:a16="http://schemas.microsoft.com/office/drawing/2014/main" id="{419CD407-8415-4527-B08E-BBB7BFA69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429000"/>
            <a:ext cx="2665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Cikel malarije</a:t>
            </a:r>
          </a:p>
        </p:txBody>
      </p:sp>
      <p:pic>
        <p:nvPicPr>
          <p:cNvPr id="6" name="Picture 5" descr="mosquito_malaria.png">
            <a:extLst>
              <a:ext uri="{FF2B5EF4-FFF2-40B4-BE49-F238E27FC236}">
                <a16:creationId xmlns:a16="http://schemas.microsoft.com/office/drawing/2014/main" id="{F5D61949-9810-4EE4-BE13-5FBA699C2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628775"/>
            <a:ext cx="4659312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6">
            <a:extLst>
              <a:ext uri="{FF2B5EF4-FFF2-40B4-BE49-F238E27FC236}">
                <a16:creationId xmlns:a16="http://schemas.microsoft.com/office/drawing/2014/main" id="{5004F4EB-868A-45FA-8407-E25458A33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5084763"/>
            <a:ext cx="4608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Prenašalci komarji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bola.jpg">
            <a:extLst>
              <a:ext uri="{FF2B5EF4-FFF2-40B4-BE49-F238E27FC236}">
                <a16:creationId xmlns:a16="http://schemas.microsoft.com/office/drawing/2014/main" id="{8257356C-44B7-4F7F-91DC-69C79AC25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6449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>
            <a:extLst>
              <a:ext uri="{FF2B5EF4-FFF2-40B4-BE49-F238E27FC236}">
                <a16:creationId xmlns:a16="http://schemas.microsoft.com/office/drawing/2014/main" id="{B18EC11D-4140-452B-8158-CCF8BC40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EBOLA</a:t>
            </a:r>
            <a:r>
              <a:rPr lang="sl-SI" altLang="sl-SI"/>
              <a:t> </a:t>
            </a:r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</p:txBody>
      </p:sp>
      <p:sp>
        <p:nvSpPr>
          <p:cNvPr id="6148" name="Content Placeholder 2">
            <a:extLst>
              <a:ext uri="{FF2B5EF4-FFF2-40B4-BE49-F238E27FC236}">
                <a16:creationId xmlns:a16="http://schemas.microsoft.com/office/drawing/2014/main" id="{80062946-2154-4E57-BEB4-BDC7ABFC2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Razširjena v srednji in južni Afriki</a:t>
            </a:r>
          </a:p>
          <a:p>
            <a:r>
              <a:rPr lang="sl-SI" altLang="sl-SI"/>
              <a:t>Pojavlja se na 10 – 15 let</a:t>
            </a:r>
          </a:p>
          <a:p>
            <a:r>
              <a:rPr lang="sl-SI" altLang="sl-SI"/>
              <a:t>Prenaša se ob stiku z obolelim, prek sline in sperme, pojavlja se bolečina v trebuhu in krvava driska </a:t>
            </a:r>
          </a:p>
          <a:p>
            <a:r>
              <a:rPr lang="sl-SI" altLang="sl-SI"/>
              <a:t>Cepiva še ni, zato za to boleznijo umre 9/10 obolelih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2256F09-D17A-4B24-AC03-881A1FF4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 :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E73E566-B02B-40EA-BD36-7F524BA8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Doživljenska okužba, konča se s SMRTJO</a:t>
            </a:r>
          </a:p>
          <a:p>
            <a:r>
              <a:rPr lang="sl-SI" altLang="sl-SI"/>
              <a:t>Razširjen po CELI afriki in se prenaša z nezaščitenimi spolnimi odnosi, s stiki s krvjo, sluznico in pa dedno</a:t>
            </a:r>
          </a:p>
          <a:p>
            <a:r>
              <a:rPr lang="sl-SI" altLang="sl-SI"/>
              <a:t>Cepiva ni, zaščitnih sredstev (kondomov) pa v Afriki primankuje oz. jih sploh ni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FDE9C95-3F52-43BF-B83C-AB61AFEA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" name="Content Placeholder 3" descr="Africa_HIV-AIDS_300px.png">
            <a:extLst>
              <a:ext uri="{FF2B5EF4-FFF2-40B4-BE49-F238E27FC236}">
                <a16:creationId xmlns:a16="http://schemas.microsoft.com/office/drawing/2014/main" id="{E69A3802-170C-4D61-A0C2-5BE341E37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3732212" cy="3973513"/>
          </a:xfrm>
        </p:spPr>
      </p:pic>
      <p:sp>
        <p:nvSpPr>
          <p:cNvPr id="8196" name="TextBox 4">
            <a:extLst>
              <a:ext uri="{FF2B5EF4-FFF2-40B4-BE49-F238E27FC236}">
                <a16:creationId xmlns:a16="http://schemas.microsoft.com/office/drawing/2014/main" id="{8EAB8EBC-32E1-41EA-A62B-06628353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437063"/>
            <a:ext cx="3743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Razširjenost virusa HIV po Afriki</a:t>
            </a:r>
          </a:p>
        </p:txBody>
      </p:sp>
      <p:pic>
        <p:nvPicPr>
          <p:cNvPr id="6" name="Picture 5" descr="hiv-chart.gif">
            <a:extLst>
              <a:ext uri="{FF2B5EF4-FFF2-40B4-BE49-F238E27FC236}">
                <a16:creationId xmlns:a16="http://schemas.microsoft.com/office/drawing/2014/main" id="{B65A1CF7-98DE-4581-BD17-25D11BC6E3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349500"/>
            <a:ext cx="359092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6">
            <a:extLst>
              <a:ext uri="{FF2B5EF4-FFF2-40B4-BE49-F238E27FC236}">
                <a16:creationId xmlns:a16="http://schemas.microsoft.com/office/drawing/2014/main" id="{CAD9224F-6A10-4BF0-BCD8-F2BFFA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013325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/>
              <a:t>Razširjenost virusa HIV po Afriki in po svetu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230C73F-9C52-4D3E-AC9A-0A831D54A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KUGA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2E70-D896-4048-B761-B1774C1AE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akudna in kronična bolezen, razširjena v srednji in vzhodni Afriki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Prenašajo jo podganje BOLHE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Človek se lahko okuži z ugrizom glodalca, mačke, bolhe ali psa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Znaki obolenja se kažejo v dehidriranju, visoki temperaturi ter na koncu tudi smrt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/>
              <a:t>Cepiva ni, so pa antibiotiki</a:t>
            </a:r>
            <a:r>
              <a:rPr lang="sl-SI" dirty="0"/>
              <a:t>, ki pa jih je tudi premalo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CA37996-907E-4558-BD81-604F08247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SPALNA</a:t>
            </a:r>
            <a:r>
              <a:rPr lang="sl-SI" altLang="sl-SI"/>
              <a:t> </a:t>
            </a:r>
            <a:r>
              <a:rPr lang="sl-SI" altLang="sl-SI" sz="40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BOLEZEN :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8CB1A44-EA11-4FE4-A716-1948BA67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 jo muha ce-ce</a:t>
            </a:r>
          </a:p>
          <a:p>
            <a:r>
              <a:rPr lang="sl-SI" altLang="sl-SI"/>
              <a:t>Zadržuje se vsepovsod kjer je ekvatorialno podnebje, se pravi po vsej Afriki</a:t>
            </a:r>
          </a:p>
          <a:p>
            <a:r>
              <a:rPr lang="pl-PL" altLang="sl-SI"/>
              <a:t>Pri tej bolezni oboleli zapade v kronično zaspanost ter umre</a:t>
            </a:r>
          </a:p>
          <a:p>
            <a:r>
              <a:rPr lang="pl-PL" altLang="sl-SI" b="1"/>
              <a:t>Spalne bolezni je manj, a ni izkoreninjena</a:t>
            </a:r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Office Theme</vt:lpstr>
      <vt:lpstr>Bolezni v afriki</vt:lpstr>
      <vt:lpstr>NAJPOGOSTEJŠE BOLEZNI :</vt:lpstr>
      <vt:lpstr>MALARIJA:</vt:lpstr>
      <vt:lpstr>PowerPoint Presentation</vt:lpstr>
      <vt:lpstr>EBOLA :</vt:lpstr>
      <vt:lpstr>AIDS :</vt:lpstr>
      <vt:lpstr>PowerPoint Presentation</vt:lpstr>
      <vt:lpstr>KUGA :</vt:lpstr>
      <vt:lpstr>SPALNA BOLEZEN :</vt:lpstr>
      <vt:lpstr>PowerPoint Presentation</vt:lpstr>
      <vt:lpstr>REČNA SLEPOTA :</vt:lpstr>
      <vt:lpstr>RUMENA MRZLICA :</vt:lpstr>
      <vt:lpstr>PowerPoint Presentation</vt:lpstr>
      <vt:lpstr>BILHARZOVA BOLEZEN :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2019-05-30T09:42:31Z</dcterms:created>
  <dcterms:modified xsi:type="dcterms:W3CDTF">2019-05-30T09:42:31Z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