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57" r:id="rId4"/>
    <p:sldId id="269" r:id="rId5"/>
    <p:sldId id="278" r:id="rId6"/>
    <p:sldId id="258" r:id="rId7"/>
    <p:sldId id="267" r:id="rId8"/>
    <p:sldId id="264" r:id="rId9"/>
    <p:sldId id="270" r:id="rId10"/>
    <p:sldId id="271" r:id="rId11"/>
    <p:sldId id="259" r:id="rId12"/>
    <p:sldId id="272" r:id="rId13"/>
    <p:sldId id="260" r:id="rId14"/>
    <p:sldId id="261" r:id="rId15"/>
    <p:sldId id="262" r:id="rId16"/>
    <p:sldId id="265" r:id="rId17"/>
    <p:sldId id="266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8CDCEA7-AB40-4CE7-B09B-E7A7C70376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01C0B5-4AFB-4E8B-819E-F7EBAD24B5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A90005E8-0AFE-4940-8E23-304DA01130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7266307-FBA7-4348-9C8F-0444F66FBE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4EC5F3-D3FA-41B1-A5C5-8C25BDED116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42A030D-D89F-475B-895C-8DA07F0BDD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F47C5B2-8BEA-496E-9136-5345D96B7C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1D5BCD2-5A36-4563-9077-572B693F53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E7FB8E07-F517-4D69-9277-90D00032FB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C8CB95A-97FF-4AB9-8D35-FC8E0F859C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2881E4CF-254E-4128-9E1A-075B1E3C1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F3111D-73E3-481E-A0BF-A69AA2758B0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0D3AD1-0163-4396-886A-B037FFFE8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587C1-B5AE-4B19-B41F-B32049499829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4C440C7-BBF1-46A9-AB78-AFD32443B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7DD918D-49DA-4EE4-80D9-F7E666A79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6EE7-5749-483E-8A23-FF199F9EB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5746B-62CE-41F9-8933-89495015C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FD8A-DE6F-4FDA-88E5-37CA0379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2A831-C5D1-4F82-99F2-809F336A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16319-E376-4CF2-B041-C842441A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DDBC5-B2E3-4A55-B93E-0DDCBCB302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157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393E-722A-48AB-8D10-E4133DCC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B308A-0418-42BE-A6F1-DE242DB8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FEC70-59AA-4F40-903C-361E58C7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64883-2665-4886-B1CC-0D6787A1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09F72-2E91-4DDC-8FB0-627866B1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22099-BA98-493B-AF87-F34D9E6A90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59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8DDB5-7D56-4680-ACFF-F555C9D64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A146B-154E-4E15-A7F4-9C7937B2E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916A-75C2-4C7E-B72A-A387E136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A15F-B0E6-455D-89F4-88A52ADD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D84F7-DC2C-4F19-98EE-F7CA5FDF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8582-A7BA-4B00-94E4-85878E1225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849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0142-31B7-471A-8C07-CAFF18B1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955C-2FF4-4335-958C-F3F548FF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4B8-D7E9-42D2-963A-CE772D54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8D03D-CC7C-4FDF-A9E7-1A8A50C3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FE6D-37D1-4B52-9A7D-4CA85B14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AFE8E-FBE3-4D26-A902-CA40F9EB9B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302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647E-4554-43C5-8C0B-9DEC10D1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A6CCD-2756-4FEF-B35B-794A18A10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3880-2246-4540-AFD6-5421DE32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D48A-FEF7-4C60-855E-1687D0B5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AEEAA-4EF2-48B6-A987-756776AD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B9FE0-ED3E-4C55-AA26-ACBDEDBB3E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984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4428-71BC-4D42-971E-D09CA3D0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D9A3-1A8A-4159-9BA1-63E3F3362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2597B-2C6A-4F84-8C83-A5E452C9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F0B93-FB89-493B-8DAC-29261AB7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23324-1088-49D7-8BD0-D0FAF101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7E84-6EB1-45BF-9589-380E2FC8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0467-40DF-45D3-B9F6-415C91377E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2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5409-78FB-4363-8995-90B53DF3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05CBF-4B2E-4B22-AA97-BD37B36D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3522D-24AE-45FC-B68F-FA1B5FA1F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5E1D1-50B7-4982-AF9A-47408F8E6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892BC-0949-4364-B8E7-CB758DB77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8C399-4D5E-47CC-B982-555B222E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9DC53-0097-4587-AE15-D5BEDA81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31C56-CAAD-48FE-B04B-FD9D33D2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ACC99-9381-4505-9EA5-8690E6A423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31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48D5-5E8B-42AE-AA32-20C35036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B040A-2153-452E-AB07-38E4521B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C41E2-49FC-4164-B872-58697A00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EB005-9BA9-43AF-A22F-38402EE2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DA8-0851-4619-AD4B-C2D65C338A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357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06EEA-4989-438F-990E-3804A9D5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E6464-3C64-44F5-A708-8C916D5F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EDA8C-FEFA-4A48-AB3A-CE6A73B5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61D9D-67E4-4F62-A7F9-B0D21B6568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890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9465-C1FC-4A68-8616-0C29D4C7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4340C-15A9-424F-B0F4-B5D82B52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EB04B-2D92-420F-AC30-1263DC97F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6DAFF-2F18-4390-A759-ABBB37C6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E7E9E-3F08-4D7E-949E-7AC529EB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825AF-925F-404C-B4EC-F7211B22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1BF98-BE0B-4FDF-9777-173211ACF2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452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DCB5-509A-4F8C-A7D2-17D3B81A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BA1FB-29AE-47D7-8E84-FBC8C1FE5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4CF44-75CE-477D-8CF6-1A79DA27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4656E-7639-4EA3-9C1E-98539B97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1E1FD-D6AF-4776-B75C-69021897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4CABD-F2F4-4380-A7F6-4E46DC2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DD71F-8B76-49AB-A3C3-F110D5C030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83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975A31-E0ED-4E0E-9798-3B06D3D33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B5067C-DC21-4855-BA0A-7B7FA041B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2B6AD8-B595-42E9-A821-3AB44A2286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56C89B-5270-4363-93DA-4B55C82361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l-SI" altLang="sl-SI"/>
              <a:t>Aleš Golob, 3. 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D8EB9A-09D1-4396-B9CE-221D4C42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66D860-6767-41E3-AA88-E4523C511E4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PeYimHyWZc" TargetMode="External"/><Relationship Id="rId2" Type="http://schemas.openxmlformats.org/officeDocument/2006/relationships/hyperlink" Target="http://www.youtube.com/watch?v=m4ElbPVzQ9U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NeGOZ4CrCno&amp;feature=related" TargetMode="External"/><Relationship Id="rId4" Type="http://schemas.openxmlformats.org/officeDocument/2006/relationships/hyperlink" Target="http://www.youtube.com/watch?v=dnHuaSwKO1Q&amp;feature=relat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Q5W8KZmhp0" TargetMode="External"/><Relationship Id="rId2" Type="http://schemas.openxmlformats.org/officeDocument/2006/relationships/hyperlink" Target="http://www.youtube.com/watch?v=YhXW7GvJ_MM&amp;feature=relat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OyH-351Z_-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1B415F-8BD3-4514-B828-BBDC107694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4400"/>
              <a:t>ALBANIJA IN NJENO NARAVNO GIBANJE</a:t>
            </a:r>
            <a:r>
              <a:rPr lang="sl-SI" altLang="sl-SI" sz="400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800px-League_of_Prizren_building">
            <a:extLst>
              <a:ext uri="{FF2B5EF4-FFF2-40B4-BE49-F238E27FC236}">
                <a16:creationId xmlns:a16="http://schemas.microsoft.com/office/drawing/2014/main" id="{24BE3C65-5364-488A-8E61-BD8A6BA9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3875"/>
            <a:ext cx="8823325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E4268233-1B9D-4509-80ED-E0B8256BB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1939 Mussolini zavzame Albanijo</a:t>
            </a:r>
          </a:p>
          <a:p>
            <a:endParaRPr lang="sl-SI" altLang="sl-SI" sz="2800"/>
          </a:p>
          <a:p>
            <a:r>
              <a:rPr lang="sl-SI" altLang="sl-SI" sz="2800"/>
              <a:t>protifašistični odpor in zmaga...Enver Hoxha</a:t>
            </a:r>
          </a:p>
          <a:p>
            <a:endParaRPr lang="sl-SI" altLang="sl-SI" sz="2800"/>
          </a:p>
          <a:p>
            <a:r>
              <a:rPr lang="sl-SI" altLang="sl-SI" sz="2800"/>
              <a:t>komunizem 1941-1991</a:t>
            </a:r>
          </a:p>
          <a:p>
            <a:endParaRPr lang="sl-SI" altLang="sl-SI" sz="2800"/>
          </a:p>
          <a:p>
            <a:r>
              <a:rPr lang="sl-SI" altLang="sl-SI" sz="2800"/>
              <a:t>popolnoma politično izolirana, strog nadzor nad prebivalstvom</a:t>
            </a:r>
          </a:p>
          <a:p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700px-Flag_of_Albania_1946">
            <a:extLst>
              <a:ext uri="{FF2B5EF4-FFF2-40B4-BE49-F238E27FC236}">
                <a16:creationId xmlns:a16="http://schemas.microsoft.com/office/drawing/2014/main" id="{AB32E65F-538E-467B-BC3E-A3AEDC06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8835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hoxha">
            <a:extLst>
              <a:ext uri="{FF2B5EF4-FFF2-40B4-BE49-F238E27FC236}">
                <a16:creationId xmlns:a16="http://schemas.microsoft.com/office/drawing/2014/main" id="{91562262-546C-442B-927A-697FB4BF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39261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21BFC5D7-DEFB-4D89-A766-6C1940D54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>
                <a:hlinkClick r:id="rId2"/>
              </a:rPr>
              <a:t>http://www.youtube.com/watch?v=m4ElbPVzQ9U&amp;feature=related</a:t>
            </a:r>
            <a:r>
              <a:rPr lang="sl-SI" altLang="sl-SI" sz="2400"/>
              <a:t>  bunkerji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>
                <a:hlinkClick r:id="rId3"/>
              </a:rPr>
              <a:t>http://www.youtube.com/watch?v=FPeYimHyWZc</a:t>
            </a:r>
            <a:r>
              <a:rPr lang="sl-SI" altLang="sl-SI" sz="2400"/>
              <a:t> socialistična Albanija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>
                <a:hlinkClick r:id="rId4"/>
              </a:rPr>
              <a:t>http://www.youtube.com/watch?v=dnHuaSwKO1Q&amp;feature=related</a:t>
            </a:r>
            <a:r>
              <a:rPr lang="sl-SI" altLang="sl-SI" sz="2400"/>
              <a:t> simbolni padec komunizma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>
                <a:hlinkClick r:id="rId5"/>
              </a:rPr>
              <a:t>http://www.youtube.com/watch?v=NeGOZ4CrCno&amp;feature=related</a:t>
            </a:r>
            <a:r>
              <a:rPr lang="sl-SI" altLang="sl-SI" sz="2400"/>
              <a:t> dokumentarec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C17C50-48F8-419C-BC7C-4C957CA7E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EKSODUS PREBIVALSTVA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412A8AB-0976-4FB2-8CFF-69DE1D22A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težko obdobje tranzicije in množično odhajanje v tujino</a:t>
            </a:r>
          </a:p>
          <a:p>
            <a:pPr>
              <a:lnSpc>
                <a:spcPct val="80000"/>
              </a:lnSpc>
            </a:pP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/>
              <a:t>1990 začetki, ljudstvo nezadovoljno, demonstracije študentov...</a:t>
            </a:r>
          </a:p>
          <a:p>
            <a:pPr>
              <a:lnSpc>
                <a:spcPct val="80000"/>
              </a:lnSpc>
            </a:pP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/>
              <a:t>1991 spomladi na desettisočev Albancev pobegne v Italijo iz gospodarsko propadajoče države</a:t>
            </a:r>
          </a:p>
          <a:p>
            <a:pPr>
              <a:lnSpc>
                <a:spcPct val="80000"/>
              </a:lnSpc>
            </a:pPr>
            <a:endParaRPr lang="sl-SI" altLang="sl-SI" sz="2800"/>
          </a:p>
          <a:p>
            <a:pPr>
              <a:lnSpc>
                <a:spcPct val="80000"/>
              </a:lnSpc>
            </a:pPr>
            <a:r>
              <a:rPr lang="sl-SI" altLang="sl-SI" sz="2800"/>
              <a:t>kasneje 20.000 zavrnjenih</a:t>
            </a:r>
            <a:r>
              <a:rPr lang="sl-SI" altLang="sl-SI" sz="240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BD71ED39-1641-4F15-8072-E3EA74265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Italija in Grčija imata odpor, pošiljata ljudi nazaj (700.000) 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1996 zlom piramidalnih varčevalnih sistemov (obljube o hitrih zaslužkih)...množični izgredi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000"/>
              <a:t>	</a:t>
            </a:r>
            <a:r>
              <a:rPr lang="sl-SI" altLang="sl-SI" sz="2000">
                <a:hlinkClick r:id="rId2"/>
              </a:rPr>
              <a:t>http://www.youtube.com/watch?v=YhXW7GvJ_MM&amp;feature=related</a:t>
            </a:r>
            <a:r>
              <a:rPr lang="sl-SI" altLang="sl-SI" sz="2000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šele leta 1998 ustava: zapisane svoboščine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1999 s Kosova pribeži 465.000 beguncev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	</a:t>
            </a:r>
            <a:r>
              <a:rPr lang="sl-SI" altLang="sl-SI" sz="2400">
                <a:hlinkClick r:id="rId3"/>
              </a:rPr>
              <a:t>http://www.youtube.com/watch?v=iQ5W8KZmhp0</a:t>
            </a:r>
            <a:r>
              <a:rPr lang="sl-SI" altLang="sl-SI" sz="2400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2002 stabilizacija razmer, ALB se počasi razvija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88F3620-183E-4D13-B2ED-6AE48681B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RODNOST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A4CEC36-134C-4915-9EB2-D63FEE02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toge patriarhalne norme</a:t>
            </a:r>
          </a:p>
          <a:p>
            <a:endParaRPr lang="sl-SI" altLang="sl-SI" sz="2800"/>
          </a:p>
          <a:p>
            <a:r>
              <a:rPr lang="sl-SI" altLang="sl-SI" sz="2800"/>
              <a:t>velik vpliv komunizma</a:t>
            </a:r>
          </a:p>
          <a:p>
            <a:endParaRPr lang="sl-SI" altLang="sl-SI" sz="2800"/>
          </a:p>
          <a:p>
            <a:r>
              <a:rPr lang="sl-SI" altLang="sl-SI" sz="2800"/>
              <a:t>višek doseže leta 1960 s skoraj 7 otroci na žensko</a:t>
            </a:r>
          </a:p>
          <a:p>
            <a:endParaRPr lang="sl-SI" altLang="sl-SI" sz="2800"/>
          </a:p>
          <a:p>
            <a:r>
              <a:rPr lang="sl-SI" altLang="sl-SI" sz="2800"/>
              <a:t>danes precep med tradicionalno in moderno tvorbo družine</a:t>
            </a:r>
          </a:p>
          <a:p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  <a:p>
            <a:endParaRPr lang="sl-SI" altLang="sl-SI" sz="2800"/>
          </a:p>
          <a:p>
            <a:endParaRPr lang="sl-SI" altLang="sl-SI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BF4B258C-7DB8-4442-A8C1-1963BEDB9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Rdeči križ: izobraževanje mladih o kontracepciji, modernih družinah...</a:t>
            </a:r>
          </a:p>
          <a:p>
            <a:pPr>
              <a:lnSpc>
                <a:spcPct val="90000"/>
              </a:lnSpc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povprečna starost 28,9 let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starostna sestava (ocena 2009)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0-14 let: 23.1% 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15-64 let: 67.1% </a:t>
            </a:r>
          </a:p>
          <a:p>
            <a:pPr lvl="1">
              <a:lnSpc>
                <a:spcPct val="90000"/>
              </a:lnSpc>
            </a:pPr>
            <a:r>
              <a:rPr lang="sl-SI" altLang="sl-SI"/>
              <a:t>65 let: 9.8%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al-1990">
            <a:extLst>
              <a:ext uri="{FF2B5EF4-FFF2-40B4-BE49-F238E27FC236}">
                <a16:creationId xmlns:a16="http://schemas.microsoft.com/office/drawing/2014/main" id="{5163485E-829B-4166-B14E-1F01B78B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2738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al-2000">
            <a:extLst>
              <a:ext uri="{FF2B5EF4-FFF2-40B4-BE49-F238E27FC236}">
                <a16:creationId xmlns:a16="http://schemas.microsoft.com/office/drawing/2014/main" id="{7FB35D7F-ABB5-4A70-A0C6-C940B609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6264275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l-2010">
            <a:extLst>
              <a:ext uri="{FF2B5EF4-FFF2-40B4-BE49-F238E27FC236}">
                <a16:creationId xmlns:a16="http://schemas.microsoft.com/office/drawing/2014/main" id="{ACA50896-D983-4683-9F46-735263B9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346825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al-2020">
            <a:extLst>
              <a:ext uri="{FF2B5EF4-FFF2-40B4-BE49-F238E27FC236}">
                <a16:creationId xmlns:a16="http://schemas.microsoft.com/office/drawing/2014/main" id="{D17D1C53-4A38-4793-A59E-A04020D5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2025"/>
            <a:ext cx="6335713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700px-Flag_of_Albania">
            <a:extLst>
              <a:ext uri="{FF2B5EF4-FFF2-40B4-BE49-F238E27FC236}">
                <a16:creationId xmlns:a16="http://schemas.microsoft.com/office/drawing/2014/main" id="{E2F6F9BE-334C-44AE-B148-BC036B63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"/>
            <a:ext cx="9144000" cy="6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279780B5-0E2D-4B52-8771-4E380BEE0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000"/>
              <a:t>	</a:t>
            </a:r>
            <a:r>
              <a:rPr lang="sl-SI" altLang="sl-SI" sz="2000">
                <a:hlinkClick r:id="rId2"/>
              </a:rPr>
              <a:t>http://www.youtube.com/watch?v=OyH-351Z_-0</a:t>
            </a:r>
            <a:r>
              <a:rPr lang="sl-SI" altLang="sl-SI" sz="2000"/>
              <a:t> </a:t>
            </a:r>
          </a:p>
        </p:txBody>
      </p:sp>
      <p:pic>
        <p:nvPicPr>
          <p:cNvPr id="27652" name="Picture 4" descr="1569582-Our_guide_driver_and_Mercedes_Albania">
            <a:extLst>
              <a:ext uri="{FF2B5EF4-FFF2-40B4-BE49-F238E27FC236}">
                <a16:creationId xmlns:a16="http://schemas.microsoft.com/office/drawing/2014/main" id="{57DC57B1-247E-48B0-92FF-6BDDA998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11363"/>
            <a:ext cx="6481762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New Picture">
            <a:extLst>
              <a:ext uri="{FF2B5EF4-FFF2-40B4-BE49-F238E27FC236}">
                <a16:creationId xmlns:a16="http://schemas.microsoft.com/office/drawing/2014/main" id="{B4B2F4A8-DDF3-47CE-90FB-42911D1A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39908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Bunker_in_Albania">
            <a:extLst>
              <a:ext uri="{FF2B5EF4-FFF2-40B4-BE49-F238E27FC236}">
                <a16:creationId xmlns:a16="http://schemas.microsoft.com/office/drawing/2014/main" id="{8C86DD3F-7CC0-44AC-968C-1222589C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5076825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hurch-in-berat-albania-thumb17270333">
            <a:extLst>
              <a:ext uri="{FF2B5EF4-FFF2-40B4-BE49-F238E27FC236}">
                <a16:creationId xmlns:a16="http://schemas.microsoft.com/office/drawing/2014/main" id="{74E1BBDB-40C5-4235-B148-923CBED7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2481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Kruja_Castle">
            <a:extLst>
              <a:ext uri="{FF2B5EF4-FFF2-40B4-BE49-F238E27FC236}">
                <a16:creationId xmlns:a16="http://schemas.microsoft.com/office/drawing/2014/main" id="{B5548588-0D49-470F-ADBC-E1CD7FEA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0325"/>
            <a:ext cx="4716462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D8B2174-15FE-4ED9-8988-3DB4BA2D6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OSNOVNI PODATKI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8A1A32-356B-4698-AF78-DC9F8887E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400" b="1"/>
              <a:t>	Uradno ime: </a:t>
            </a:r>
            <a:r>
              <a:rPr lang="sl-SI" altLang="sl-SI" sz="2400"/>
              <a:t>Republika Albanija (alb. </a:t>
            </a:r>
            <a:r>
              <a:rPr lang="sl-SI" altLang="sl-SI" sz="2400" i="1"/>
              <a:t>Republika e Shqiperise</a:t>
            </a:r>
            <a:r>
              <a:rPr lang="sl-SI" altLang="sl-SI" sz="2400"/>
              <a:t>)</a:t>
            </a:r>
            <a:br>
              <a:rPr lang="sl-SI" altLang="sl-SI" sz="2400"/>
            </a:br>
            <a:r>
              <a:rPr lang="sl-SI" altLang="sl-SI" sz="2400" b="1"/>
              <a:t>Glavno mesto: </a:t>
            </a:r>
            <a:r>
              <a:rPr lang="sl-SI" altLang="sl-SI" sz="2400"/>
              <a:t>Tirana</a:t>
            </a:r>
            <a:br>
              <a:rPr lang="sl-SI" altLang="sl-SI" sz="2400"/>
            </a:br>
            <a:r>
              <a:rPr lang="sl-SI" altLang="sl-SI" sz="2400" b="1"/>
              <a:t>Uradni jezik:</a:t>
            </a:r>
            <a:r>
              <a:rPr lang="sl-SI" altLang="sl-SI" sz="2400"/>
              <a:t> albanski</a:t>
            </a:r>
            <a:br>
              <a:rPr lang="sl-SI" altLang="sl-SI" sz="2400"/>
            </a:br>
            <a:r>
              <a:rPr lang="sl-SI" altLang="sl-SI" sz="2400" b="1"/>
              <a:t>Oblika vladavine:</a:t>
            </a:r>
            <a:r>
              <a:rPr lang="sl-SI" altLang="sl-SI" sz="2400"/>
              <a:t> demokratična republika</a:t>
            </a:r>
            <a:br>
              <a:rPr lang="sl-SI" altLang="sl-SI" sz="2400"/>
            </a:br>
            <a:r>
              <a:rPr lang="sl-SI" altLang="sl-SI" sz="2400" b="1"/>
              <a:t>Površina (km²):</a:t>
            </a:r>
            <a:r>
              <a:rPr lang="sl-SI" altLang="sl-SI" sz="2400"/>
              <a:t> 28 748 </a:t>
            </a:r>
            <a:br>
              <a:rPr lang="sl-SI" altLang="sl-SI" sz="2400"/>
            </a:br>
            <a:r>
              <a:rPr lang="sl-SI" altLang="sl-SI" sz="2400" b="1"/>
              <a:t>Število prebivalcev:</a:t>
            </a:r>
            <a:r>
              <a:rPr lang="sl-SI" altLang="sl-SI" sz="2400"/>
              <a:t> 3 639 453 (ocena 2009)</a:t>
            </a:r>
            <a:br>
              <a:rPr lang="sl-SI" altLang="sl-SI" sz="2400"/>
            </a:br>
            <a:r>
              <a:rPr lang="sl-SI" altLang="sl-SI" sz="2400" b="1"/>
              <a:t>Gostota poseljenosti (preb./ km²):</a:t>
            </a:r>
            <a:r>
              <a:rPr lang="sl-SI" altLang="sl-SI" sz="2400"/>
              <a:t> 126,60</a:t>
            </a:r>
            <a:br>
              <a:rPr lang="sl-SI" altLang="sl-SI" sz="2400"/>
            </a:br>
            <a:r>
              <a:rPr lang="sl-SI" altLang="sl-SI" sz="2400" b="1"/>
              <a:t>Etnična sestava:</a:t>
            </a:r>
            <a:r>
              <a:rPr lang="sl-SI" altLang="sl-SI" sz="2400"/>
              <a:t> Albanci 95%, Grki 3%, ostali 2%</a:t>
            </a:r>
            <a:br>
              <a:rPr lang="sl-SI" altLang="sl-SI" sz="2400"/>
            </a:br>
            <a:r>
              <a:rPr lang="sl-SI" altLang="sl-SI" sz="2400" b="1"/>
              <a:t>Verska sestava:</a:t>
            </a:r>
            <a:r>
              <a:rPr lang="sl-SI" altLang="sl-SI" sz="2400"/>
              <a:t> muslimani 70%, pravoslavci 20%, katoličani 10% (ocena 1939)</a:t>
            </a:r>
            <a:br>
              <a:rPr lang="sl-SI" altLang="sl-SI" sz="2400"/>
            </a:br>
            <a:r>
              <a:rPr lang="sl-SI" altLang="sl-SI" sz="2400" b="1"/>
              <a:t>BDP na prebivalca (USD):</a:t>
            </a:r>
            <a:r>
              <a:rPr lang="sl-SI" altLang="sl-SI" sz="2400"/>
              <a:t> 4 074 (ocena 2008) 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lbania_relief">
            <a:extLst>
              <a:ext uri="{FF2B5EF4-FFF2-40B4-BE49-F238E27FC236}">
                <a16:creationId xmlns:a16="http://schemas.microsoft.com/office/drawing/2014/main" id="{53C58A9E-3B41-4E88-B2BD-E4EA11CA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818063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lbania_Land_Use_Map_1990">
            <a:extLst>
              <a:ext uri="{FF2B5EF4-FFF2-40B4-BE49-F238E27FC236}">
                <a16:creationId xmlns:a16="http://schemas.microsoft.com/office/drawing/2014/main" id="{E6F732BA-E937-41FE-AAEE-8D6D6D78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33375"/>
            <a:ext cx="4119562" cy="59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albania-06b">
            <a:extLst>
              <a:ext uri="{FF2B5EF4-FFF2-40B4-BE49-F238E27FC236}">
                <a16:creationId xmlns:a16="http://schemas.microsoft.com/office/drawing/2014/main" id="{496C3DDD-05F3-4975-ADEE-77FA601A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303588"/>
            <a:ext cx="5243512" cy="35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albania-Saranda">
            <a:extLst>
              <a:ext uri="{FF2B5EF4-FFF2-40B4-BE49-F238E27FC236}">
                <a16:creationId xmlns:a16="http://schemas.microsoft.com/office/drawing/2014/main" id="{2979EE1D-BFC9-43A5-8D39-10A99B50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875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FCEA572-6E06-40EA-B6C3-F30A22159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88BA8F7-A00B-40CE-8146-FEE601A6D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pravi predniki Iliri 2000 pr. n. št., na območje pridejo tudi Grki in Rimljani</a:t>
            </a:r>
          </a:p>
          <a:p>
            <a:endParaRPr lang="sl-SI" altLang="sl-SI" sz="2800"/>
          </a:p>
          <a:p>
            <a:r>
              <a:rPr lang="sl-SI" altLang="sl-SI" sz="2800"/>
              <a:t>leta 395 Bizantinsko cesarstvo, pokristjanjevanje</a:t>
            </a:r>
          </a:p>
          <a:p>
            <a:endParaRPr lang="sl-SI" altLang="sl-SI" sz="2800"/>
          </a:p>
          <a:p>
            <a:r>
              <a:rPr lang="sl-SI" altLang="sl-SI" sz="2800"/>
              <a:t>po razpadu BC; Srbi, Benečani, Bolgari...</a:t>
            </a:r>
          </a:p>
          <a:p>
            <a:endParaRPr lang="sl-SI" altLang="sl-SI" sz="2800"/>
          </a:p>
          <a:p>
            <a:r>
              <a:rPr lang="sl-SI" altLang="sl-SI" sz="2800"/>
              <a:t>do l. 1430 postopna osvojitev ALB s strani Osmanskega cesarstva</a:t>
            </a:r>
          </a:p>
          <a:p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600px-IllyrianTribes">
            <a:extLst>
              <a:ext uri="{FF2B5EF4-FFF2-40B4-BE49-F238E27FC236}">
                <a16:creationId xmlns:a16="http://schemas.microsoft.com/office/drawing/2014/main" id="{DA7AC7B9-598C-42E0-9335-148C7082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3675"/>
            <a:ext cx="6408737" cy="6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CDB05F8-F573-4078-A12D-B7163698E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narodni heroj Skënderbeu vodil upore 25 let</a:t>
            </a:r>
          </a:p>
          <a:p>
            <a:pPr>
              <a:buFontTx/>
              <a:buNone/>
            </a:pPr>
            <a:endParaRPr lang="sl-SI" altLang="sl-SI" sz="2800"/>
          </a:p>
          <a:p>
            <a:r>
              <a:rPr lang="sl-SI" altLang="sl-SI" sz="2800"/>
              <a:t>po smrti intenzivna islamizacija, Turki vladajo do l. 1912</a:t>
            </a:r>
          </a:p>
          <a:p>
            <a:pPr>
              <a:buFontTx/>
              <a:buNone/>
            </a:pPr>
            <a:endParaRPr lang="sl-SI" altLang="sl-SI" sz="2800"/>
          </a:p>
          <a:p>
            <a:r>
              <a:rPr lang="sl-SI" altLang="sl-SI" sz="2800"/>
              <a:t>Prizrenska liga 1878: prebuditev nacionalne zavesti, prizadevanje za avtonomijo</a:t>
            </a:r>
          </a:p>
          <a:p>
            <a:endParaRPr lang="sl-SI" altLang="sl-SI" sz="2800"/>
          </a:p>
          <a:p>
            <a:r>
              <a:rPr lang="sl-SI" altLang="sl-SI" sz="2800"/>
              <a:t>Ahmed Bey Zogu 1928, sodelovanje z ITA</a:t>
            </a:r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endParaRPr lang="sl-SI" altLang="sl-SI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36038_skenderbeu">
            <a:extLst>
              <a:ext uri="{FF2B5EF4-FFF2-40B4-BE49-F238E27FC236}">
                <a16:creationId xmlns:a16="http://schemas.microsoft.com/office/drawing/2014/main" id="{167419E6-59BF-44E1-B89A-B3BD0FE17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08962" cy="61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220px-Gjergj_Kastrioti">
            <a:extLst>
              <a:ext uri="{FF2B5EF4-FFF2-40B4-BE49-F238E27FC236}">
                <a16:creationId xmlns:a16="http://schemas.microsoft.com/office/drawing/2014/main" id="{942BA057-69C1-437B-8416-F1140749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27940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0-7">
            <a:extLst>
              <a:ext uri="{FF2B5EF4-FFF2-40B4-BE49-F238E27FC236}">
                <a16:creationId xmlns:a16="http://schemas.microsoft.com/office/drawing/2014/main" id="{E1B0473E-76E0-42EA-B800-9A81FA34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1686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Privzeti načrt</vt:lpstr>
      <vt:lpstr>ALBANIJA IN NJENO NARAVNO GIBANJE  </vt:lpstr>
      <vt:lpstr>PowerPoint Presentation</vt:lpstr>
      <vt:lpstr>OSNOVNI PODATKI </vt:lpstr>
      <vt:lpstr>PowerPoint Presentation</vt:lpstr>
      <vt:lpstr>PowerPoint Presentation</vt:lpstr>
      <vt:lpstr>ZGODOVINA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EKSODUS PREBIVALSTVA</vt:lpstr>
      <vt:lpstr>PowerPoint Presentation</vt:lpstr>
      <vt:lpstr>RODNOST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2019-05-30T09:42:40Z</dcterms:created>
  <dcterms:modified xsi:type="dcterms:W3CDTF">2019-05-30T09:42:40Z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