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6" r:id="rId7"/>
    <p:sldId id="267" r:id="rId8"/>
    <p:sldId id="260" r:id="rId9"/>
    <p:sldId id="262" r:id="rId10"/>
    <p:sldId id="263" r:id="rId11"/>
    <p:sldId id="264" r:id="rId12"/>
    <p:sldId id="265" r:id="rId13"/>
    <p:sldId id="268" r:id="rId1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92721-8A80-40CA-916E-4801DEDF5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46B781-5DFF-4400-94AD-A2689B28A0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B6986-D4E9-4DBE-BA5B-C3E9991EC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E7A2D-B475-4906-98E4-984922B87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24180-63FA-43C6-B339-71785E833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DD20A-79EA-49AA-A736-ED71160FE40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6340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4C09F-3B48-4DBC-AB2F-AC8CE647D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53CC52-DFBF-4ABD-879A-68ED7D85C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3DE63-8464-42A3-887E-FF394BC81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8A86C-207F-4D2A-B67A-955630445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5CB39-5095-4946-8141-1419123D5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546D3-8E80-4CEA-806E-10586D20EAB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1413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2671B-8398-48F7-9231-8F3BC3D385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9B4992-C91D-471E-BEEE-2D210512D1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A537C-DF00-4B39-8AEC-62D611F60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E2282-2353-4C24-B490-AF52F27CC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C2155-F960-482C-BB72-EFFD641E0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42F8C-8383-489C-9700-2AE1D53723A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60633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7AAE2-E1F7-49C3-8525-98FA638AA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201E5-F66F-4C1B-A8E9-5DACE0FC9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54461-09D0-46EF-B083-02D6E1EA0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A6BBC-92C3-411C-B901-3B747CD2A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2D3C2-A3F9-48BD-A7D5-9DB80ECA4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0432B-F660-4B55-B451-7E454C6467C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07395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84BBB-3052-4C68-8BA8-6B51959CE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D626D-08DC-4057-B8DF-CEA07B21A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784D6-3019-4913-A13D-A1090B9DB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3789A-01C4-4239-A234-66915B93E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F2030-60D5-40F3-8DF9-87363DDD1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4AA12-19C4-45BA-AF75-322CA6BEB09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83067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C7F35-B1C7-444C-89AD-0E1FAFD61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2333C-3241-471A-B4C5-8FE0F439C6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7E3B6F-FAB0-4F6C-BC7F-46076E465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BA32B7-DD4D-4DD7-9343-8E679DDE6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E92B5-7D3F-4602-8193-D68AD5D1A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E2958-B084-42D5-BA78-BA7D3113C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04F78-BD8B-4E20-9EAC-074884AC9FE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8996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46E57-313A-4748-9392-C741F68D3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A2CB9-BA62-4870-BA8E-DEB6745F3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2705D5-A387-46DC-96C0-4A7FF1F90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065980-6320-45EC-A695-D4E80A2DE9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013370-D83C-4819-9FF4-F06BDA2BCE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768679-2ADD-4658-83B8-0D8D9C5CA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16FB43-46EA-4390-98FE-27B4B977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20CED9-3BEC-43BF-BC92-244F72289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9586A-8752-47EC-AE61-FAF860BE43D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37130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2EC80-568A-4083-A98D-D1E000875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80281C-A864-4E05-B32E-D323B3DB8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4309C5-26C6-40CE-BAAC-3A207B7B5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9CBE14-5546-4409-8278-915DA8858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14E85-7F44-4FDD-825B-E59730DB02A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53413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6639D8-4C51-4EA9-BD16-35AD18C64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CE67FE-6C29-43EA-A2E9-1220881D6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CFC91-A855-4C7C-8E56-0CDE8BC5E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0D7B1-A982-4295-A1F7-0827F3FD333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58200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909A0-234A-4E84-B91F-C05D86DA0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C769D-98B4-482C-A1C4-27B784616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6CC5F-EDAB-4640-84D6-8A91895D5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A6F25-3D0F-437E-AE6D-12D96424A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117B0-C9D6-4903-975C-9877AA6C1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5E906-881C-44B7-AA94-1BB423393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B25AE-7458-4CB9-BCD9-AE3A994B25F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0068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F48E7-084D-4D88-B875-814EB9DB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C3BE02-4E1E-482D-BF6E-08892647A6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990BE-2B96-4CCC-B773-37CFAAA67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D9B94-2950-4927-9DD8-ADDD6E62B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089F4-61D7-403D-A800-DD1B6DF1A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50D439-A283-4A7F-BA73-906DA49BE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6554F-4CED-4840-9987-3BC3A5C9045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1308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52BA888-5B63-4F89-8186-B8B59CCC7C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7BC40E1-2F8E-4BFF-9F48-D95ADCC041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89BCC53-7D9A-45D0-8625-98D67490212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5088906-EA85-4BD8-84E0-FB003EEB481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72D8A14-5EEB-4BBD-8E55-59C2B9CBE5D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FE7223-03C1-492C-9238-8A09772D4884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9F8FCFE-9DE1-4F85-8707-5EE6EB1B028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333375"/>
            <a:ext cx="7772400" cy="1295400"/>
          </a:xfrm>
        </p:spPr>
        <p:txBody>
          <a:bodyPr anchor="ctr"/>
          <a:lstStyle/>
          <a:p>
            <a:r>
              <a:rPr lang="sl-SI" altLang="sl-SI" sz="5000" b="1" i="1">
                <a:latin typeface="Comic Sans MS" panose="030F0702030302020204" pitchFamily="66" charset="0"/>
              </a:rPr>
              <a:t>ALCATRAZ “The Rock”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5CB7A6D7-D7F0-4A71-BBE4-88796EC873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2F2C9F6-37A7-48D1-B9D5-EC232587CE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2800" b="1">
                <a:latin typeface="Comic Sans MS" panose="030F0702030302020204" pitchFamily="66" charset="0"/>
              </a:rPr>
              <a:t>Al Capone</a:t>
            </a:r>
            <a:r>
              <a:rPr lang="sl-SI" altLang="sl-SI"/>
              <a:t> </a:t>
            </a:r>
            <a:r>
              <a:rPr lang="sl-SI" altLang="sl-SI" sz="2800" b="1" i="1">
                <a:latin typeface="Comic Sans MS" panose="030F0702030302020204" pitchFamily="66" charset="0"/>
              </a:rPr>
              <a:t>“Big Al”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7C920A7-ED70-4C0D-9028-667B8F0909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 altLang="sl-SI" sz="2400" i="1">
                <a:latin typeface="Comic Sans MS" panose="030F0702030302020204" pitchFamily="66" charset="0"/>
              </a:rPr>
              <a:t>Ameriški kriminalec italijanskega rodu. Na Alcatraz je</a:t>
            </a:r>
          </a:p>
          <a:p>
            <a:pPr>
              <a:buFontTx/>
              <a:buNone/>
            </a:pPr>
            <a:r>
              <a:rPr lang="sl-SI" altLang="sl-SI" sz="2400" i="1">
                <a:latin typeface="Comic Sans MS" panose="030F0702030302020204" pitchFamily="66" charset="0"/>
              </a:rPr>
              <a:t>prišel leta 1934, ko so ga obsodili zaradi utaje davkov.</a:t>
            </a:r>
          </a:p>
          <a:p>
            <a:pPr>
              <a:buFontTx/>
              <a:buNone/>
            </a:pPr>
            <a:r>
              <a:rPr lang="sl-SI" altLang="sl-SI" sz="2400" i="1">
                <a:latin typeface="Comic Sans MS" panose="030F0702030302020204" pitchFamily="66" charset="0"/>
              </a:rPr>
              <a:t>Tam je ostal 4 leta in pol.</a:t>
            </a:r>
          </a:p>
        </p:txBody>
      </p:sp>
      <p:pic>
        <p:nvPicPr>
          <p:cNvPr id="17412" name="Picture 4" descr="Capone_Teenager">
            <a:extLst>
              <a:ext uri="{FF2B5EF4-FFF2-40B4-BE49-F238E27FC236}">
                <a16:creationId xmlns:a16="http://schemas.microsoft.com/office/drawing/2014/main" id="{713C6BEC-6C11-4CB8-972E-13D2312E8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141663"/>
            <a:ext cx="2476500" cy="329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apone1">
            <a:extLst>
              <a:ext uri="{FF2B5EF4-FFF2-40B4-BE49-F238E27FC236}">
                <a16:creationId xmlns:a16="http://schemas.microsoft.com/office/drawing/2014/main" id="{9566F412-6EFE-41D8-B8A5-F76C53888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708275"/>
            <a:ext cx="3686175" cy="371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61BF4A3-4EBA-4606-AAA7-513F03DA1B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2800" b="1">
                <a:latin typeface="Comic Sans MS" panose="030F0702030302020204" pitchFamily="66" charset="0"/>
              </a:rPr>
              <a:t>George Kelly </a:t>
            </a:r>
            <a:r>
              <a:rPr lang="sl-SI" altLang="sl-SI" sz="2800" b="1" i="1">
                <a:latin typeface="Comic Sans MS" panose="030F0702030302020204" pitchFamily="66" charset="0"/>
              </a:rPr>
              <a:t>"Machine Gun"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869D76F-44BD-4A18-A114-2D42D98B18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 altLang="sl-SI" sz="2400" i="1">
                <a:latin typeface="Comic Sans MS" panose="030F0702030302020204" pitchFamily="66" charset="0"/>
              </a:rPr>
              <a:t>Na Alcatraz je prišel 4. septembra 1934, obsojen zaradi</a:t>
            </a:r>
          </a:p>
          <a:p>
            <a:pPr>
              <a:buFontTx/>
              <a:buNone/>
            </a:pPr>
            <a:r>
              <a:rPr lang="sl-SI" altLang="sl-SI" sz="2400" i="1">
                <a:latin typeface="Comic Sans MS" panose="030F0702030302020204" pitchFamily="66" charset="0"/>
              </a:rPr>
              <a:t>večih umorov in ropov. Alcatraz je zapustil leta 1951.</a:t>
            </a:r>
            <a:r>
              <a:rPr lang="sl-SI" altLang="sl-SI" sz="240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8437" name="Picture 5" descr="2084861690032519214WrwZlE_fs">
            <a:extLst>
              <a:ext uri="{FF2B5EF4-FFF2-40B4-BE49-F238E27FC236}">
                <a16:creationId xmlns:a16="http://schemas.microsoft.com/office/drawing/2014/main" id="{13879F65-7CFA-4F65-B30B-E24283254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213100"/>
            <a:ext cx="2266950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George -Machine Gun- Kelly">
            <a:extLst>
              <a:ext uri="{FF2B5EF4-FFF2-40B4-BE49-F238E27FC236}">
                <a16:creationId xmlns:a16="http://schemas.microsoft.com/office/drawing/2014/main" id="{3C51A86C-3175-44B1-AD50-EAD2DE62E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213100"/>
            <a:ext cx="4464050" cy="303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A0FA21C-2D56-41C9-938E-851088779C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2800" b="1">
                <a:latin typeface="Comic Sans MS" panose="030F0702030302020204" pitchFamily="66" charset="0"/>
              </a:rPr>
              <a:t>James Bulger </a:t>
            </a:r>
            <a:r>
              <a:rPr lang="sl-SI" altLang="sl-SI" sz="2800" b="1" i="1">
                <a:latin typeface="Comic Sans MS" panose="030F0702030302020204" pitchFamily="66" charset="0"/>
              </a:rPr>
              <a:t>"Whitey"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0FB0C15-E50E-4DD4-9379-30D1AE8842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 altLang="sl-SI" sz="2400">
                <a:latin typeface="Comic Sans MS" panose="030F0702030302020204" pitchFamily="66" charset="0"/>
              </a:rPr>
              <a:t>Znan bančni ropar. Na Alcatrazu preživel 3 leta </a:t>
            </a:r>
          </a:p>
          <a:p>
            <a:pPr>
              <a:buFontTx/>
              <a:buNone/>
            </a:pPr>
            <a:r>
              <a:rPr lang="sl-SI" altLang="sl-SI" sz="2400">
                <a:latin typeface="Comic Sans MS" panose="030F0702030302020204" pitchFamily="66" charset="0"/>
              </a:rPr>
              <a:t>(1959-1962), medtem ko je služil kazen za bančni rop.</a:t>
            </a:r>
          </a:p>
        </p:txBody>
      </p:sp>
      <p:pic>
        <p:nvPicPr>
          <p:cNvPr id="19460" name="Picture 4" descr="889d2f442a_bulger04252008">
            <a:extLst>
              <a:ext uri="{FF2B5EF4-FFF2-40B4-BE49-F238E27FC236}">
                <a16:creationId xmlns:a16="http://schemas.microsoft.com/office/drawing/2014/main" id="{042F447C-77CE-4C1A-970D-661874289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213100"/>
            <a:ext cx="3240088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fugitive_bulger_080124_mn">
            <a:extLst>
              <a:ext uri="{FF2B5EF4-FFF2-40B4-BE49-F238E27FC236}">
                <a16:creationId xmlns:a16="http://schemas.microsoft.com/office/drawing/2014/main" id="{CA4700EE-F0E5-42FB-B417-72B6BAB5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194050"/>
            <a:ext cx="3816350" cy="286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72102DE-64E9-458C-B24E-E6DF202C31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715000"/>
            <a:ext cx="8229600" cy="1143000"/>
          </a:xfrm>
        </p:spPr>
        <p:txBody>
          <a:bodyPr/>
          <a:lstStyle/>
          <a:p>
            <a:r>
              <a:rPr lang="sl-SI" altLang="sl-SI" b="1" i="1">
                <a:latin typeface="Comic Sans MS" panose="030F0702030302020204" pitchFamily="66" charset="0"/>
              </a:rPr>
              <a:t>KONEC</a:t>
            </a: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A38AD815-2A41-474D-BEDD-F063EAD39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76250"/>
            <a:ext cx="7848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 sz="4400" b="1" i="1">
                <a:latin typeface="Comic Sans MS" panose="030F0702030302020204" pitchFamily="66" charset="0"/>
              </a:rPr>
              <a:t>Hvala za pozornost!!</a:t>
            </a:r>
          </a:p>
        </p:txBody>
      </p:sp>
      <p:pic>
        <p:nvPicPr>
          <p:cNvPr id="22533" name="Picture 5" descr="Smiley-face">
            <a:extLst>
              <a:ext uri="{FF2B5EF4-FFF2-40B4-BE49-F238E27FC236}">
                <a16:creationId xmlns:a16="http://schemas.microsoft.com/office/drawing/2014/main" id="{769FB9B2-4E9F-402F-8797-D61066600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1919288"/>
            <a:ext cx="298132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3FA9A0E-0C38-494F-8CEE-ABED776678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 i="1">
                <a:solidFill>
                  <a:schemeClr val="tx1"/>
                </a:solidFill>
                <a:latin typeface="Comic Sans MS" panose="030F0702030302020204" pitchFamily="66" charset="0"/>
              </a:rPr>
              <a:t>Otok Alcatraz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81434B3-05A1-4B8B-A3EF-311AB69025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565400"/>
            <a:ext cx="8229600" cy="2089150"/>
          </a:xfrm>
        </p:spPr>
        <p:txBody>
          <a:bodyPr/>
          <a:lstStyle/>
          <a:p>
            <a:pPr algn="ctr">
              <a:buFontTx/>
              <a:buNone/>
            </a:pPr>
            <a:r>
              <a:rPr lang="sl-SI" altLang="sl-SI" sz="2800" b="1">
                <a:latin typeface="Comic Sans MS" panose="030F0702030302020204" pitchFamily="66" charset="0"/>
              </a:rPr>
              <a:t>Alcatraz je majhen otok, ki se nahaja blizu</a:t>
            </a:r>
          </a:p>
          <a:p>
            <a:pPr algn="ctr">
              <a:buFontTx/>
              <a:buNone/>
            </a:pPr>
            <a:r>
              <a:rPr lang="sl-SI" altLang="sl-SI" sz="2800" b="1">
                <a:latin typeface="Comic Sans MS" panose="030F0702030302020204" pitchFamily="66" charset="0"/>
              </a:rPr>
              <a:t>obale San Francisca v Kaliforniji v ZDA.</a:t>
            </a:r>
          </a:p>
          <a:p>
            <a:pPr algn="ctr">
              <a:buFontTx/>
              <a:buNone/>
            </a:pPr>
            <a:r>
              <a:rPr lang="sl-SI" altLang="sl-SI" sz="2800" b="1">
                <a:latin typeface="Comic Sans MS" panose="030F0702030302020204" pitchFamily="66" charset="0"/>
              </a:rPr>
              <a:t>Najprej je služil kot svetilnik, nato kot</a:t>
            </a:r>
          </a:p>
          <a:p>
            <a:pPr algn="ctr">
              <a:buFontTx/>
              <a:buNone/>
            </a:pPr>
            <a:r>
              <a:rPr lang="sl-SI" altLang="sl-SI" sz="2800" b="1">
                <a:latin typeface="Comic Sans MS" panose="030F0702030302020204" pitchFamily="66" charset="0"/>
              </a:rPr>
              <a:t>vojaška utrdba, na koncu pa kot zapor.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9">
            <a:extLst>
              <a:ext uri="{FF2B5EF4-FFF2-40B4-BE49-F238E27FC236}">
                <a16:creationId xmlns:a16="http://schemas.microsoft.com/office/drawing/2014/main" id="{4B8B75E3-8D4B-4334-975B-77E2BF8DF5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 i="1">
                <a:latin typeface="Comic Sans MS" panose="030F0702030302020204" pitchFamily="66" charset="0"/>
              </a:rPr>
              <a:t>Vojaški zapor</a:t>
            </a:r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B04CFCF6-5927-4F10-B4F5-92AB44545F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2800" b="1">
                <a:latin typeface="Comic Sans MS" panose="030F0702030302020204" pitchFamily="66" charset="0"/>
              </a:rPr>
              <a:t>V 19. stoletju in tudi v prvih letih 20.</a:t>
            </a:r>
          </a:p>
          <a:p>
            <a:pPr>
              <a:buFontTx/>
              <a:buNone/>
            </a:pPr>
            <a:r>
              <a:rPr lang="sl-SI" altLang="sl-SI" sz="2800" b="1">
                <a:latin typeface="Comic Sans MS" panose="030F0702030302020204" pitchFamily="66" charset="0"/>
              </a:rPr>
              <a:t>stoletja,so Američani predvsem zaradi</a:t>
            </a:r>
          </a:p>
          <a:p>
            <a:pPr>
              <a:buFontTx/>
              <a:buNone/>
            </a:pPr>
            <a:r>
              <a:rPr lang="sl-SI" altLang="sl-SI" sz="2800" b="1">
                <a:latin typeface="Comic Sans MS" panose="030F0702030302020204" pitchFamily="66" charset="0"/>
              </a:rPr>
              <a:t>izoliranosti od zunaj (mraz, močni nevarni</a:t>
            </a:r>
          </a:p>
          <a:p>
            <a:pPr>
              <a:buFontTx/>
              <a:buNone/>
            </a:pPr>
            <a:r>
              <a:rPr lang="sl-SI" altLang="sl-SI" sz="2800" b="1">
                <a:latin typeface="Comic Sans MS" panose="030F0702030302020204" pitchFamily="66" charset="0"/>
              </a:rPr>
              <a:t>tokovi, nevihte) na otok zapirali ujetnike iz</a:t>
            </a:r>
          </a:p>
          <a:p>
            <a:pPr>
              <a:buFontTx/>
              <a:buNone/>
            </a:pPr>
            <a:r>
              <a:rPr lang="sl-SI" altLang="sl-SI" sz="2800" b="1">
                <a:latin typeface="Comic Sans MS" panose="030F0702030302020204" pitchFamily="66" charset="0"/>
              </a:rPr>
              <a:t>ameriške državljanske vojne, ter vojne</a:t>
            </a:r>
          </a:p>
          <a:p>
            <a:pPr>
              <a:buFontTx/>
              <a:buNone/>
            </a:pPr>
            <a:r>
              <a:rPr lang="sl-SI" altLang="sl-SI" sz="2800" b="1">
                <a:latin typeface="Comic Sans MS" panose="030F0702030302020204" pitchFamily="66" charset="0"/>
              </a:rPr>
              <a:t>špansko-ameriške vojne, vendar o tem ni</a:t>
            </a:r>
          </a:p>
          <a:p>
            <a:pPr>
              <a:buFontTx/>
              <a:buNone/>
            </a:pPr>
            <a:r>
              <a:rPr lang="sl-SI" altLang="sl-SI" sz="2800" b="1">
                <a:latin typeface="Comic Sans MS" panose="030F0702030302020204" pitchFamily="66" charset="0"/>
              </a:rPr>
              <a:t>veliko znanega. Število zapornikov naj bi se</a:t>
            </a:r>
          </a:p>
          <a:p>
            <a:pPr>
              <a:buFontTx/>
              <a:buNone/>
            </a:pPr>
            <a:r>
              <a:rPr lang="sl-SI" altLang="sl-SI" sz="2800" b="1">
                <a:latin typeface="Comic Sans MS" panose="030F0702030302020204" pitchFamily="66" charset="0"/>
              </a:rPr>
              <a:t>gibalo od 25-450.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A3B82CA-77FA-450F-BCE6-AE2B081563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 i="1">
                <a:latin typeface="Comic Sans MS" panose="030F0702030302020204" pitchFamily="66" charset="0"/>
              </a:rPr>
              <a:t>Zvezni zapor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8DEDA8D-83A4-41AE-B1D0-3ABE855BFC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3211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sl-SI" altLang="sl-SI" sz="2800" b="1">
                <a:latin typeface="Comic Sans MS" panose="030F0702030302020204" pitchFamily="66" charset="0"/>
              </a:rPr>
              <a:t>Otok Alcatraz je postal zvezni zapor avgusta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800" b="1">
                <a:latin typeface="Comic Sans MS" panose="030F0702030302020204" pitchFamily="66" charset="0"/>
              </a:rPr>
              <a:t>leta 1933. Obratoval je nadaljnjih 29 let. V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800" b="1">
                <a:latin typeface="Comic Sans MS" panose="030F0702030302020204" pitchFamily="66" charset="0"/>
              </a:rPr>
              <a:t>njem so svojo kazen prestajali najhujši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800" b="1">
                <a:latin typeface="Comic Sans MS" panose="030F0702030302020204" pitchFamily="66" charset="0"/>
              </a:rPr>
              <a:t>kriminalci tistega časa (Al Capone, Robert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800" b="1">
                <a:latin typeface="Comic Sans MS" panose="030F0702030302020204" pitchFamily="66" charset="0"/>
              </a:rPr>
              <a:t>Stroud Franklin, James "Whitey" Bulger,…).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altLang="sl-SI" sz="2800" b="1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sl-SI" altLang="sl-SI" sz="2800" b="1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sl-SI" altLang="sl-SI" sz="2800" b="1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800"/>
              <a:t>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31589283-FDFA-444A-852C-D63BDC82F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 i="1">
                <a:latin typeface="Comic Sans MS" panose="030F0702030302020204" pitchFamily="66" charset="0"/>
              </a:rPr>
              <a:t>Podatki o zaporu</a:t>
            </a:r>
          </a:p>
        </p:txBody>
      </p:sp>
      <p:sp>
        <p:nvSpPr>
          <p:cNvPr id="11292" name="Rectangle 28">
            <a:extLst>
              <a:ext uri="{FF2B5EF4-FFF2-40B4-BE49-F238E27FC236}">
                <a16:creationId xmlns:a16="http://schemas.microsoft.com/office/drawing/2014/main" id="{949F6B63-1E91-4B1F-9CF2-66085FCC47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 altLang="sl-SI" sz="2800" b="1" i="1">
                <a:latin typeface="Comic Sans MS" panose="030F0702030302020204" pitchFamily="66" charset="0"/>
              </a:rPr>
              <a:t>Odprtje:</a:t>
            </a:r>
            <a:r>
              <a:rPr lang="sl-SI" altLang="sl-SI" sz="2800" b="1">
                <a:latin typeface="Comic Sans MS" panose="030F0702030302020204" pitchFamily="66" charset="0"/>
              </a:rPr>
              <a:t> 1. januar 1934</a:t>
            </a:r>
          </a:p>
          <a:p>
            <a:pPr>
              <a:buFontTx/>
              <a:buNone/>
            </a:pPr>
            <a:r>
              <a:rPr lang="sl-SI" altLang="sl-SI" sz="2800" b="1" i="1">
                <a:latin typeface="Comic Sans MS" panose="030F0702030302020204" pitchFamily="66" charset="0"/>
              </a:rPr>
              <a:t>Prvi zaporniki:</a:t>
            </a:r>
            <a:r>
              <a:rPr lang="sl-SI" altLang="sl-SI" sz="2800" b="1">
                <a:latin typeface="Comic Sans MS" panose="030F0702030302020204" pitchFamily="66" charset="0"/>
              </a:rPr>
              <a:t> avgust 1934</a:t>
            </a:r>
          </a:p>
          <a:p>
            <a:pPr>
              <a:buFontTx/>
              <a:buNone/>
            </a:pPr>
            <a:r>
              <a:rPr lang="sl-SI" altLang="sl-SI" sz="2800" b="1" i="1">
                <a:latin typeface="Comic Sans MS" panose="030F0702030302020204" pitchFamily="66" charset="0"/>
              </a:rPr>
              <a:t>Varnostni razred:</a:t>
            </a:r>
            <a:r>
              <a:rPr lang="sl-SI" altLang="sl-SI" sz="2800" b="1">
                <a:latin typeface="Comic Sans MS" panose="030F0702030302020204" pitchFamily="66" charset="0"/>
              </a:rPr>
              <a:t> Maksimalen</a:t>
            </a:r>
          </a:p>
          <a:p>
            <a:pPr>
              <a:buFontTx/>
              <a:buNone/>
            </a:pPr>
            <a:r>
              <a:rPr lang="sl-SI" altLang="sl-SI" sz="2800" b="1" i="1">
                <a:latin typeface="Comic Sans MS" panose="030F0702030302020204" pitchFamily="66" charset="0"/>
              </a:rPr>
              <a:t>Maksimalno število zapornikov:</a:t>
            </a:r>
            <a:r>
              <a:rPr lang="sl-SI" altLang="sl-SI" sz="2800" b="1">
                <a:latin typeface="Comic Sans MS" panose="030F0702030302020204" pitchFamily="66" charset="0"/>
              </a:rPr>
              <a:t> 312</a:t>
            </a:r>
          </a:p>
          <a:p>
            <a:pPr>
              <a:buFontTx/>
              <a:buNone/>
            </a:pPr>
            <a:r>
              <a:rPr lang="sl-SI" altLang="sl-SI" sz="2800" b="1" i="1">
                <a:latin typeface="Comic Sans MS" panose="030F0702030302020204" pitchFamily="66" charset="0"/>
              </a:rPr>
              <a:t>Zaprtje:</a:t>
            </a:r>
            <a:r>
              <a:rPr lang="sl-SI" altLang="sl-SI" sz="2800" b="1">
                <a:latin typeface="Comic Sans MS" panose="030F0702030302020204" pitchFamily="66" charset="0"/>
              </a:rPr>
              <a:t> 21. marec 1963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alcatraz-cell">
            <a:extLst>
              <a:ext uri="{FF2B5EF4-FFF2-40B4-BE49-F238E27FC236}">
                <a16:creationId xmlns:a16="http://schemas.microsoft.com/office/drawing/2014/main" id="{F818FDC3-C5C6-46D5-B1C0-E9345CB50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3735387" cy="560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Alcatraz-1">
            <a:extLst>
              <a:ext uri="{FF2B5EF4-FFF2-40B4-BE49-F238E27FC236}">
                <a16:creationId xmlns:a16="http://schemas.microsoft.com/office/drawing/2014/main" id="{92ACD62C-11E7-4F56-BEA8-4139CAA28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33375"/>
            <a:ext cx="3640138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7" name="Text Box 7">
            <a:extLst>
              <a:ext uri="{FF2B5EF4-FFF2-40B4-BE49-F238E27FC236}">
                <a16:creationId xmlns:a16="http://schemas.microsoft.com/office/drawing/2014/main" id="{EB85B1DC-33AE-4816-B2D2-B43B6A425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165850"/>
            <a:ext cx="37449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 sz="2000" b="1">
                <a:latin typeface="Comic Sans MS" panose="030F0702030302020204" pitchFamily="66" charset="0"/>
              </a:rPr>
              <a:t>celica v zaporu Alcatraz</a:t>
            </a:r>
          </a:p>
        </p:txBody>
      </p:sp>
      <p:sp>
        <p:nvSpPr>
          <p:cNvPr id="20489" name="Text Box 9">
            <a:extLst>
              <a:ext uri="{FF2B5EF4-FFF2-40B4-BE49-F238E27FC236}">
                <a16:creationId xmlns:a16="http://schemas.microsoft.com/office/drawing/2014/main" id="{25A2B4FE-496E-4134-8BB8-CAF8FA52D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5949950"/>
            <a:ext cx="3600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 sz="2000" b="1">
                <a:latin typeface="Comic Sans MS" panose="030F0702030302020204" pitchFamily="66" charset="0"/>
              </a:rPr>
              <a:t>zapor Alcatraz v notranjosti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alcatraz-01">
            <a:extLst>
              <a:ext uri="{FF2B5EF4-FFF2-40B4-BE49-F238E27FC236}">
                <a16:creationId xmlns:a16="http://schemas.microsoft.com/office/drawing/2014/main" id="{E35F73B0-5873-4E6D-935E-6E12D0402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20700"/>
            <a:ext cx="7343775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 Box 5">
            <a:extLst>
              <a:ext uri="{FF2B5EF4-FFF2-40B4-BE49-F238E27FC236}">
                <a16:creationId xmlns:a16="http://schemas.microsoft.com/office/drawing/2014/main" id="{F0EA8404-C667-4231-9EA6-14B3760E0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6165850"/>
            <a:ext cx="7343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 sz="2000" b="1">
                <a:latin typeface="Comic Sans MS" panose="030F0702030302020204" pitchFamily="66" charset="0"/>
              </a:rPr>
              <a:t>celica v Alcatrazu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920A857-FED6-4EC1-A0AC-33F2EA0C05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 i="1">
                <a:latin typeface="Comic Sans MS" panose="030F0702030302020204" pitchFamily="66" charset="0"/>
              </a:rPr>
              <a:t>Pobegi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E6A0969-25EF-4E8D-B6D7-EA162295FA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4311650"/>
            <a:ext cx="8229600" cy="2546350"/>
          </a:xfrm>
        </p:spPr>
        <p:txBody>
          <a:bodyPr/>
          <a:lstStyle/>
          <a:p>
            <a:pPr algn="ctr">
              <a:buFontTx/>
              <a:buNone/>
            </a:pPr>
            <a:r>
              <a:rPr lang="sl-SI" altLang="sl-SI" sz="2400" b="1">
                <a:latin typeface="Comic Sans MS" panose="030F0702030302020204" pitchFamily="66" charset="0"/>
              </a:rPr>
              <a:t>V 29 letnem delovanju, je iz zapora</a:t>
            </a:r>
          </a:p>
          <a:p>
            <a:pPr algn="ctr">
              <a:buFontTx/>
              <a:buNone/>
            </a:pPr>
            <a:r>
              <a:rPr lang="sl-SI" altLang="sl-SI" sz="2400" b="1">
                <a:latin typeface="Comic Sans MS" panose="030F0702030302020204" pitchFamily="66" charset="0"/>
              </a:rPr>
              <a:t>poskušalo pobegniti 36 zapornikov (2 sta poskusila dvakrat), vključenih v 14 poskusov. 23 je bilo ujetih, 6 ustreljenih, 2 pa sta utonila. Pobegniti je uspelo le 6 zapornikom in sicer 2. maja 1946 v tako imenovani akciji “Battle of Alcatraz”.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0D7B203-DD31-4B79-B20F-075ABA7FEC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 i="1">
                <a:latin typeface="Comic Sans MS" panose="030F0702030302020204" pitchFamily="66" charset="0"/>
              </a:rPr>
              <a:t>Najbolj znani zaporniki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1A5A9E0-5A95-445C-A6FE-FDDAB4AA51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 altLang="sl-SI" sz="2800" b="1">
                <a:latin typeface="Comic Sans MS" panose="030F0702030302020204" pitchFamily="66" charset="0"/>
              </a:rPr>
              <a:t>Robert Stroud Franklin</a:t>
            </a:r>
            <a:r>
              <a:rPr lang="sl-SI" altLang="sl-SI" sz="2800" b="1" i="1">
                <a:latin typeface="Comic Sans MS" panose="030F0702030302020204" pitchFamily="66" charset="0"/>
              </a:rPr>
              <a:t> “Birdman of Alcatraz”</a:t>
            </a:r>
          </a:p>
          <a:p>
            <a:pPr>
              <a:buFontTx/>
              <a:buNone/>
            </a:pPr>
            <a:endParaRPr lang="sl-SI" altLang="sl-SI" sz="2800" b="1" i="1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sl-SI" altLang="sl-SI" sz="2400" i="1">
                <a:latin typeface="Comic Sans MS" panose="030F0702030302020204" pitchFamily="66" charset="0"/>
              </a:rPr>
              <a:t>Na Alcatraz je prišel leta 1942, tam pa je preživel</a:t>
            </a:r>
          </a:p>
          <a:p>
            <a:pPr>
              <a:buFontTx/>
              <a:buNone/>
            </a:pPr>
            <a:r>
              <a:rPr lang="sl-SI" altLang="sl-SI" sz="2400" i="1">
                <a:latin typeface="Comic Sans MS" panose="030F0702030302020204" pitchFamily="66" charset="0"/>
              </a:rPr>
              <a:t>nadaljnjih 17 let.</a:t>
            </a:r>
          </a:p>
        </p:txBody>
      </p:sp>
      <p:pic>
        <p:nvPicPr>
          <p:cNvPr id="16388" name="Picture 4" descr="RobertStroud">
            <a:extLst>
              <a:ext uri="{FF2B5EF4-FFF2-40B4-BE49-F238E27FC236}">
                <a16:creationId xmlns:a16="http://schemas.microsoft.com/office/drawing/2014/main" id="{2039D011-8929-4149-A7DC-CD418D701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284538"/>
            <a:ext cx="2284413" cy="32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js-bird-m">
            <a:extLst>
              <a:ext uri="{FF2B5EF4-FFF2-40B4-BE49-F238E27FC236}">
                <a16:creationId xmlns:a16="http://schemas.microsoft.com/office/drawing/2014/main" id="{DEA772D1-00C9-43DF-99C8-94A7520D5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76700"/>
            <a:ext cx="3744913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</Words>
  <Application>Microsoft Office PowerPoint</Application>
  <PresentationFormat>On-screen Show (4:3)</PresentationFormat>
  <Paragraphs>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Comic Sans MS</vt:lpstr>
      <vt:lpstr>Privzeti načrt</vt:lpstr>
      <vt:lpstr>ALCATRAZ “The Rock”</vt:lpstr>
      <vt:lpstr>Otok Alcatraz</vt:lpstr>
      <vt:lpstr>Vojaški zapor</vt:lpstr>
      <vt:lpstr>Zvezni zapor</vt:lpstr>
      <vt:lpstr>Podatki o zaporu</vt:lpstr>
      <vt:lpstr>PowerPoint Presentation</vt:lpstr>
      <vt:lpstr>PowerPoint Presentation</vt:lpstr>
      <vt:lpstr>Pobegi</vt:lpstr>
      <vt:lpstr>Najbolj znani zaporniki</vt:lpstr>
      <vt:lpstr>Al Capone “Big Al”</vt:lpstr>
      <vt:lpstr>George Kelly "Machine Gun"</vt:lpstr>
      <vt:lpstr>James Bulger "Whitey"</vt:lpstr>
      <vt:lpstr>KONEC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2019-05-30T09:42:42Z</dcterms:created>
  <dcterms:modified xsi:type="dcterms:W3CDTF">2019-05-30T09:42:42Z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