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2" r:id="rId7"/>
    <p:sldId id="261" r:id="rId8"/>
    <p:sldId id="264" r:id="rId9"/>
    <p:sldId id="263" r:id="rId1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a:extLst>
              <a:ext uri="{FF2B5EF4-FFF2-40B4-BE49-F238E27FC236}">
                <a16:creationId xmlns:a16="http://schemas.microsoft.com/office/drawing/2014/main" id="{2734A749-5D61-4DE4-8C92-0235A4523FB7}"/>
              </a:ext>
            </a:extLst>
          </p:cNvPr>
          <p:cNvSpPr>
            <a:spLocks noGrp="1"/>
          </p:cNvSpPr>
          <p:nvPr>
            <p:ph type="dt" sz="half" idx="10"/>
          </p:nvPr>
        </p:nvSpPr>
        <p:spPr/>
        <p:txBody>
          <a:bodyPr/>
          <a:lstStyle>
            <a:lvl1pPr>
              <a:defRPr/>
            </a:lvl1pPr>
          </a:lstStyle>
          <a:p>
            <a:pPr>
              <a:defRPr/>
            </a:pPr>
            <a:fld id="{FC544FAC-7132-41A7-859D-E6EF0FCD6827}" type="datetimeFigureOut">
              <a:rPr lang="sl-SI"/>
              <a:pPr>
                <a:defRPr/>
              </a:pPr>
              <a:t>30. 05. 2019</a:t>
            </a:fld>
            <a:endParaRPr lang="sl-SI"/>
          </a:p>
        </p:txBody>
      </p:sp>
      <p:sp>
        <p:nvSpPr>
          <p:cNvPr id="5" name="Ograda noge 4">
            <a:extLst>
              <a:ext uri="{FF2B5EF4-FFF2-40B4-BE49-F238E27FC236}">
                <a16:creationId xmlns:a16="http://schemas.microsoft.com/office/drawing/2014/main" id="{F3039311-4865-4479-A2AA-DB2A997F5B1A}"/>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89F233F-0EDF-4656-8657-9FC5601B1D8F}"/>
              </a:ext>
            </a:extLst>
          </p:cNvPr>
          <p:cNvSpPr>
            <a:spLocks noGrp="1"/>
          </p:cNvSpPr>
          <p:nvPr>
            <p:ph type="sldNum" sz="quarter" idx="12"/>
          </p:nvPr>
        </p:nvSpPr>
        <p:spPr/>
        <p:txBody>
          <a:bodyPr/>
          <a:lstStyle>
            <a:lvl1pPr>
              <a:defRPr/>
            </a:lvl1pPr>
          </a:lstStyle>
          <a:p>
            <a:fld id="{C16EADB9-5E08-4A30-957E-ABA1EEBDA44B}" type="slidenum">
              <a:rPr lang="sl-SI" altLang="sl-SI"/>
              <a:pPr/>
              <a:t>‹#›</a:t>
            </a:fld>
            <a:endParaRPr lang="sl-SI" altLang="sl-SI"/>
          </a:p>
        </p:txBody>
      </p:sp>
    </p:spTree>
    <p:extLst>
      <p:ext uri="{BB962C8B-B14F-4D97-AF65-F5344CB8AC3E}">
        <p14:creationId xmlns:p14="http://schemas.microsoft.com/office/powerpoint/2010/main" val="153579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C6EBFB12-4E58-4CE0-B914-8B6863FCBEA1}"/>
              </a:ext>
            </a:extLst>
          </p:cNvPr>
          <p:cNvSpPr>
            <a:spLocks noGrp="1"/>
          </p:cNvSpPr>
          <p:nvPr>
            <p:ph type="dt" sz="half" idx="10"/>
          </p:nvPr>
        </p:nvSpPr>
        <p:spPr/>
        <p:txBody>
          <a:bodyPr/>
          <a:lstStyle>
            <a:lvl1pPr>
              <a:defRPr/>
            </a:lvl1pPr>
          </a:lstStyle>
          <a:p>
            <a:pPr>
              <a:defRPr/>
            </a:pPr>
            <a:fld id="{4FC877AE-336E-473E-9F35-B4F9E1336C91}" type="datetimeFigureOut">
              <a:rPr lang="sl-SI"/>
              <a:pPr>
                <a:defRPr/>
              </a:pPr>
              <a:t>30. 05. 2019</a:t>
            </a:fld>
            <a:endParaRPr lang="sl-SI"/>
          </a:p>
        </p:txBody>
      </p:sp>
      <p:sp>
        <p:nvSpPr>
          <p:cNvPr id="5" name="Ograda noge 4">
            <a:extLst>
              <a:ext uri="{FF2B5EF4-FFF2-40B4-BE49-F238E27FC236}">
                <a16:creationId xmlns:a16="http://schemas.microsoft.com/office/drawing/2014/main" id="{3D79B190-6D09-4C2E-BCE1-BF9C44294C9E}"/>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36BC3AFE-A49D-4C87-B510-0B22C6A42597}"/>
              </a:ext>
            </a:extLst>
          </p:cNvPr>
          <p:cNvSpPr>
            <a:spLocks noGrp="1"/>
          </p:cNvSpPr>
          <p:nvPr>
            <p:ph type="sldNum" sz="quarter" idx="12"/>
          </p:nvPr>
        </p:nvSpPr>
        <p:spPr/>
        <p:txBody>
          <a:bodyPr/>
          <a:lstStyle>
            <a:lvl1pPr>
              <a:defRPr/>
            </a:lvl1pPr>
          </a:lstStyle>
          <a:p>
            <a:fld id="{3B8CA1CC-5162-452F-B33D-60C3D75CED8E}" type="slidenum">
              <a:rPr lang="sl-SI" altLang="sl-SI"/>
              <a:pPr/>
              <a:t>‹#›</a:t>
            </a:fld>
            <a:endParaRPr lang="sl-SI" altLang="sl-SI"/>
          </a:p>
        </p:txBody>
      </p:sp>
    </p:spTree>
    <p:extLst>
      <p:ext uri="{BB962C8B-B14F-4D97-AF65-F5344CB8AC3E}">
        <p14:creationId xmlns:p14="http://schemas.microsoft.com/office/powerpoint/2010/main" val="205990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0F8AE0F2-BC4D-4610-A747-A40F681E5E08}"/>
              </a:ext>
            </a:extLst>
          </p:cNvPr>
          <p:cNvSpPr>
            <a:spLocks noGrp="1"/>
          </p:cNvSpPr>
          <p:nvPr>
            <p:ph type="dt" sz="half" idx="10"/>
          </p:nvPr>
        </p:nvSpPr>
        <p:spPr/>
        <p:txBody>
          <a:bodyPr/>
          <a:lstStyle>
            <a:lvl1pPr>
              <a:defRPr/>
            </a:lvl1pPr>
          </a:lstStyle>
          <a:p>
            <a:pPr>
              <a:defRPr/>
            </a:pPr>
            <a:fld id="{0FC13D05-7622-4D2D-AF4C-6661FDE8251B}" type="datetimeFigureOut">
              <a:rPr lang="sl-SI"/>
              <a:pPr>
                <a:defRPr/>
              </a:pPr>
              <a:t>30. 05. 2019</a:t>
            </a:fld>
            <a:endParaRPr lang="sl-SI"/>
          </a:p>
        </p:txBody>
      </p:sp>
      <p:sp>
        <p:nvSpPr>
          <p:cNvPr id="5" name="Ograda noge 4">
            <a:extLst>
              <a:ext uri="{FF2B5EF4-FFF2-40B4-BE49-F238E27FC236}">
                <a16:creationId xmlns:a16="http://schemas.microsoft.com/office/drawing/2014/main" id="{9423867E-2E44-46AE-B0F0-9F059BF8DDD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71ADC948-3439-4F82-A92A-CFC4BDCD583D}"/>
              </a:ext>
            </a:extLst>
          </p:cNvPr>
          <p:cNvSpPr>
            <a:spLocks noGrp="1"/>
          </p:cNvSpPr>
          <p:nvPr>
            <p:ph type="sldNum" sz="quarter" idx="12"/>
          </p:nvPr>
        </p:nvSpPr>
        <p:spPr/>
        <p:txBody>
          <a:bodyPr/>
          <a:lstStyle>
            <a:lvl1pPr>
              <a:defRPr/>
            </a:lvl1pPr>
          </a:lstStyle>
          <a:p>
            <a:fld id="{A8C4CB91-C648-4817-8AA7-2892E8BD6B09}" type="slidenum">
              <a:rPr lang="sl-SI" altLang="sl-SI"/>
              <a:pPr/>
              <a:t>‹#›</a:t>
            </a:fld>
            <a:endParaRPr lang="sl-SI" altLang="sl-SI"/>
          </a:p>
        </p:txBody>
      </p:sp>
    </p:spTree>
    <p:extLst>
      <p:ext uri="{BB962C8B-B14F-4D97-AF65-F5344CB8AC3E}">
        <p14:creationId xmlns:p14="http://schemas.microsoft.com/office/powerpoint/2010/main" val="355566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1FD1B9C5-4A44-4586-9EA3-C3E3D7530230}"/>
              </a:ext>
            </a:extLst>
          </p:cNvPr>
          <p:cNvSpPr>
            <a:spLocks noGrp="1"/>
          </p:cNvSpPr>
          <p:nvPr>
            <p:ph type="dt" sz="half" idx="10"/>
          </p:nvPr>
        </p:nvSpPr>
        <p:spPr/>
        <p:txBody>
          <a:bodyPr/>
          <a:lstStyle>
            <a:lvl1pPr>
              <a:defRPr/>
            </a:lvl1pPr>
          </a:lstStyle>
          <a:p>
            <a:pPr>
              <a:defRPr/>
            </a:pPr>
            <a:fld id="{8AB4E491-2080-448E-ACF8-9853569595A0}" type="datetimeFigureOut">
              <a:rPr lang="sl-SI"/>
              <a:pPr>
                <a:defRPr/>
              </a:pPr>
              <a:t>30. 05. 2019</a:t>
            </a:fld>
            <a:endParaRPr lang="sl-SI"/>
          </a:p>
        </p:txBody>
      </p:sp>
      <p:sp>
        <p:nvSpPr>
          <p:cNvPr id="5" name="Ograda noge 4">
            <a:extLst>
              <a:ext uri="{FF2B5EF4-FFF2-40B4-BE49-F238E27FC236}">
                <a16:creationId xmlns:a16="http://schemas.microsoft.com/office/drawing/2014/main" id="{2CE7EDB7-07CD-4BC8-8706-172A05C35F5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000020E8-728D-4FC4-940F-4DE59355D8CE}"/>
              </a:ext>
            </a:extLst>
          </p:cNvPr>
          <p:cNvSpPr>
            <a:spLocks noGrp="1"/>
          </p:cNvSpPr>
          <p:nvPr>
            <p:ph type="sldNum" sz="quarter" idx="12"/>
          </p:nvPr>
        </p:nvSpPr>
        <p:spPr/>
        <p:txBody>
          <a:bodyPr/>
          <a:lstStyle>
            <a:lvl1pPr>
              <a:defRPr/>
            </a:lvl1pPr>
          </a:lstStyle>
          <a:p>
            <a:fld id="{2ECE4481-7E71-49D2-B14B-663B137547F3}" type="slidenum">
              <a:rPr lang="sl-SI" altLang="sl-SI"/>
              <a:pPr/>
              <a:t>‹#›</a:t>
            </a:fld>
            <a:endParaRPr lang="sl-SI" altLang="sl-SI"/>
          </a:p>
        </p:txBody>
      </p:sp>
    </p:spTree>
    <p:extLst>
      <p:ext uri="{BB962C8B-B14F-4D97-AF65-F5344CB8AC3E}">
        <p14:creationId xmlns:p14="http://schemas.microsoft.com/office/powerpoint/2010/main" val="320133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a:extLst>
              <a:ext uri="{FF2B5EF4-FFF2-40B4-BE49-F238E27FC236}">
                <a16:creationId xmlns:a16="http://schemas.microsoft.com/office/drawing/2014/main" id="{53AC76B3-0D4A-423E-A3C6-4B1519F08C04}"/>
              </a:ext>
            </a:extLst>
          </p:cNvPr>
          <p:cNvSpPr>
            <a:spLocks noGrp="1"/>
          </p:cNvSpPr>
          <p:nvPr>
            <p:ph type="dt" sz="half" idx="10"/>
          </p:nvPr>
        </p:nvSpPr>
        <p:spPr/>
        <p:txBody>
          <a:bodyPr/>
          <a:lstStyle>
            <a:lvl1pPr>
              <a:defRPr/>
            </a:lvl1pPr>
          </a:lstStyle>
          <a:p>
            <a:pPr>
              <a:defRPr/>
            </a:pPr>
            <a:fld id="{E0A59658-58C4-47A3-9F74-666AAC98C858}" type="datetimeFigureOut">
              <a:rPr lang="sl-SI"/>
              <a:pPr>
                <a:defRPr/>
              </a:pPr>
              <a:t>30. 05. 2019</a:t>
            </a:fld>
            <a:endParaRPr lang="sl-SI"/>
          </a:p>
        </p:txBody>
      </p:sp>
      <p:sp>
        <p:nvSpPr>
          <p:cNvPr id="5" name="Ograda noge 4">
            <a:extLst>
              <a:ext uri="{FF2B5EF4-FFF2-40B4-BE49-F238E27FC236}">
                <a16:creationId xmlns:a16="http://schemas.microsoft.com/office/drawing/2014/main" id="{966C52DC-8B77-43AB-882F-A70CA1D1429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B7D26B55-F910-45A1-AC86-D3184E0905B3}"/>
              </a:ext>
            </a:extLst>
          </p:cNvPr>
          <p:cNvSpPr>
            <a:spLocks noGrp="1"/>
          </p:cNvSpPr>
          <p:nvPr>
            <p:ph type="sldNum" sz="quarter" idx="12"/>
          </p:nvPr>
        </p:nvSpPr>
        <p:spPr/>
        <p:txBody>
          <a:bodyPr/>
          <a:lstStyle>
            <a:lvl1pPr>
              <a:defRPr/>
            </a:lvl1pPr>
          </a:lstStyle>
          <a:p>
            <a:fld id="{B9891250-3115-43C2-826F-20652F132F38}" type="slidenum">
              <a:rPr lang="sl-SI" altLang="sl-SI"/>
              <a:pPr/>
              <a:t>‹#›</a:t>
            </a:fld>
            <a:endParaRPr lang="sl-SI" altLang="sl-SI"/>
          </a:p>
        </p:txBody>
      </p:sp>
    </p:spTree>
    <p:extLst>
      <p:ext uri="{BB962C8B-B14F-4D97-AF65-F5344CB8AC3E}">
        <p14:creationId xmlns:p14="http://schemas.microsoft.com/office/powerpoint/2010/main" val="45062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6B7975D8-727B-4898-A183-4373377C70FF}"/>
              </a:ext>
            </a:extLst>
          </p:cNvPr>
          <p:cNvSpPr>
            <a:spLocks noGrp="1"/>
          </p:cNvSpPr>
          <p:nvPr>
            <p:ph type="dt" sz="half" idx="10"/>
          </p:nvPr>
        </p:nvSpPr>
        <p:spPr/>
        <p:txBody>
          <a:bodyPr/>
          <a:lstStyle>
            <a:lvl1pPr>
              <a:defRPr/>
            </a:lvl1pPr>
          </a:lstStyle>
          <a:p>
            <a:pPr>
              <a:defRPr/>
            </a:pPr>
            <a:fld id="{149E5F37-13ED-450B-90BF-31FF2C73FFDF}" type="datetimeFigureOut">
              <a:rPr lang="sl-SI"/>
              <a:pPr>
                <a:defRPr/>
              </a:pPr>
              <a:t>30. 05. 2019</a:t>
            </a:fld>
            <a:endParaRPr lang="sl-SI"/>
          </a:p>
        </p:txBody>
      </p:sp>
      <p:sp>
        <p:nvSpPr>
          <p:cNvPr id="6" name="Ograda noge 4">
            <a:extLst>
              <a:ext uri="{FF2B5EF4-FFF2-40B4-BE49-F238E27FC236}">
                <a16:creationId xmlns:a16="http://schemas.microsoft.com/office/drawing/2014/main" id="{590CC5BE-FDE1-4CCD-8D5B-BE53A9E0CF2D}"/>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1AADDA23-3C1F-4F7B-B8F3-0E18F96701BC}"/>
              </a:ext>
            </a:extLst>
          </p:cNvPr>
          <p:cNvSpPr>
            <a:spLocks noGrp="1"/>
          </p:cNvSpPr>
          <p:nvPr>
            <p:ph type="sldNum" sz="quarter" idx="12"/>
          </p:nvPr>
        </p:nvSpPr>
        <p:spPr/>
        <p:txBody>
          <a:bodyPr/>
          <a:lstStyle>
            <a:lvl1pPr>
              <a:defRPr/>
            </a:lvl1pPr>
          </a:lstStyle>
          <a:p>
            <a:fld id="{3484F2B7-39D2-4EDB-B479-38CA1A79DD31}" type="slidenum">
              <a:rPr lang="sl-SI" altLang="sl-SI"/>
              <a:pPr/>
              <a:t>‹#›</a:t>
            </a:fld>
            <a:endParaRPr lang="sl-SI" altLang="sl-SI"/>
          </a:p>
        </p:txBody>
      </p:sp>
    </p:spTree>
    <p:extLst>
      <p:ext uri="{BB962C8B-B14F-4D97-AF65-F5344CB8AC3E}">
        <p14:creationId xmlns:p14="http://schemas.microsoft.com/office/powerpoint/2010/main" val="401010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0BB0C93D-985F-4EC1-A891-5489930601EF}"/>
              </a:ext>
            </a:extLst>
          </p:cNvPr>
          <p:cNvSpPr>
            <a:spLocks noGrp="1"/>
          </p:cNvSpPr>
          <p:nvPr>
            <p:ph type="dt" sz="half" idx="10"/>
          </p:nvPr>
        </p:nvSpPr>
        <p:spPr/>
        <p:txBody>
          <a:bodyPr/>
          <a:lstStyle>
            <a:lvl1pPr>
              <a:defRPr/>
            </a:lvl1pPr>
          </a:lstStyle>
          <a:p>
            <a:pPr>
              <a:defRPr/>
            </a:pPr>
            <a:fld id="{5A1043BE-C313-4429-A54C-BC15EA580321}" type="datetimeFigureOut">
              <a:rPr lang="sl-SI"/>
              <a:pPr>
                <a:defRPr/>
              </a:pPr>
              <a:t>30. 05. 2019</a:t>
            </a:fld>
            <a:endParaRPr lang="sl-SI"/>
          </a:p>
        </p:txBody>
      </p:sp>
      <p:sp>
        <p:nvSpPr>
          <p:cNvPr id="8" name="Ograda noge 4">
            <a:extLst>
              <a:ext uri="{FF2B5EF4-FFF2-40B4-BE49-F238E27FC236}">
                <a16:creationId xmlns:a16="http://schemas.microsoft.com/office/drawing/2014/main" id="{4063FF42-034E-49E8-A704-167604DC4835}"/>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52A9C41E-1E9B-413B-B38A-FAAEDCD308AE}"/>
              </a:ext>
            </a:extLst>
          </p:cNvPr>
          <p:cNvSpPr>
            <a:spLocks noGrp="1"/>
          </p:cNvSpPr>
          <p:nvPr>
            <p:ph type="sldNum" sz="quarter" idx="12"/>
          </p:nvPr>
        </p:nvSpPr>
        <p:spPr/>
        <p:txBody>
          <a:bodyPr/>
          <a:lstStyle>
            <a:lvl1pPr>
              <a:defRPr/>
            </a:lvl1pPr>
          </a:lstStyle>
          <a:p>
            <a:fld id="{724F27A5-C3A8-424B-B230-68D01EE44FFC}" type="slidenum">
              <a:rPr lang="sl-SI" altLang="sl-SI"/>
              <a:pPr/>
              <a:t>‹#›</a:t>
            </a:fld>
            <a:endParaRPr lang="sl-SI" altLang="sl-SI"/>
          </a:p>
        </p:txBody>
      </p:sp>
    </p:spTree>
    <p:extLst>
      <p:ext uri="{BB962C8B-B14F-4D97-AF65-F5344CB8AC3E}">
        <p14:creationId xmlns:p14="http://schemas.microsoft.com/office/powerpoint/2010/main" val="203670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3">
            <a:extLst>
              <a:ext uri="{FF2B5EF4-FFF2-40B4-BE49-F238E27FC236}">
                <a16:creationId xmlns:a16="http://schemas.microsoft.com/office/drawing/2014/main" id="{F7D613D6-08F3-4E3E-97AB-4166B884E08F}"/>
              </a:ext>
            </a:extLst>
          </p:cNvPr>
          <p:cNvSpPr>
            <a:spLocks noGrp="1"/>
          </p:cNvSpPr>
          <p:nvPr>
            <p:ph type="dt" sz="half" idx="10"/>
          </p:nvPr>
        </p:nvSpPr>
        <p:spPr/>
        <p:txBody>
          <a:bodyPr/>
          <a:lstStyle>
            <a:lvl1pPr>
              <a:defRPr/>
            </a:lvl1pPr>
          </a:lstStyle>
          <a:p>
            <a:pPr>
              <a:defRPr/>
            </a:pPr>
            <a:fld id="{CD6CB746-A53F-47E5-9872-38D866CA13EA}" type="datetimeFigureOut">
              <a:rPr lang="sl-SI"/>
              <a:pPr>
                <a:defRPr/>
              </a:pPr>
              <a:t>30. 05. 2019</a:t>
            </a:fld>
            <a:endParaRPr lang="sl-SI"/>
          </a:p>
        </p:txBody>
      </p:sp>
      <p:sp>
        <p:nvSpPr>
          <p:cNvPr id="4" name="Ograda noge 4">
            <a:extLst>
              <a:ext uri="{FF2B5EF4-FFF2-40B4-BE49-F238E27FC236}">
                <a16:creationId xmlns:a16="http://schemas.microsoft.com/office/drawing/2014/main" id="{B083AE35-A9DC-4D98-A602-A6C948F3AA6D}"/>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B96931FF-E680-4411-A4AE-D4D9B55AD41B}"/>
              </a:ext>
            </a:extLst>
          </p:cNvPr>
          <p:cNvSpPr>
            <a:spLocks noGrp="1"/>
          </p:cNvSpPr>
          <p:nvPr>
            <p:ph type="sldNum" sz="quarter" idx="12"/>
          </p:nvPr>
        </p:nvSpPr>
        <p:spPr/>
        <p:txBody>
          <a:bodyPr/>
          <a:lstStyle>
            <a:lvl1pPr>
              <a:defRPr/>
            </a:lvl1pPr>
          </a:lstStyle>
          <a:p>
            <a:fld id="{E6066015-4A10-4336-AD29-94350536C8E2}" type="slidenum">
              <a:rPr lang="sl-SI" altLang="sl-SI"/>
              <a:pPr/>
              <a:t>‹#›</a:t>
            </a:fld>
            <a:endParaRPr lang="sl-SI" altLang="sl-SI"/>
          </a:p>
        </p:txBody>
      </p:sp>
    </p:spTree>
    <p:extLst>
      <p:ext uri="{BB962C8B-B14F-4D97-AF65-F5344CB8AC3E}">
        <p14:creationId xmlns:p14="http://schemas.microsoft.com/office/powerpoint/2010/main" val="128828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C98C2DD3-5CD6-47D0-ACFA-9CE763374CFE}"/>
              </a:ext>
            </a:extLst>
          </p:cNvPr>
          <p:cNvSpPr>
            <a:spLocks noGrp="1"/>
          </p:cNvSpPr>
          <p:nvPr>
            <p:ph type="dt" sz="half" idx="10"/>
          </p:nvPr>
        </p:nvSpPr>
        <p:spPr/>
        <p:txBody>
          <a:bodyPr/>
          <a:lstStyle>
            <a:lvl1pPr>
              <a:defRPr/>
            </a:lvl1pPr>
          </a:lstStyle>
          <a:p>
            <a:pPr>
              <a:defRPr/>
            </a:pPr>
            <a:fld id="{C461796D-3825-42D4-A2B8-D1017AABBDB4}" type="datetimeFigureOut">
              <a:rPr lang="sl-SI"/>
              <a:pPr>
                <a:defRPr/>
              </a:pPr>
              <a:t>30. 05. 2019</a:t>
            </a:fld>
            <a:endParaRPr lang="sl-SI"/>
          </a:p>
        </p:txBody>
      </p:sp>
      <p:sp>
        <p:nvSpPr>
          <p:cNvPr id="3" name="Ograda noge 4">
            <a:extLst>
              <a:ext uri="{FF2B5EF4-FFF2-40B4-BE49-F238E27FC236}">
                <a16:creationId xmlns:a16="http://schemas.microsoft.com/office/drawing/2014/main" id="{45754409-DDC5-4FE8-973D-42619D1EC2A5}"/>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B3AFA972-B565-4C0D-B088-71FFC7BC7B35}"/>
              </a:ext>
            </a:extLst>
          </p:cNvPr>
          <p:cNvSpPr>
            <a:spLocks noGrp="1"/>
          </p:cNvSpPr>
          <p:nvPr>
            <p:ph type="sldNum" sz="quarter" idx="12"/>
          </p:nvPr>
        </p:nvSpPr>
        <p:spPr/>
        <p:txBody>
          <a:bodyPr/>
          <a:lstStyle>
            <a:lvl1pPr>
              <a:defRPr/>
            </a:lvl1pPr>
          </a:lstStyle>
          <a:p>
            <a:fld id="{3A0EF9AD-9F8F-4EB4-AA7A-FB8140F4695C}" type="slidenum">
              <a:rPr lang="sl-SI" altLang="sl-SI"/>
              <a:pPr/>
              <a:t>‹#›</a:t>
            </a:fld>
            <a:endParaRPr lang="sl-SI" altLang="sl-SI"/>
          </a:p>
        </p:txBody>
      </p:sp>
    </p:spTree>
    <p:extLst>
      <p:ext uri="{BB962C8B-B14F-4D97-AF65-F5344CB8AC3E}">
        <p14:creationId xmlns:p14="http://schemas.microsoft.com/office/powerpoint/2010/main" val="18362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AA651D37-9454-4629-B9CE-909EFE51BB51}"/>
              </a:ext>
            </a:extLst>
          </p:cNvPr>
          <p:cNvSpPr>
            <a:spLocks noGrp="1"/>
          </p:cNvSpPr>
          <p:nvPr>
            <p:ph type="dt" sz="half" idx="10"/>
          </p:nvPr>
        </p:nvSpPr>
        <p:spPr/>
        <p:txBody>
          <a:bodyPr/>
          <a:lstStyle>
            <a:lvl1pPr>
              <a:defRPr/>
            </a:lvl1pPr>
          </a:lstStyle>
          <a:p>
            <a:pPr>
              <a:defRPr/>
            </a:pPr>
            <a:fld id="{AC2AB163-9D90-425E-9971-003EDC388EF7}" type="datetimeFigureOut">
              <a:rPr lang="sl-SI"/>
              <a:pPr>
                <a:defRPr/>
              </a:pPr>
              <a:t>30. 05. 2019</a:t>
            </a:fld>
            <a:endParaRPr lang="sl-SI"/>
          </a:p>
        </p:txBody>
      </p:sp>
      <p:sp>
        <p:nvSpPr>
          <p:cNvPr id="6" name="Ograda noge 4">
            <a:extLst>
              <a:ext uri="{FF2B5EF4-FFF2-40B4-BE49-F238E27FC236}">
                <a16:creationId xmlns:a16="http://schemas.microsoft.com/office/drawing/2014/main" id="{5E828F8C-14F1-4FBB-87B2-C4E50BA149B4}"/>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65879396-B1C3-4E3A-A4A8-A7326E41B8CA}"/>
              </a:ext>
            </a:extLst>
          </p:cNvPr>
          <p:cNvSpPr>
            <a:spLocks noGrp="1"/>
          </p:cNvSpPr>
          <p:nvPr>
            <p:ph type="sldNum" sz="quarter" idx="12"/>
          </p:nvPr>
        </p:nvSpPr>
        <p:spPr/>
        <p:txBody>
          <a:bodyPr/>
          <a:lstStyle>
            <a:lvl1pPr>
              <a:defRPr/>
            </a:lvl1pPr>
          </a:lstStyle>
          <a:p>
            <a:fld id="{61705B3A-C800-4F34-9EE5-5CB7F9337C3F}" type="slidenum">
              <a:rPr lang="sl-SI" altLang="sl-SI"/>
              <a:pPr/>
              <a:t>‹#›</a:t>
            </a:fld>
            <a:endParaRPr lang="sl-SI" altLang="sl-SI"/>
          </a:p>
        </p:txBody>
      </p:sp>
    </p:spTree>
    <p:extLst>
      <p:ext uri="{BB962C8B-B14F-4D97-AF65-F5344CB8AC3E}">
        <p14:creationId xmlns:p14="http://schemas.microsoft.com/office/powerpoint/2010/main" val="259948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ACD81E73-FCD5-48CC-9575-76B8714E0142}"/>
              </a:ext>
            </a:extLst>
          </p:cNvPr>
          <p:cNvSpPr>
            <a:spLocks noGrp="1"/>
          </p:cNvSpPr>
          <p:nvPr>
            <p:ph type="dt" sz="half" idx="10"/>
          </p:nvPr>
        </p:nvSpPr>
        <p:spPr/>
        <p:txBody>
          <a:bodyPr/>
          <a:lstStyle>
            <a:lvl1pPr>
              <a:defRPr/>
            </a:lvl1pPr>
          </a:lstStyle>
          <a:p>
            <a:pPr>
              <a:defRPr/>
            </a:pPr>
            <a:fld id="{2C462942-BBCC-4AD9-B0EF-E3E58726832F}" type="datetimeFigureOut">
              <a:rPr lang="sl-SI"/>
              <a:pPr>
                <a:defRPr/>
              </a:pPr>
              <a:t>30. 05. 2019</a:t>
            </a:fld>
            <a:endParaRPr lang="sl-SI"/>
          </a:p>
        </p:txBody>
      </p:sp>
      <p:sp>
        <p:nvSpPr>
          <p:cNvPr id="6" name="Ograda noge 4">
            <a:extLst>
              <a:ext uri="{FF2B5EF4-FFF2-40B4-BE49-F238E27FC236}">
                <a16:creationId xmlns:a16="http://schemas.microsoft.com/office/drawing/2014/main" id="{E909B8A3-078E-4B56-82DF-081826A14FFD}"/>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F972B5DD-DF4B-4A31-AF52-0BB5526B0D33}"/>
              </a:ext>
            </a:extLst>
          </p:cNvPr>
          <p:cNvSpPr>
            <a:spLocks noGrp="1"/>
          </p:cNvSpPr>
          <p:nvPr>
            <p:ph type="sldNum" sz="quarter" idx="12"/>
          </p:nvPr>
        </p:nvSpPr>
        <p:spPr/>
        <p:txBody>
          <a:bodyPr/>
          <a:lstStyle>
            <a:lvl1pPr>
              <a:defRPr/>
            </a:lvl1pPr>
          </a:lstStyle>
          <a:p>
            <a:fld id="{F00726FA-AD1E-484A-91C7-4411DB913C39}" type="slidenum">
              <a:rPr lang="sl-SI" altLang="sl-SI"/>
              <a:pPr/>
              <a:t>‹#›</a:t>
            </a:fld>
            <a:endParaRPr lang="sl-SI" altLang="sl-SI"/>
          </a:p>
        </p:txBody>
      </p:sp>
    </p:spTree>
    <p:extLst>
      <p:ext uri="{BB962C8B-B14F-4D97-AF65-F5344CB8AC3E}">
        <p14:creationId xmlns:p14="http://schemas.microsoft.com/office/powerpoint/2010/main" val="378766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07981E66-79A8-4C78-91B8-32F35F1D9DC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p>
        </p:txBody>
      </p:sp>
      <p:sp>
        <p:nvSpPr>
          <p:cNvPr id="1027" name="Ograda besedila 2">
            <a:extLst>
              <a:ext uri="{FF2B5EF4-FFF2-40B4-BE49-F238E27FC236}">
                <a16:creationId xmlns:a16="http://schemas.microsoft.com/office/drawing/2014/main" id="{55E13A46-F857-4132-84A9-B157CC87765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0D18B97B-69D1-4861-9673-2AD1C77304A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7987462-EA1C-480B-A547-E1E4D93739B4}" type="datetimeFigureOut">
              <a:rPr lang="sl-SI"/>
              <a:pPr>
                <a:defRPr/>
              </a:pPr>
              <a:t>30. 05. 2019</a:t>
            </a:fld>
            <a:endParaRPr lang="sl-SI"/>
          </a:p>
        </p:txBody>
      </p:sp>
      <p:sp>
        <p:nvSpPr>
          <p:cNvPr id="5" name="Ograda noge 4">
            <a:extLst>
              <a:ext uri="{FF2B5EF4-FFF2-40B4-BE49-F238E27FC236}">
                <a16:creationId xmlns:a16="http://schemas.microsoft.com/office/drawing/2014/main" id="{00847908-4A77-4F31-B469-D48DF84BAB6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F5674B69-32EF-4754-9C64-DD497E1E0A7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D3CE7CA-7F42-496B-B5F5-7518FC51935F}"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slov 1">
            <a:extLst>
              <a:ext uri="{FF2B5EF4-FFF2-40B4-BE49-F238E27FC236}">
                <a16:creationId xmlns:a16="http://schemas.microsoft.com/office/drawing/2014/main" id="{90B2A484-F40D-4CF9-9B77-03AEAD3CB8AB}"/>
              </a:ext>
            </a:extLst>
          </p:cNvPr>
          <p:cNvSpPr>
            <a:spLocks noGrp="1"/>
          </p:cNvSpPr>
          <p:nvPr>
            <p:ph type="ctrTitle"/>
          </p:nvPr>
        </p:nvSpPr>
        <p:spPr/>
        <p:txBody>
          <a:bodyPr/>
          <a:lstStyle/>
          <a:p>
            <a:r>
              <a:rPr lang="sl-SI" altLang="sl-SI" sz="9600">
                <a:solidFill>
                  <a:srgbClr val="000000"/>
                </a:solidFill>
                <a:latin typeface="Algerian" panose="04020705040A02060702" pitchFamily="82" charset="0"/>
              </a:rPr>
              <a:t>ALPE</a:t>
            </a:r>
            <a:br>
              <a:rPr lang="sl-SI" altLang="sl-SI" sz="9600">
                <a:solidFill>
                  <a:srgbClr val="000000"/>
                </a:solidFill>
                <a:latin typeface="Algerian" panose="04020705040A02060702" pitchFamily="82" charset="0"/>
              </a:rPr>
            </a:br>
            <a:endParaRPr lang="sl-SI" altLang="sl-SI" sz="9600">
              <a:latin typeface="Algerian" panose="04020705040A02060702" pitchFamily="82" charset="0"/>
            </a:endParaRPr>
          </a:p>
        </p:txBody>
      </p:sp>
      <p:sp>
        <p:nvSpPr>
          <p:cNvPr id="3" name="Podnaslov 2">
            <a:extLst>
              <a:ext uri="{FF2B5EF4-FFF2-40B4-BE49-F238E27FC236}">
                <a16:creationId xmlns:a16="http://schemas.microsoft.com/office/drawing/2014/main" id="{643B4BE5-2FEC-49FE-A81A-AB9F7C1479CB}"/>
              </a:ext>
            </a:extLst>
          </p:cNvPr>
          <p:cNvSpPr>
            <a:spLocks noGrp="1"/>
          </p:cNvSpPr>
          <p:nvPr>
            <p:ph type="subTitle" idx="1"/>
          </p:nvPr>
        </p:nvSpPr>
        <p:spPr/>
        <p:txBody>
          <a:bodyPr rtlCol="0">
            <a:normAutofit/>
          </a:bodyPr>
          <a:lstStyle/>
          <a:p>
            <a:pPr fontAlgn="auto">
              <a:spcAft>
                <a:spcPts val="0"/>
              </a:spcAft>
              <a:defRPr/>
            </a:pPr>
            <a:endParaRPr lang="sl-SI" dirty="0"/>
          </a:p>
        </p:txBody>
      </p:sp>
      <p:pic>
        <p:nvPicPr>
          <p:cNvPr id="9218" name="Picture 2">
            <a:extLst>
              <a:ext uri="{FF2B5EF4-FFF2-40B4-BE49-F238E27FC236}">
                <a16:creationId xmlns:a16="http://schemas.microsoft.com/office/drawing/2014/main" id="{6080A781-11E0-46AB-9860-32D6D6852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01008"/>
            <a:ext cx="3744416" cy="246315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a:extLst>
              <a:ext uri="{FF2B5EF4-FFF2-40B4-BE49-F238E27FC236}">
                <a16:creationId xmlns:a16="http://schemas.microsoft.com/office/drawing/2014/main" id="{C012657B-D2FF-4A67-8915-20293BE307DE}"/>
              </a:ext>
            </a:extLst>
          </p:cNvPr>
          <p:cNvSpPr>
            <a:spLocks noGrp="1"/>
          </p:cNvSpPr>
          <p:nvPr>
            <p:ph type="title"/>
          </p:nvPr>
        </p:nvSpPr>
        <p:spPr/>
        <p:txBody>
          <a:bodyPr/>
          <a:lstStyle/>
          <a:p>
            <a:endParaRPr lang="sl-SI" altLang="sl-SI"/>
          </a:p>
        </p:txBody>
      </p:sp>
      <p:sp>
        <p:nvSpPr>
          <p:cNvPr id="3075" name="Ograda vsebine 2">
            <a:extLst>
              <a:ext uri="{FF2B5EF4-FFF2-40B4-BE49-F238E27FC236}">
                <a16:creationId xmlns:a16="http://schemas.microsoft.com/office/drawing/2014/main" id="{A53986EA-856C-447B-B62F-28CADDCA03C8}"/>
              </a:ext>
            </a:extLst>
          </p:cNvPr>
          <p:cNvSpPr>
            <a:spLocks noGrp="1"/>
          </p:cNvSpPr>
          <p:nvPr>
            <p:ph idx="1"/>
          </p:nvPr>
        </p:nvSpPr>
        <p:spPr/>
        <p:txBody>
          <a:bodyPr/>
          <a:lstStyle/>
          <a:p>
            <a:r>
              <a:rPr lang="sl-SI" altLang="sl-SI"/>
              <a:t>ALPE so osrednje mladonagubano gorstvo Evrope in se vlečejo v širokem, 1300 km dolgem loku od Ligurskega morja na jugozahodu do Panonske nižine na vzhodu.</a:t>
            </a:r>
          </a:p>
          <a:p>
            <a:r>
              <a:rPr lang="sl-SI" altLang="sl-SI"/>
              <a:t>VIDEO:ALPE FILM</a:t>
            </a:r>
          </a:p>
          <a:p>
            <a:endParaRPr lang="sl-SI" altLang="sl-SI">
              <a:solidFill>
                <a:srgbClr val="FF0000"/>
              </a:solidFill>
            </a:endParaRPr>
          </a:p>
        </p:txBody>
      </p:sp>
      <p:pic>
        <p:nvPicPr>
          <p:cNvPr id="3076" name="Picture 2">
            <a:extLst>
              <a:ext uri="{FF2B5EF4-FFF2-40B4-BE49-F238E27FC236}">
                <a16:creationId xmlns:a16="http://schemas.microsoft.com/office/drawing/2014/main" id="{024B67D7-DE5B-451F-9D0C-2BBC6BA61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76700"/>
            <a:ext cx="87725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1">
            <a:extLst>
              <a:ext uri="{FF2B5EF4-FFF2-40B4-BE49-F238E27FC236}">
                <a16:creationId xmlns:a16="http://schemas.microsoft.com/office/drawing/2014/main" id="{2CF495BC-7B96-4854-9648-F906FBE4CA05}"/>
              </a:ext>
            </a:extLst>
          </p:cNvPr>
          <p:cNvSpPr>
            <a:spLocks noGrp="1"/>
          </p:cNvSpPr>
          <p:nvPr>
            <p:ph type="title"/>
          </p:nvPr>
        </p:nvSpPr>
        <p:spPr/>
        <p:txBody>
          <a:bodyPr/>
          <a:lstStyle/>
          <a:p>
            <a:r>
              <a:rPr lang="sl-SI" altLang="sl-SI"/>
              <a:t>gubanje</a:t>
            </a:r>
          </a:p>
        </p:txBody>
      </p:sp>
      <p:sp>
        <p:nvSpPr>
          <p:cNvPr id="3" name="Ograda vsebine 2">
            <a:extLst>
              <a:ext uri="{FF2B5EF4-FFF2-40B4-BE49-F238E27FC236}">
                <a16:creationId xmlns:a16="http://schemas.microsoft.com/office/drawing/2014/main" id="{A904D3D4-86AC-4D3E-A3EE-902926C1364B}"/>
              </a:ext>
            </a:extLst>
          </p:cNvPr>
          <p:cNvSpPr>
            <a:spLocks noGrp="1"/>
          </p:cNvSpPr>
          <p:nvPr>
            <p:ph idx="1"/>
          </p:nvPr>
        </p:nvSpPr>
        <p:spPr>
          <a:xfrm>
            <a:off x="250825" y="1628775"/>
            <a:ext cx="8229600" cy="4525963"/>
          </a:xfrm>
        </p:spPr>
        <p:txBody>
          <a:bodyPr rtlCol="0">
            <a:normAutofit fontScale="85000" lnSpcReduction="20000"/>
          </a:bodyPr>
          <a:lstStyle/>
          <a:p>
            <a:pPr marL="0" indent="0" fontAlgn="auto">
              <a:spcAft>
                <a:spcPts val="0"/>
              </a:spcAft>
              <a:buFont typeface="Arial" panose="020B0604020202020204" pitchFamily="34" charset="0"/>
              <a:buNone/>
              <a:defRPr/>
            </a:pPr>
            <a:r>
              <a:rPr lang="sl-SI" dirty="0"/>
              <a:t> Alpe so z izjemo osrednjega dela nastale iz usedlin, ki so se nalagale v morje med Evropo in Afriko. V novem zemeljskem veku je pričela Afriška plošča drseti proti Evrazijski. Pritisk na stiku plošč je povzročil, da so se začele usedline gubati in dvigovati. Za Alpe je značilno, da je potekajo gorski vrhovi v smeri Z - V, čemur pravimo </a:t>
            </a:r>
            <a:r>
              <a:rPr lang="sl-SI" dirty="0" err="1"/>
              <a:t>slemenitev</a:t>
            </a:r>
            <a:r>
              <a:rPr lang="sl-SI" dirty="0"/>
              <a:t>.</a:t>
            </a:r>
          </a:p>
          <a:p>
            <a:pPr marL="0" indent="0" fontAlgn="auto">
              <a:spcAft>
                <a:spcPts val="0"/>
              </a:spcAft>
              <a:buFont typeface="Arial" panose="020B0604020202020204" pitchFamily="34" charset="0"/>
              <a:buNone/>
              <a:defRPr/>
            </a:pPr>
            <a:endParaRPr lang="sl-SI" dirty="0"/>
          </a:p>
          <a:p>
            <a:pPr marL="0" indent="0" fontAlgn="auto">
              <a:spcAft>
                <a:spcPts val="0"/>
              </a:spcAft>
              <a:buFont typeface="Arial" panose="020B0604020202020204" pitchFamily="34" charset="0"/>
              <a:buNone/>
              <a:defRPr/>
            </a:pPr>
            <a:endParaRPr lang="sl-SI" dirty="0"/>
          </a:p>
          <a:p>
            <a:pPr marL="0" indent="0" fontAlgn="auto">
              <a:spcAft>
                <a:spcPts val="0"/>
              </a:spcAft>
              <a:buFont typeface="Arial" panose="020B0604020202020204" pitchFamily="34" charset="0"/>
              <a:buNone/>
              <a:defRPr/>
            </a:pPr>
            <a:r>
              <a:rPr lang="sl-SI" dirty="0">
                <a:solidFill>
                  <a:srgbClr val="FF0000"/>
                </a:solidFill>
              </a:rPr>
              <a:t>VIDEO:</a:t>
            </a:r>
            <a:r>
              <a:rPr lang="sl-SI" dirty="0" err="1">
                <a:solidFill>
                  <a:srgbClr val="FF0000"/>
                </a:solidFill>
              </a:rPr>
              <a:t>https</a:t>
            </a:r>
            <a:r>
              <a:rPr lang="sl-SI" dirty="0">
                <a:solidFill>
                  <a:srgbClr val="FF0000"/>
                </a:solidFill>
              </a:rPr>
              <a:t>://</a:t>
            </a:r>
            <a:r>
              <a:rPr lang="sl-SI" dirty="0" err="1">
                <a:solidFill>
                  <a:srgbClr val="FF0000"/>
                </a:solidFill>
              </a:rPr>
              <a:t>www.youtube.com/watch</a:t>
            </a:r>
            <a:r>
              <a:rPr lang="sl-SI" dirty="0">
                <a:solidFill>
                  <a:srgbClr val="FF0000"/>
                </a:solidFill>
              </a:rPr>
              <a:t>?v=6OHRb_</a:t>
            </a:r>
            <a:r>
              <a:rPr lang="sl-SI" dirty="0" err="1">
                <a:solidFill>
                  <a:srgbClr val="FF0000"/>
                </a:solidFill>
              </a:rPr>
              <a:t>ODo</a:t>
            </a:r>
            <a:r>
              <a:rPr lang="sl-SI" dirty="0">
                <a:solidFill>
                  <a:srgbClr val="FF0000"/>
                </a:solidFill>
              </a:rPr>
              <a:t>-Q</a:t>
            </a:r>
          </a:p>
          <a:p>
            <a:pPr marL="0" indent="0" fontAlgn="auto">
              <a:spcAft>
                <a:spcPts val="0"/>
              </a:spcAft>
              <a:buFont typeface="Arial" panose="020B0604020202020204" pitchFamily="34" charset="0"/>
              <a:buNone/>
              <a:defRPr/>
            </a:pPr>
            <a:r>
              <a:rPr lang="sl-SI" dirty="0"/>
              <a:t> </a:t>
            </a:r>
          </a:p>
          <a:p>
            <a:pPr fontAlgn="auto">
              <a:spcAft>
                <a:spcPts val="0"/>
              </a:spcAft>
              <a:defRPr/>
            </a:pPr>
            <a:endParaRPr lang="sl-SI" dirty="0"/>
          </a:p>
        </p:txBody>
      </p:sp>
      <p:pic>
        <p:nvPicPr>
          <p:cNvPr id="4100" name="Picture 2">
            <a:extLst>
              <a:ext uri="{FF2B5EF4-FFF2-40B4-BE49-F238E27FC236}">
                <a16:creationId xmlns:a16="http://schemas.microsoft.com/office/drawing/2014/main" id="{99F3D6BB-BD0C-45A0-8E4D-18FFA325A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870325"/>
            <a:ext cx="43338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5E2EEEFB-DD05-416D-A0CA-2B99C37614C2}"/>
              </a:ext>
            </a:extLst>
          </p:cNvPr>
          <p:cNvSpPr>
            <a:spLocks noGrp="1"/>
          </p:cNvSpPr>
          <p:nvPr>
            <p:ph type="title"/>
          </p:nvPr>
        </p:nvSpPr>
        <p:spPr/>
        <p:txBody>
          <a:bodyPr/>
          <a:lstStyle/>
          <a:p>
            <a:r>
              <a:rPr lang="sl-SI" altLang="sl-SI"/>
              <a:t>LEDENIŠKO DELOVNJE</a:t>
            </a:r>
          </a:p>
        </p:txBody>
      </p:sp>
      <p:sp>
        <p:nvSpPr>
          <p:cNvPr id="5123" name="Ograda vsebine 2">
            <a:extLst>
              <a:ext uri="{FF2B5EF4-FFF2-40B4-BE49-F238E27FC236}">
                <a16:creationId xmlns:a16="http://schemas.microsoft.com/office/drawing/2014/main" id="{7B7E6C67-B4AD-45D1-A928-00B83D69DBA5}"/>
              </a:ext>
            </a:extLst>
          </p:cNvPr>
          <p:cNvSpPr>
            <a:spLocks noGrp="1"/>
          </p:cNvSpPr>
          <p:nvPr>
            <p:ph idx="1"/>
          </p:nvPr>
        </p:nvSpPr>
        <p:spPr/>
        <p:txBody>
          <a:bodyPr/>
          <a:lstStyle/>
          <a:p>
            <a:r>
              <a:rPr lang="sl-SI" altLang="sl-SI"/>
              <a:t>Dokončno podobo površju Alp so dale zunanje sile. Med njimi predvsem ledeniki, ki so še pred približno 10.000 leti segali vse do dolin. Posledice ledeniškega preoblikovanja so ostri vrhovi, ledeniške U doline, ledeniški nanosi (morene) in ledeniška jezera.</a:t>
            </a:r>
          </a:p>
          <a:p>
            <a:r>
              <a:rPr lang="sl-SI" altLang="sl-SI"/>
              <a:t>LEDENIŠKO PREOBLIKOVANJE</a:t>
            </a:r>
          </a:p>
          <a:p>
            <a:endParaRPr lang="sl-SI" altLang="sl-SI"/>
          </a:p>
        </p:txBody>
      </p:sp>
      <p:pic>
        <p:nvPicPr>
          <p:cNvPr id="5124" name="Picture 2">
            <a:extLst>
              <a:ext uri="{FF2B5EF4-FFF2-40B4-BE49-F238E27FC236}">
                <a16:creationId xmlns:a16="http://schemas.microsoft.com/office/drawing/2014/main" id="{F7156576-6A39-448E-A759-E244EEE24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057775"/>
            <a:ext cx="82804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B26FC101-18BC-425E-BB25-4B3F3E3EE562}"/>
              </a:ext>
            </a:extLst>
          </p:cNvPr>
          <p:cNvSpPr>
            <a:spLocks noGrp="1"/>
          </p:cNvSpPr>
          <p:nvPr>
            <p:ph type="title"/>
          </p:nvPr>
        </p:nvSpPr>
        <p:spPr/>
        <p:txBody>
          <a:bodyPr/>
          <a:lstStyle/>
          <a:p>
            <a:r>
              <a:rPr lang="sl-SI" altLang="sl-SI"/>
              <a:t>PONEBJE-GORSKO</a:t>
            </a:r>
          </a:p>
        </p:txBody>
      </p:sp>
      <p:sp>
        <p:nvSpPr>
          <p:cNvPr id="3" name="Ograda vsebine 2">
            <a:extLst>
              <a:ext uri="{FF2B5EF4-FFF2-40B4-BE49-F238E27FC236}">
                <a16:creationId xmlns:a16="http://schemas.microsoft.com/office/drawing/2014/main" id="{B80D413A-7130-4D69-9487-B829EBFD3497}"/>
              </a:ext>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sl-SI" dirty="0"/>
              <a:t>Zanj so značilne mrzle in dolge zime ter sveža in kratka poletja z veliko padavinami.</a:t>
            </a:r>
          </a:p>
          <a:p>
            <a:pPr fontAlgn="auto">
              <a:spcAft>
                <a:spcPts val="0"/>
              </a:spcAft>
              <a:defRPr/>
            </a:pPr>
            <a:endParaRPr lang="sl-SI" dirty="0"/>
          </a:p>
        </p:txBody>
      </p:sp>
      <p:pic>
        <p:nvPicPr>
          <p:cNvPr id="6148" name="Picture 2">
            <a:extLst>
              <a:ext uri="{FF2B5EF4-FFF2-40B4-BE49-F238E27FC236}">
                <a16:creationId xmlns:a16="http://schemas.microsoft.com/office/drawing/2014/main" id="{ABF46B57-3BE5-41A7-A7EF-925E9661B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763" y="3141663"/>
            <a:ext cx="20193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7FDE33E-71BF-4ADC-8C38-2301C9BED641}"/>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rtlCol="0">
            <a:normAutofit/>
          </a:bodyPr>
          <a:lstStyle/>
          <a:p>
            <a:pPr fontAlgn="auto">
              <a:spcAft>
                <a:spcPts val="0"/>
              </a:spcAft>
              <a:defRPr/>
            </a:pPr>
            <a:r>
              <a:rPr lang="sl-SI" dirty="0">
                <a:solidFill>
                  <a:srgbClr val="00B050"/>
                </a:solidFill>
              </a:rPr>
              <a:t>Višinski rastlinski pasovi</a:t>
            </a:r>
          </a:p>
        </p:txBody>
      </p:sp>
      <p:sp>
        <p:nvSpPr>
          <p:cNvPr id="7171" name="Ograda vsebine 3">
            <a:extLst>
              <a:ext uri="{FF2B5EF4-FFF2-40B4-BE49-F238E27FC236}">
                <a16:creationId xmlns:a16="http://schemas.microsoft.com/office/drawing/2014/main" id="{0DCCFA87-045B-4DD6-82D2-26F122135786}"/>
              </a:ext>
            </a:extLst>
          </p:cNvPr>
          <p:cNvSpPr>
            <a:spLocks noGrp="1"/>
          </p:cNvSpPr>
          <p:nvPr>
            <p:ph idx="1"/>
          </p:nvPr>
        </p:nvSpPr>
        <p:spPr/>
        <p:txBody>
          <a:bodyPr/>
          <a:lstStyle/>
          <a:p>
            <a:r>
              <a:rPr lang="sl-SI" altLang="sl-SI"/>
              <a:t>So posledica prilagajanja rastlinstva podnebju. Mejo do koder segajo gozdovi imenujemo gozdna meja in znaša 1600 - 1800 m.n.v.</a:t>
            </a:r>
          </a:p>
          <a:p>
            <a:endParaRPr lang="sl-SI" altLang="sl-S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8AB409CC-C100-479A-B090-329D91B3F5A6}"/>
              </a:ext>
            </a:extLst>
          </p:cNvPr>
          <p:cNvSpPr>
            <a:spLocks noGrp="1"/>
          </p:cNvSpPr>
          <p:nvPr>
            <p:ph type="title"/>
          </p:nvPr>
        </p:nvSpPr>
        <p:spPr/>
        <p:txBody>
          <a:bodyPr/>
          <a:lstStyle/>
          <a:p>
            <a:endParaRPr lang="sl-SI" altLang="sl-SI"/>
          </a:p>
        </p:txBody>
      </p:sp>
      <p:sp>
        <p:nvSpPr>
          <p:cNvPr id="8195" name="Ograda vsebine 2">
            <a:extLst>
              <a:ext uri="{FF2B5EF4-FFF2-40B4-BE49-F238E27FC236}">
                <a16:creationId xmlns:a16="http://schemas.microsoft.com/office/drawing/2014/main" id="{24EFC512-BB41-4ABF-B06C-1E231D288AC8}"/>
              </a:ext>
            </a:extLst>
          </p:cNvPr>
          <p:cNvSpPr>
            <a:spLocks noGrp="1"/>
          </p:cNvSpPr>
          <p:nvPr>
            <p:ph idx="1"/>
          </p:nvPr>
        </p:nvSpPr>
        <p:spPr/>
        <p:txBody>
          <a:bodyPr/>
          <a:lstStyle/>
          <a:p>
            <a:pPr marL="0" indent="0">
              <a:buFont typeface="Arial" panose="020B0604020202020204" pitchFamily="34" charset="0"/>
              <a:buNone/>
            </a:pPr>
            <a:endParaRPr lang="sl-SI" altLang="sl-SI"/>
          </a:p>
        </p:txBody>
      </p:sp>
      <p:pic>
        <p:nvPicPr>
          <p:cNvPr id="8196" name="Picture 2">
            <a:extLst>
              <a:ext uri="{FF2B5EF4-FFF2-40B4-BE49-F238E27FC236}">
                <a16:creationId xmlns:a16="http://schemas.microsoft.com/office/drawing/2014/main" id="{709187E6-EEAB-41F2-9B95-58E02CDE2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0"/>
            <a:ext cx="9070975" cy="681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72756F5D-8E0E-4AD0-8496-DFC7BAFCB4B8}"/>
              </a:ext>
            </a:extLst>
          </p:cNvPr>
          <p:cNvSpPr>
            <a:spLocks noGrp="1"/>
          </p:cNvSpPr>
          <p:nvPr>
            <p:ph type="title"/>
          </p:nvPr>
        </p:nvSpPr>
        <p:spPr/>
        <p:txBody>
          <a:bodyPr/>
          <a:lstStyle/>
          <a:p>
            <a:r>
              <a:rPr lang="sl-SI" altLang="sl-SI"/>
              <a:t>gospodarstvo</a:t>
            </a:r>
          </a:p>
        </p:txBody>
      </p:sp>
      <p:sp>
        <p:nvSpPr>
          <p:cNvPr id="3" name="Ograda vsebine 2">
            <a:extLst>
              <a:ext uri="{FF2B5EF4-FFF2-40B4-BE49-F238E27FC236}">
                <a16:creationId xmlns:a16="http://schemas.microsoft.com/office/drawing/2014/main" id="{2AE1D0D3-0CA5-4DC6-BD31-95D63518BDAB}"/>
              </a:ext>
            </a:extLst>
          </p:cNvPr>
          <p:cNvSpPr>
            <a:spLocks noGrp="1"/>
          </p:cNvSpPr>
          <p:nvPr>
            <p:ph idx="1"/>
          </p:nvPr>
        </p:nvSpPr>
        <p:spPr/>
        <p:txBody>
          <a:bodyPr rtlCol="0">
            <a:normAutofit/>
          </a:bodyPr>
          <a:lstStyle/>
          <a:p>
            <a:pPr fontAlgn="auto">
              <a:spcAft>
                <a:spcPts val="0"/>
              </a:spcAft>
              <a:defRPr/>
            </a:pPr>
            <a:r>
              <a:rPr lang="sl-SI" dirty="0"/>
              <a:t>V preteklosti sta bili glavni gospodarski panogi v Alpah pašna živinoreja in gozdarstvo. Danes je najpomembnejši turizem, pomembno vlogo pa ima tudi energetika - hidroelektrarne.</a:t>
            </a:r>
          </a:p>
          <a:p>
            <a:pPr fontAlgn="auto">
              <a:spcAft>
                <a:spcPts val="0"/>
              </a:spcAft>
              <a:defRPr/>
            </a:pPr>
            <a:endParaRPr lang="sl-SI" dirty="0"/>
          </a:p>
          <a:p>
            <a:pPr fontAlgn="auto">
              <a:spcAft>
                <a:spcPts val="0"/>
              </a:spcAft>
              <a:defRPr/>
            </a:pPr>
            <a:endParaRPr lang="sl-SI" dirty="0"/>
          </a:p>
          <a:p>
            <a:pPr fontAlgn="auto">
              <a:spcAft>
                <a:spcPts val="0"/>
              </a:spcAft>
              <a:defRPr/>
            </a:pPr>
            <a:endParaRPr lang="sl-SI" dirty="0"/>
          </a:p>
          <a:p>
            <a:pPr marL="0" indent="0" fontAlgn="auto">
              <a:spcAft>
                <a:spcPts val="0"/>
              </a:spcAft>
              <a:buFont typeface="Arial" panose="020B0604020202020204" pitchFamily="34" charset="0"/>
              <a:buNone/>
              <a:defRPr/>
            </a:pPr>
            <a:r>
              <a:rPr lang="sl-SI" dirty="0"/>
              <a:t> </a:t>
            </a:r>
          </a:p>
          <a:p>
            <a:pPr fontAlgn="auto">
              <a:spcAft>
                <a:spcPts val="0"/>
              </a:spcAft>
              <a:defRPr/>
            </a:pPr>
            <a:endParaRPr lang="sl-SI" dirty="0"/>
          </a:p>
        </p:txBody>
      </p:sp>
      <p:pic>
        <p:nvPicPr>
          <p:cNvPr id="9220" name="Picture 2">
            <a:extLst>
              <a:ext uri="{FF2B5EF4-FFF2-40B4-BE49-F238E27FC236}">
                <a16:creationId xmlns:a16="http://schemas.microsoft.com/office/drawing/2014/main" id="{E1D1FEB8-32FF-483C-8485-4310CD1D4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573463"/>
            <a:ext cx="47625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A76483A8-2DC9-44DE-84E2-D6750881C7B2}"/>
              </a:ext>
            </a:extLst>
          </p:cNvPr>
          <p:cNvSpPr>
            <a:spLocks noGrp="1"/>
          </p:cNvSpPr>
          <p:nvPr>
            <p:ph type="title"/>
          </p:nvPr>
        </p:nvSpPr>
        <p:spPr/>
        <p:txBody>
          <a:bodyPr/>
          <a:lstStyle/>
          <a:p>
            <a:r>
              <a:rPr lang="sl-SI" altLang="sl-SI"/>
              <a:t>VPRAŠANJA</a:t>
            </a:r>
          </a:p>
        </p:txBody>
      </p:sp>
      <p:sp>
        <p:nvSpPr>
          <p:cNvPr id="3" name="Ograda vsebine 2">
            <a:extLst>
              <a:ext uri="{FF2B5EF4-FFF2-40B4-BE49-F238E27FC236}">
                <a16:creationId xmlns:a16="http://schemas.microsoft.com/office/drawing/2014/main" id="{AAF7032C-43B4-45EF-A688-A19491F7083C}"/>
              </a:ext>
            </a:extLst>
          </p:cNvPr>
          <p:cNvSpPr>
            <a:spLocks noGrp="1"/>
          </p:cNvSpPr>
          <p:nvPr>
            <p:ph idx="1"/>
          </p:nvPr>
        </p:nvSpPr>
        <p:spPr/>
        <p:txBody>
          <a:bodyPr rtlCol="0">
            <a:normAutofit fontScale="47500" lnSpcReduction="20000"/>
          </a:bodyPr>
          <a:lstStyle/>
          <a:p>
            <a:pPr marL="0" indent="0" fontAlgn="auto">
              <a:spcAft>
                <a:spcPts val="0"/>
              </a:spcAft>
              <a:buFont typeface="Arial" panose="020B0604020202020204" pitchFamily="34" charset="0"/>
              <a:buNone/>
              <a:defRPr/>
            </a:pPr>
            <a:endParaRPr lang="sl-SI" dirty="0"/>
          </a:p>
          <a:p>
            <a:pPr fontAlgn="auto">
              <a:spcAft>
                <a:spcPts val="0"/>
              </a:spcAft>
              <a:defRPr/>
            </a:pPr>
            <a:r>
              <a:rPr lang="sl-SI" dirty="0"/>
              <a:t>1. V katero geografsko regijo spadajo Alpe?</a:t>
            </a:r>
          </a:p>
          <a:p>
            <a:pPr fontAlgn="auto">
              <a:spcAft>
                <a:spcPts val="0"/>
              </a:spcAft>
              <a:defRPr/>
            </a:pPr>
            <a:endParaRPr lang="sl-SI" dirty="0"/>
          </a:p>
          <a:p>
            <a:pPr fontAlgn="auto">
              <a:spcAft>
                <a:spcPts val="0"/>
              </a:spcAft>
              <a:defRPr/>
            </a:pPr>
            <a:r>
              <a:rPr lang="sl-SI" dirty="0"/>
              <a:t>2. Katere države obsegajo?</a:t>
            </a:r>
          </a:p>
          <a:p>
            <a:pPr fontAlgn="auto">
              <a:spcAft>
                <a:spcPts val="0"/>
              </a:spcAft>
              <a:defRPr/>
            </a:pPr>
            <a:endParaRPr lang="sl-SI" dirty="0"/>
          </a:p>
          <a:p>
            <a:pPr fontAlgn="auto">
              <a:spcAft>
                <a:spcPts val="0"/>
              </a:spcAft>
              <a:defRPr/>
            </a:pPr>
            <a:r>
              <a:rPr lang="sl-SI" dirty="0"/>
              <a:t>3. Analiziraj </a:t>
            </a:r>
            <a:r>
              <a:rPr lang="sl-SI" dirty="0" err="1"/>
              <a:t>klimogram</a:t>
            </a:r>
            <a:r>
              <a:rPr lang="sl-SI" dirty="0"/>
              <a:t> Kredarice in zapiši značilnosti tega podnebja.</a:t>
            </a:r>
          </a:p>
          <a:p>
            <a:pPr fontAlgn="auto">
              <a:spcAft>
                <a:spcPts val="0"/>
              </a:spcAft>
              <a:defRPr/>
            </a:pPr>
            <a:endParaRPr lang="sl-SI" dirty="0"/>
          </a:p>
          <a:p>
            <a:pPr fontAlgn="auto">
              <a:spcAft>
                <a:spcPts val="0"/>
              </a:spcAft>
              <a:defRPr/>
            </a:pPr>
            <a:r>
              <a:rPr lang="sl-SI" dirty="0"/>
              <a:t>4. Naštej nekaj površinskih oblik, ki so posledica ledeniškega delovanja.</a:t>
            </a:r>
          </a:p>
          <a:p>
            <a:pPr fontAlgn="auto">
              <a:spcAft>
                <a:spcPts val="0"/>
              </a:spcAft>
              <a:defRPr/>
            </a:pPr>
            <a:endParaRPr lang="sl-SI" dirty="0"/>
          </a:p>
          <a:p>
            <a:pPr fontAlgn="auto">
              <a:spcAft>
                <a:spcPts val="0"/>
              </a:spcAft>
              <a:defRPr/>
            </a:pPr>
            <a:r>
              <a:rPr lang="sl-SI" dirty="0"/>
              <a:t>5. Kateri je najvišji vrh Alp in koliko meri, kateri vrh je najvišji v Sloveniji in njegova n.v.?</a:t>
            </a:r>
          </a:p>
          <a:p>
            <a:pPr fontAlgn="auto">
              <a:spcAft>
                <a:spcPts val="0"/>
              </a:spcAft>
              <a:defRPr/>
            </a:pPr>
            <a:endParaRPr lang="sl-SI" dirty="0"/>
          </a:p>
          <a:p>
            <a:pPr fontAlgn="auto">
              <a:spcAft>
                <a:spcPts val="0"/>
              </a:spcAft>
              <a:defRPr/>
            </a:pPr>
            <a:r>
              <a:rPr lang="sl-SI" dirty="0"/>
              <a:t>6. Kako so nastale Alpe in kaj jim je dalo današnjo podobo?</a:t>
            </a:r>
          </a:p>
          <a:p>
            <a:pPr fontAlgn="auto">
              <a:spcAft>
                <a:spcPts val="0"/>
              </a:spcAft>
              <a:defRPr/>
            </a:pPr>
            <a:endParaRPr lang="sl-SI" dirty="0"/>
          </a:p>
          <a:p>
            <a:pPr fontAlgn="auto">
              <a:spcAft>
                <a:spcPts val="0"/>
              </a:spcAft>
              <a:defRPr/>
            </a:pPr>
            <a:r>
              <a:rPr lang="sl-SI" dirty="0"/>
              <a:t>7. Razloži vpliv višinskih rastlinskih pasov na gospodarstvo in življenje ljudi.</a:t>
            </a:r>
          </a:p>
          <a:p>
            <a:pPr fontAlgn="auto">
              <a:spcAft>
                <a:spcPts val="0"/>
              </a:spcAft>
              <a:defRPr/>
            </a:pPr>
            <a:endParaRPr lang="sl-SI" dirty="0"/>
          </a:p>
          <a:p>
            <a:pPr fontAlgn="auto">
              <a:spcAft>
                <a:spcPts val="0"/>
              </a:spcAft>
              <a:defRPr/>
            </a:pPr>
            <a:r>
              <a:rPr lang="sl-SI" dirty="0"/>
              <a:t>8. Sklepaj, katere gospodarske panoge so se ali se še lahko razvijejo na območju Alp</a:t>
            </a:r>
          </a:p>
          <a:p>
            <a:pPr fontAlgn="auto">
              <a:spcAft>
                <a:spcPts val="0"/>
              </a:spcAft>
              <a:defRPr/>
            </a:pPr>
            <a:endParaRPr lang="sl-SI" dirty="0"/>
          </a:p>
        </p:txBody>
      </p:sp>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353</Words>
  <Application>Microsoft Office PowerPoint</Application>
  <PresentationFormat>On-screen Show (4:3)</PresentationFormat>
  <Paragraphs>39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Algerian</vt:lpstr>
      <vt:lpstr>Arial</vt:lpstr>
      <vt:lpstr>Calibri</vt:lpstr>
      <vt:lpstr>Officeova tema</vt:lpstr>
      <vt:lpstr>ALPE </vt:lpstr>
      <vt:lpstr>PowerPoint Presentation</vt:lpstr>
      <vt:lpstr>gubanje</vt:lpstr>
      <vt:lpstr>LEDENIŠKO DELOVNJE</vt:lpstr>
      <vt:lpstr>PONEBJE-GORSKO</vt:lpstr>
      <vt:lpstr>Višinski rastlinski pasovi</vt:lpstr>
      <vt:lpstr>PowerPoint Presentation</vt:lpstr>
      <vt:lpstr>gospodarstvo</vt:lpstr>
      <vt:lpstr>VPRAŠANJA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2019-05-30T09:42:47Z</dcterms:created>
  <dcterms:modified xsi:type="dcterms:W3CDTF">2019-05-30T09:42:47Z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