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69" r:id="rId4"/>
    <p:sldId id="258" r:id="rId5"/>
    <p:sldId id="263" r:id="rId6"/>
    <p:sldId id="259" r:id="rId7"/>
    <p:sldId id="260" r:id="rId8"/>
    <p:sldId id="261" r:id="rId9"/>
    <p:sldId id="262"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11F"/>
    <a:srgbClr val="422C16"/>
    <a:srgbClr val="0C788E"/>
    <a:srgbClr val="006666"/>
    <a:srgbClr val="0099CC"/>
    <a:srgbClr val="660066"/>
    <a:srgbClr val="660033"/>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7842" autoAdjust="0"/>
    <p:restoredTop sz="59855" autoAdjust="0"/>
  </p:normalViewPr>
  <p:slideViewPr>
    <p:cSldViewPr>
      <p:cViewPr varScale="1">
        <p:scale>
          <a:sx n="84" d="100"/>
          <a:sy n="84" d="100"/>
        </p:scale>
        <p:origin x="102"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6-19T13:31:10.3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0 507,'0'21,"0"0,21-21,1 0,-1 0,-21 0,21 0,0 0,-21 21,21-21,-21 0,21 0,1 0,-22 0,21 0,0 0,0 0,-21 0,21 21,0-21,1 0,-22 0,21 0,-21 0,21 0,-21 0,21 21,0-21,0 0,1 0,-1 22,-21-22,21 0,21 21,-21-21,22 21,-22 0,0-21,0 21,0 0,1-21,-1 0,-21 0,21 0,-21 0,21 0,-21 22,0-22,21 0,-21 0,21 0,-21 0,22 21,-22-21,21 0,-21 0,21 0,-21 0,21 0,-21 0,21 21,-21-21,21 0,1 21,-22-21,21 0,-21 0,21 0,-21 0,21 21,0-21,-21 21,21 1,-21-22,22 0,-1 0,0 21,-21-21,21 0,0 0,-21 0,21 0,-21 0,22 21,-1-21,-21 0,21 0,-21 0,21 0,-21 0,21 0,0 0,1 0,-22 0,42 0,-42 0,42 21,-42-21,21 0,22 0,-43 0,21 0,-21 21,21-21,0 0,-21 0,21 0,1 0,-22 21,21 1,0-22,-21 0,21 0,0 21,22 0,-22-21,0 0,21 0,-21 21,1-21,20 21,0 0,1-21,-1 0,43 0,-43 0,-42 0,21 22,-21-22,42 0,-42 0,22 21,-1 0,0-21,0 0,0 0,-21 0,21 0,-21 21,22-21,-22 0,21 0,0 0,-21 21,21-21,-21 0,42 0,-42 0,22 0,-1 0,0 0,21 0,1 0,-1 0,-21 0,21 0,1 0,-22 0,0 0,21 21,-20-21,-1 0,21 0,-21 0,22 22,-22-22,0 0,0 0,0 0,0 21,-21-21,22 0,-1 0,0 0,-21 0,21 0,-21 0,21 21,0-21,1 0,-1 0,0 0,21 0,-21 0,1 0,20 0,-21 0,0 0,0 0,1 0,-1 0,21 0,-42 0,42 21,-42-21,22 0,-22 0,0 21,21-21,-21 0,21 21,0-21,-21 0,21 0,-21 0,43 0,-43 0,21 0,21 0,-42 0,42 0,-42 0,22 0,-1 0,0 0,0 0,0 0,0 0,1 0,-1 0,0 0,0 0,0 0,22 0,-43 0,21 0,0 0,0 0,0 0,0 0,1 0,-1 0,0 0,21 0,-21 0,1 0,20 0,-21 0,-21 0,21 0,0 0,22 0,-22 0,0 0,21 0,1 0,-22 0,21 0,1 0,-43 0,21-21,0 21,0-21,0 21,0 0,22 0,-22-21,21 21,1 0,-1 0,-21 0,0 0,22 0,-43 0,21-21,0 21,0 0,21 0,-20 0,-1 0,0 0,-21 0,21 0,0 0,-21 0,21 0,-21 0,22 0,-22 0,21 0,0 0,-21 0,21 0,21 0,-42 0,43 0,-22 0,-21 0,42 0,-42-21,43 21,-43 0,21-22,21 22,-21 0,0 0,22 0,-43 0,42-21,-21 21,-21 0,43 0,-22 0,0-21,0 21,0 0,0 0,22 0,-43 0,42 0,-21 0,0 0,1 0,-1 0,21-21,-21 21,0 0,22-21,-1 21,-21 0,0 0,22 0,-22 0,0 0,21-21,-42-1,0 22,22 0,-22-21,21 21,0-21,21 0,-21 21,22-21,-22 0,0 21,21-22,-20 22,-1 0,21-21,-42 21,21-21,0 21,-21 0,22-21,-1 21,-21 0,42 0,-42 0,21-21,0 0,1 21,-1 0,0-22,0 22,0-21,22 0,-22 0,21 21,-21-21,0 0,43-1,-43 1,21 0,1 21,-22 0,0 0,21-42,-20 42,20-21,-21-1,0 1,0 0,22 0,-22 21,0-42,21 42,-42 0,22-22,-1 1,0 21,-21 0,42 0,-21-21,1 0,-1 21,0 0,0-21,-21 21,21 0,0-21,-21-1,22 22,-22 0,21 0,-21 0,21 0,0 0,0 0,-21 0,21 0,1 0,-1 0,-21 0,21 0,0 0,0 0,-21 0,21 0,1-21,-22 21,21 0,-21-21,21 0,0 21,-21-21,0 21,21 0,-21-21,43 21,-43 0,21-22,-21 22,21-21,-21 21,0 0,0-21,21 21,0-21,-21 0,21 21,-21-21,0 21,0 0,22-22,-1 22,-21-21,0 21,21-21,-21 21,21-21,-21 21,21-21,0 21,-21-21,0 21,22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4-07T19:27:39.9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0,21 0,0 0,-21 0,21 0,-21 0,22 0,-22 0,21 0,0 0,-21 0,21 0,-21 0,21 0,0 0,-21 0,22 0,-22 0,21 0,-21 0,42 21,-42-21,21 0,-21 0,21 21,1-21,-22 0,21 21,-21-21,21 0,0 0,0 0,-21 22,21-22,1 0,-22 0,21 0,-21 21,21-21,-21 0,42 0,-42 21,21 0,1-21,-1 0,-21 0,21 0,-21 0,42 21,-42-21,43 0,-22 0,0 0,0 0,0 21,0 1,-21-22,22 0,-22 21,0-21,21 0,0 21,-21 0,0-21,21 0,-21 21,21-21,-21 0,21 21,1-21,-1 0,-21 22,21-22,0 0,-21 0,21 0,0 21,1-21,-22 0,21 21,-21-21,21 0,0 21,-21-21,21 21,-21-21,21 21,1-21,-1 0,-21 22,21-22,0 21,0-21,-21 0,21 21,1-21,-22 0,21 21,-21-21,21 21,0-21,0 0,-21 0,43 0,-43 0,21 21,21-21,-21 0,0 22,1-22,-1 0,0 21,-21-21,42 0,-42 0,21 21,1-21,-1 0,0 0,0 21,-21-21,21 21,0-21,1 0,20 0,-42 0,21 0,21 21,-20 1,-1-22,21 0,-21 0,22 21,-22-21,0 21,21 0,-21-21,1 0,41 21,-63 0,21-21,22 0,-43 0,21 22,0-22,-21 0,21 0,-21 21,21-21,-21 21,21-21,1 0,-22 0,21 21,0-21,0 0,0 21,0 0,22-21,-22 0,0 22,21-22,-20 21,20-21,-42 0,21 21,0-21,0 21,-21-21,22 0,-22 0,21 0,-21 0,0 21,21-21,0 0,-21 21,21-21,-21 22,21-22,-21 0,43 0,-43 0,42 21,-21 0,0-21,1 0,-22 0,42 21,-21-21,0 0,0 0,1 0,-22 21,21-21,-21 21,21-21,0 0,-21 22,21-22,-21 0,21 21,1-21,-1 21,0-21,0 0,0 0,0 21,22-21,-22 21,0-21,0 0,0 0,22 0,-43 0,21 21,0-21,0 0,-21 0,21 0,-21 22,22-22,-22 21,21-21,0 0,0 0,0 0,0 0,1 21,-1-21,21 0,-42 0,42 21,-42-21,22 0,-22 21,42-21,-42 0,21 0,-21 0,21 0,-21 0,21 21,1-21,-22 0,21 0,-21 0,21 0,0 22,0-22,-21 0,21 21,1-21,-1 0,0 0,0 0,0 21,0-21,1 0,20 0,-21 21,21-21,-20 0,-1 0,0 0,0 21,0-21,22 0,-43 0,42 0,-42 0,21 0,0 0,0 21,1-21,-1 0,0 0,0 22,0-22,0 0,1 0,-1 0,0 21,0-21,0 21,0-21,1 0,20 0,-21 0,0 0,43 21,-22-21,0 21,1-21,20 21,-20-21,-1 0,0 22,1-22,20 21,-42-21,22 0,-1 21,0-21,1 0,-22 0,21 0,-21 0,0 0,22 21,-22-21,0 0,21 0,-20 0,-22 0,42 0,-42 21,42-21,-42 0,21 0,1 0,-1 0,-21 0,21 0,-21 0,21 0,-21 0,21 0,0 0,1 0,-1 0,0 0,21 0,1 0,-1 0,-21 0,43 0,-43 0,0 0,21 0,-21 0,1 0,20 0,-42 0,21 0,0 0,0 0,-21 0,22 0,-22 0,21 0,-21 0,21 0,0 0,0 0,0 0,1 0,-22 0,21 0,0 0,0 0,0 0,0 0,22 0,-1 0,0 0,1 0,-1 0,0 0,1 0,-22 0,21-21,22 21,-43 0,0-21,21 21,-42 0,22 0,-1 0,0 0,-21 0,21 0,0 0,0 0,1 0,-1 0,21 0,-21 0,0 0,22 0,-1 0,0 0,1 0,-1 0,0 0,22 0,-1 0,-20 0,20 0,1 0,-22 0,-21 0,22 0,-22 0,0 0,21 0,-42 0,43 0,-22 0,-21 0,42 0,-21 0,0-21,1 21,-22 0,42 0,-42 0,21 0,0-21,0 21,1-22,-1 22,0 0,0 0,0-21,0 21,1 0,20-21,-21 0,0 0,22 21,-22 0,0-21,21-1,-21 22,22-21,-22 21,21-21,1 21,-1-21,0 21,-21 0,22 0,-22 0,0 0,21 0,-42 0,22 0,-22 0,21-21,-21 21,0 0,21 0,0-21,-21 21,21 0,-21-22,43 22,-43-21,42 21,0 0,22-21,-22 21,0-21,1 0,-1 21,-21 0,0 0,22 0,-22 0,0 0,0 0,0-21,1 21,-1 0,0 0,0-22,-21 22,21 0,0 0,-21 0,22 0,-22 0,21-21,-21 21,42 0,-42 0,21 0,-21 0,21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id="{F48ABC3B-C62C-443C-A923-92ED7821BD1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47B0559-F277-4AFD-AF6D-704C7FC4D23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6B3ADF9-6E9D-455C-B11B-693E41090C9D}"/>
              </a:ext>
            </a:extLst>
          </p:cNvPr>
          <p:cNvSpPr>
            <a:spLocks noGrp="1" noChangeArrowheads="1"/>
          </p:cNvSpPr>
          <p:nvPr>
            <p:ph type="sldNum" sz="quarter" idx="12"/>
          </p:nvPr>
        </p:nvSpPr>
        <p:spPr>
          <a:ln/>
        </p:spPr>
        <p:txBody>
          <a:bodyPr/>
          <a:lstStyle>
            <a:lvl1pPr>
              <a:defRPr/>
            </a:lvl1pPr>
          </a:lstStyle>
          <a:p>
            <a:fld id="{3A507D73-BEE0-44EE-AED8-BF94805A2339}" type="slidenum">
              <a:rPr lang="es-ES" altLang="sl-SI"/>
              <a:pPr/>
              <a:t>‹#›</a:t>
            </a:fld>
            <a:endParaRPr lang="es-ES" altLang="sl-SI"/>
          </a:p>
        </p:txBody>
      </p:sp>
    </p:spTree>
    <p:extLst>
      <p:ext uri="{BB962C8B-B14F-4D97-AF65-F5344CB8AC3E}">
        <p14:creationId xmlns:p14="http://schemas.microsoft.com/office/powerpoint/2010/main" val="36689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A056F487-19EE-4729-8598-2C9EF0ACF84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632A816-6725-477D-A9B9-5B4297F493D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9CAEB18-76EC-4F2E-A306-8E15135865D1}"/>
              </a:ext>
            </a:extLst>
          </p:cNvPr>
          <p:cNvSpPr>
            <a:spLocks noGrp="1" noChangeArrowheads="1"/>
          </p:cNvSpPr>
          <p:nvPr>
            <p:ph type="sldNum" sz="quarter" idx="12"/>
          </p:nvPr>
        </p:nvSpPr>
        <p:spPr>
          <a:ln/>
        </p:spPr>
        <p:txBody>
          <a:bodyPr/>
          <a:lstStyle>
            <a:lvl1pPr>
              <a:defRPr/>
            </a:lvl1pPr>
          </a:lstStyle>
          <a:p>
            <a:fld id="{C5964B45-14D7-49BD-AB21-93AFF2F2C336}" type="slidenum">
              <a:rPr lang="es-ES" altLang="sl-SI"/>
              <a:pPr/>
              <a:t>‹#›</a:t>
            </a:fld>
            <a:endParaRPr lang="es-ES" altLang="sl-SI"/>
          </a:p>
        </p:txBody>
      </p:sp>
    </p:spTree>
    <p:extLst>
      <p:ext uri="{BB962C8B-B14F-4D97-AF65-F5344CB8AC3E}">
        <p14:creationId xmlns:p14="http://schemas.microsoft.com/office/powerpoint/2010/main" val="53897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73901E39-8659-42B5-9917-F99378C7FD3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A70560CB-E9FB-4099-B7C3-F424C4304C3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0F40680-36CE-44D3-83F9-05FE1B836BB8}"/>
              </a:ext>
            </a:extLst>
          </p:cNvPr>
          <p:cNvSpPr>
            <a:spLocks noGrp="1" noChangeArrowheads="1"/>
          </p:cNvSpPr>
          <p:nvPr>
            <p:ph type="sldNum" sz="quarter" idx="12"/>
          </p:nvPr>
        </p:nvSpPr>
        <p:spPr>
          <a:ln/>
        </p:spPr>
        <p:txBody>
          <a:bodyPr/>
          <a:lstStyle>
            <a:lvl1pPr>
              <a:defRPr/>
            </a:lvl1pPr>
          </a:lstStyle>
          <a:p>
            <a:fld id="{C82AACD5-EBDE-418D-BAB4-FE1DDDB4AB16}" type="slidenum">
              <a:rPr lang="es-ES" altLang="sl-SI"/>
              <a:pPr/>
              <a:t>‹#›</a:t>
            </a:fld>
            <a:endParaRPr lang="es-ES" altLang="sl-SI"/>
          </a:p>
        </p:txBody>
      </p:sp>
    </p:spTree>
    <p:extLst>
      <p:ext uri="{BB962C8B-B14F-4D97-AF65-F5344CB8AC3E}">
        <p14:creationId xmlns:p14="http://schemas.microsoft.com/office/powerpoint/2010/main" val="80641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EA70A028-A8B0-41F1-BBA4-C95E3AA6A9B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7D65935-0B9A-40A8-8225-58C15CD7849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D5FA716-48A2-4BC1-9657-1BCA5BFD7719}"/>
              </a:ext>
            </a:extLst>
          </p:cNvPr>
          <p:cNvSpPr>
            <a:spLocks noGrp="1" noChangeArrowheads="1"/>
          </p:cNvSpPr>
          <p:nvPr>
            <p:ph type="sldNum" sz="quarter" idx="12"/>
          </p:nvPr>
        </p:nvSpPr>
        <p:spPr>
          <a:ln/>
        </p:spPr>
        <p:txBody>
          <a:bodyPr/>
          <a:lstStyle>
            <a:lvl1pPr>
              <a:defRPr/>
            </a:lvl1pPr>
          </a:lstStyle>
          <a:p>
            <a:fld id="{ED286689-006C-4EFE-99A4-B57E3C3CE1D0}" type="slidenum">
              <a:rPr lang="es-ES" altLang="sl-SI"/>
              <a:pPr/>
              <a:t>‹#›</a:t>
            </a:fld>
            <a:endParaRPr lang="es-ES" altLang="sl-SI"/>
          </a:p>
        </p:txBody>
      </p:sp>
    </p:spTree>
    <p:extLst>
      <p:ext uri="{BB962C8B-B14F-4D97-AF65-F5344CB8AC3E}">
        <p14:creationId xmlns:p14="http://schemas.microsoft.com/office/powerpoint/2010/main" val="63413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8030A952-18BA-487E-B7BE-DD625C5AF5F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95331C5-2FC9-4618-8D30-97561AE9F23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40DEC61C-8764-4A11-8D0A-8E0561354BDA}"/>
              </a:ext>
            </a:extLst>
          </p:cNvPr>
          <p:cNvSpPr>
            <a:spLocks noGrp="1" noChangeArrowheads="1"/>
          </p:cNvSpPr>
          <p:nvPr>
            <p:ph type="sldNum" sz="quarter" idx="12"/>
          </p:nvPr>
        </p:nvSpPr>
        <p:spPr>
          <a:ln/>
        </p:spPr>
        <p:txBody>
          <a:bodyPr/>
          <a:lstStyle>
            <a:lvl1pPr>
              <a:defRPr/>
            </a:lvl1pPr>
          </a:lstStyle>
          <a:p>
            <a:fld id="{25B262CF-48C3-4201-B056-3F3E59020ADD}" type="slidenum">
              <a:rPr lang="es-ES" altLang="sl-SI"/>
              <a:pPr/>
              <a:t>‹#›</a:t>
            </a:fld>
            <a:endParaRPr lang="es-ES" altLang="sl-SI"/>
          </a:p>
        </p:txBody>
      </p:sp>
    </p:spTree>
    <p:extLst>
      <p:ext uri="{BB962C8B-B14F-4D97-AF65-F5344CB8AC3E}">
        <p14:creationId xmlns:p14="http://schemas.microsoft.com/office/powerpoint/2010/main" val="77258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a:extLst>
              <a:ext uri="{FF2B5EF4-FFF2-40B4-BE49-F238E27FC236}">
                <a16:creationId xmlns:a16="http://schemas.microsoft.com/office/drawing/2014/main" id="{5CA02016-513E-4DD0-BB6E-7D5D3614CE4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2B78799-804E-4AF5-92F9-DBA98DE032F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2661075E-9BBC-4AED-A4FF-A02CFE6DBC58}"/>
              </a:ext>
            </a:extLst>
          </p:cNvPr>
          <p:cNvSpPr>
            <a:spLocks noGrp="1" noChangeArrowheads="1"/>
          </p:cNvSpPr>
          <p:nvPr>
            <p:ph type="sldNum" sz="quarter" idx="12"/>
          </p:nvPr>
        </p:nvSpPr>
        <p:spPr>
          <a:ln/>
        </p:spPr>
        <p:txBody>
          <a:bodyPr/>
          <a:lstStyle>
            <a:lvl1pPr>
              <a:defRPr/>
            </a:lvl1pPr>
          </a:lstStyle>
          <a:p>
            <a:fld id="{3DE5673A-A160-48F5-A6C6-7EBECB23ADD1}" type="slidenum">
              <a:rPr lang="es-ES" altLang="sl-SI"/>
              <a:pPr/>
              <a:t>‹#›</a:t>
            </a:fld>
            <a:endParaRPr lang="es-ES" altLang="sl-SI"/>
          </a:p>
        </p:txBody>
      </p:sp>
    </p:spTree>
    <p:extLst>
      <p:ext uri="{BB962C8B-B14F-4D97-AF65-F5344CB8AC3E}">
        <p14:creationId xmlns:p14="http://schemas.microsoft.com/office/powerpoint/2010/main" val="420058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id="{ACB1444A-75EE-4E35-9687-259BD7ADE9F8}"/>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A0542829-878A-419C-8EFA-7ABE6B2D449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8AB2096F-87D1-45A2-9719-7D78ADCA7F95}"/>
              </a:ext>
            </a:extLst>
          </p:cNvPr>
          <p:cNvSpPr>
            <a:spLocks noGrp="1" noChangeArrowheads="1"/>
          </p:cNvSpPr>
          <p:nvPr>
            <p:ph type="sldNum" sz="quarter" idx="12"/>
          </p:nvPr>
        </p:nvSpPr>
        <p:spPr>
          <a:ln/>
        </p:spPr>
        <p:txBody>
          <a:bodyPr/>
          <a:lstStyle>
            <a:lvl1pPr>
              <a:defRPr/>
            </a:lvl1pPr>
          </a:lstStyle>
          <a:p>
            <a:fld id="{B9B257C7-C74C-4F55-8EB4-30F4E2015A4F}" type="slidenum">
              <a:rPr lang="es-ES" altLang="sl-SI"/>
              <a:pPr/>
              <a:t>‹#›</a:t>
            </a:fld>
            <a:endParaRPr lang="es-ES" altLang="sl-SI"/>
          </a:p>
        </p:txBody>
      </p:sp>
    </p:spTree>
    <p:extLst>
      <p:ext uri="{BB962C8B-B14F-4D97-AF65-F5344CB8AC3E}">
        <p14:creationId xmlns:p14="http://schemas.microsoft.com/office/powerpoint/2010/main" val="38421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a:extLst>
              <a:ext uri="{FF2B5EF4-FFF2-40B4-BE49-F238E27FC236}">
                <a16:creationId xmlns:a16="http://schemas.microsoft.com/office/drawing/2014/main" id="{10B96C9A-A179-4D4D-B559-ECE65753E3BC}"/>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6F820D19-CAC3-42DD-B5B4-D699B72F7DF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6EEBFC29-5EB1-4457-BD5A-67F3F66E16F3}"/>
              </a:ext>
            </a:extLst>
          </p:cNvPr>
          <p:cNvSpPr>
            <a:spLocks noGrp="1" noChangeArrowheads="1"/>
          </p:cNvSpPr>
          <p:nvPr>
            <p:ph type="sldNum" sz="quarter" idx="12"/>
          </p:nvPr>
        </p:nvSpPr>
        <p:spPr>
          <a:ln/>
        </p:spPr>
        <p:txBody>
          <a:bodyPr/>
          <a:lstStyle>
            <a:lvl1pPr>
              <a:defRPr/>
            </a:lvl1pPr>
          </a:lstStyle>
          <a:p>
            <a:fld id="{CC5572CF-4638-497B-9B67-F134C7EAE03F}" type="slidenum">
              <a:rPr lang="es-ES" altLang="sl-SI"/>
              <a:pPr/>
              <a:t>‹#›</a:t>
            </a:fld>
            <a:endParaRPr lang="es-ES" altLang="sl-SI"/>
          </a:p>
        </p:txBody>
      </p:sp>
    </p:spTree>
    <p:extLst>
      <p:ext uri="{BB962C8B-B14F-4D97-AF65-F5344CB8AC3E}">
        <p14:creationId xmlns:p14="http://schemas.microsoft.com/office/powerpoint/2010/main" val="207454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C9E90B-A95A-4E6E-BF1A-25498500531C}"/>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3E311396-A385-488E-8B31-B310B4861C4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FBFA6997-3A31-4993-8028-F2670B22A316}"/>
              </a:ext>
            </a:extLst>
          </p:cNvPr>
          <p:cNvSpPr>
            <a:spLocks noGrp="1" noChangeArrowheads="1"/>
          </p:cNvSpPr>
          <p:nvPr>
            <p:ph type="sldNum" sz="quarter" idx="12"/>
          </p:nvPr>
        </p:nvSpPr>
        <p:spPr>
          <a:ln/>
        </p:spPr>
        <p:txBody>
          <a:bodyPr/>
          <a:lstStyle>
            <a:lvl1pPr>
              <a:defRPr/>
            </a:lvl1pPr>
          </a:lstStyle>
          <a:p>
            <a:fld id="{8624A0AD-3E17-4A59-97A9-8176C20A551A}" type="slidenum">
              <a:rPr lang="es-ES" altLang="sl-SI"/>
              <a:pPr/>
              <a:t>‹#›</a:t>
            </a:fld>
            <a:endParaRPr lang="es-ES" altLang="sl-SI"/>
          </a:p>
        </p:txBody>
      </p:sp>
    </p:spTree>
    <p:extLst>
      <p:ext uri="{BB962C8B-B14F-4D97-AF65-F5344CB8AC3E}">
        <p14:creationId xmlns:p14="http://schemas.microsoft.com/office/powerpoint/2010/main" val="397612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A4A35AEF-9DF0-4F44-A41A-FFA8C3551E94}"/>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C53C38FB-A64E-484D-9586-17923188FC9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A3A7045-51D5-47C2-8794-E4D84744A8D8}"/>
              </a:ext>
            </a:extLst>
          </p:cNvPr>
          <p:cNvSpPr>
            <a:spLocks noGrp="1" noChangeArrowheads="1"/>
          </p:cNvSpPr>
          <p:nvPr>
            <p:ph type="sldNum" sz="quarter" idx="12"/>
          </p:nvPr>
        </p:nvSpPr>
        <p:spPr>
          <a:ln/>
        </p:spPr>
        <p:txBody>
          <a:bodyPr/>
          <a:lstStyle>
            <a:lvl1pPr>
              <a:defRPr/>
            </a:lvl1pPr>
          </a:lstStyle>
          <a:p>
            <a:fld id="{5BDC65EA-8E06-488E-A8BA-A269FEB06C93}" type="slidenum">
              <a:rPr lang="es-ES" altLang="sl-SI"/>
              <a:pPr/>
              <a:t>‹#›</a:t>
            </a:fld>
            <a:endParaRPr lang="es-ES" altLang="sl-SI"/>
          </a:p>
        </p:txBody>
      </p:sp>
    </p:spTree>
    <p:extLst>
      <p:ext uri="{BB962C8B-B14F-4D97-AF65-F5344CB8AC3E}">
        <p14:creationId xmlns:p14="http://schemas.microsoft.com/office/powerpoint/2010/main" val="101675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14D1F0C2-897C-4A78-91FB-13CBCDF90A9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8D5D25CD-7C9C-4DA2-AE26-5FA2A5CAE84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B629B47-21A5-486D-B840-EB6309B58A62}"/>
              </a:ext>
            </a:extLst>
          </p:cNvPr>
          <p:cNvSpPr>
            <a:spLocks noGrp="1" noChangeArrowheads="1"/>
          </p:cNvSpPr>
          <p:nvPr>
            <p:ph type="sldNum" sz="quarter" idx="12"/>
          </p:nvPr>
        </p:nvSpPr>
        <p:spPr>
          <a:ln/>
        </p:spPr>
        <p:txBody>
          <a:bodyPr/>
          <a:lstStyle>
            <a:lvl1pPr>
              <a:defRPr/>
            </a:lvl1pPr>
          </a:lstStyle>
          <a:p>
            <a:fld id="{F98DF201-40B6-4152-99BF-C1C3EDB74F1D}" type="slidenum">
              <a:rPr lang="es-ES" altLang="sl-SI"/>
              <a:pPr/>
              <a:t>‹#›</a:t>
            </a:fld>
            <a:endParaRPr lang="es-ES" altLang="sl-SI"/>
          </a:p>
        </p:txBody>
      </p:sp>
    </p:spTree>
    <p:extLst>
      <p:ext uri="{BB962C8B-B14F-4D97-AF65-F5344CB8AC3E}">
        <p14:creationId xmlns:p14="http://schemas.microsoft.com/office/powerpoint/2010/main" val="7094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E12943-F5C3-4B2D-8103-4542F5510FD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sl-SI"/>
              <a:t>Haga clic para cambiar el estilo de título	</a:t>
            </a:r>
          </a:p>
        </p:txBody>
      </p:sp>
      <p:sp>
        <p:nvSpPr>
          <p:cNvPr id="1027" name="Rectangle 3">
            <a:extLst>
              <a:ext uri="{FF2B5EF4-FFF2-40B4-BE49-F238E27FC236}">
                <a16:creationId xmlns:a16="http://schemas.microsoft.com/office/drawing/2014/main" id="{88419FEB-F5C5-4569-9C04-11FF0088EB3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sl-SI"/>
              <a:t>Haga clic para modificar el estilo de texto del patrón</a:t>
            </a:r>
          </a:p>
          <a:p>
            <a:pPr lvl="1"/>
            <a:r>
              <a:rPr lang="es-ES" altLang="sl-SI"/>
              <a:t>Segundo nivel</a:t>
            </a:r>
          </a:p>
          <a:p>
            <a:pPr lvl="2"/>
            <a:r>
              <a:rPr lang="es-ES" altLang="sl-SI"/>
              <a:t>Tercer nivel</a:t>
            </a:r>
          </a:p>
          <a:p>
            <a:pPr lvl="3"/>
            <a:r>
              <a:rPr lang="es-ES" altLang="sl-SI"/>
              <a:t>Cuarto nivel</a:t>
            </a:r>
          </a:p>
          <a:p>
            <a:pPr lvl="4"/>
            <a:r>
              <a:rPr lang="es-ES" altLang="sl-SI"/>
              <a:t>Quinto nivel</a:t>
            </a:r>
          </a:p>
        </p:txBody>
      </p:sp>
      <p:sp>
        <p:nvSpPr>
          <p:cNvPr id="1028" name="Rectangle 4">
            <a:extLst>
              <a:ext uri="{FF2B5EF4-FFF2-40B4-BE49-F238E27FC236}">
                <a16:creationId xmlns:a16="http://schemas.microsoft.com/office/drawing/2014/main" id="{4369693B-AE38-4E5B-9F7A-D7D2A46B2308}"/>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9D2F00A2-D2DD-4346-8072-D8F2BF223E1A}"/>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53FAD7EA-8BB8-493F-9E11-4AF586FA0AB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E0B2E684-4C04-4E5C-8A2D-4FDB5FBF33F0}" type="slidenum">
              <a:rPr lang="es-ES" altLang="sl-SI"/>
              <a:pPr/>
              <a:t>‹#›</a:t>
            </a:fld>
            <a:endParaRPr lang="es-E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70">
            <a:extLst>
              <a:ext uri="{FF2B5EF4-FFF2-40B4-BE49-F238E27FC236}">
                <a16:creationId xmlns:a16="http://schemas.microsoft.com/office/drawing/2014/main" id="{8EA3817C-1A74-41B1-B7B4-2C949BD8CCF8}"/>
              </a:ext>
            </a:extLst>
          </p:cNvPr>
          <p:cNvSpPr>
            <a:spLocks noGrp="1" noChangeArrowheads="1"/>
          </p:cNvSpPr>
          <p:nvPr>
            <p:ph type="ctrTitle"/>
          </p:nvPr>
        </p:nvSpPr>
        <p:spPr>
          <a:xfrm>
            <a:off x="684213" y="981075"/>
            <a:ext cx="7772400" cy="2447925"/>
          </a:xfrm>
        </p:spPr>
        <p:txBody>
          <a:bodyPr/>
          <a:lstStyle/>
          <a:p>
            <a:r>
              <a:rPr lang="sl-SI" altLang="sl-SI" sz="10000" b="1">
                <a:latin typeface="Tw Cen MT" panose="020B0602020104020603" pitchFamily="34" charset="-18"/>
              </a:rPr>
              <a:t>ALPSKE POKRAJINE</a:t>
            </a:r>
            <a:endParaRPr lang="es-ES" altLang="sl-SI" sz="10000" b="1">
              <a:latin typeface="Tw Cen MT" panose="020B0602020104020603" pitchFamily="34" charset="-18"/>
            </a:endParaRPr>
          </a:p>
        </p:txBody>
      </p:sp>
      <p:sp>
        <p:nvSpPr>
          <p:cNvPr id="2051" name="Podnaslov 4">
            <a:extLst>
              <a:ext uri="{FF2B5EF4-FFF2-40B4-BE49-F238E27FC236}">
                <a16:creationId xmlns:a16="http://schemas.microsoft.com/office/drawing/2014/main" id="{65F643C7-8BB1-4EED-84FB-A8F2929384F6}"/>
              </a:ext>
            </a:extLst>
          </p:cNvPr>
          <p:cNvSpPr>
            <a:spLocks noGrp="1"/>
          </p:cNvSpPr>
          <p:nvPr>
            <p:ph type="subTitle" idx="1"/>
          </p:nvPr>
        </p:nvSpPr>
        <p:spPr/>
        <p:txBody>
          <a:bodyPr/>
          <a:lstStyle/>
          <a:p>
            <a:r>
              <a:rPr lang="sl-SI" altLang="sl-SI"/>
              <a:t> </a:t>
            </a:r>
          </a:p>
        </p:txBody>
      </p:sp>
      <p:sp>
        <p:nvSpPr>
          <p:cNvPr id="2052" name="Rectangle 170">
            <a:extLst>
              <a:ext uri="{FF2B5EF4-FFF2-40B4-BE49-F238E27FC236}">
                <a16:creationId xmlns:a16="http://schemas.microsoft.com/office/drawing/2014/main" id="{CF436ECD-8D6F-4DD2-9DC2-703B4C5A545F}"/>
              </a:ext>
            </a:extLst>
          </p:cNvPr>
          <p:cNvSpPr txBox="1">
            <a:spLocks noChangeArrowheads="1"/>
          </p:cNvSpPr>
          <p:nvPr/>
        </p:nvSpPr>
        <p:spPr bwMode="auto">
          <a:xfrm>
            <a:off x="6119813" y="5084763"/>
            <a:ext cx="30241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l-SI" altLang="sl-SI" sz="2000" b="1">
                <a:latin typeface="Tw Cen MT" panose="020B0602020104020603" pitchFamily="34" charset="-18"/>
              </a:rPr>
              <a:t> </a:t>
            </a:r>
            <a:endParaRPr lang="es-ES" altLang="sl-SI" sz="2000" b="1" dirty="0">
              <a:latin typeface="Tw Cen MT" panose="020B0602020104020603" pitchFamily="34" charset="-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4CF51A30-C80C-4FEA-8FD1-E409C2BEF22F}"/>
              </a:ext>
            </a:extLst>
          </p:cNvPr>
          <p:cNvSpPr>
            <a:spLocks noGrp="1"/>
          </p:cNvSpPr>
          <p:nvPr>
            <p:ph type="title"/>
          </p:nvPr>
        </p:nvSpPr>
        <p:spPr>
          <a:xfrm>
            <a:off x="0" y="0"/>
            <a:ext cx="8686800" cy="620713"/>
          </a:xfrm>
        </p:spPr>
        <p:txBody>
          <a:bodyPr/>
          <a:lstStyle/>
          <a:p>
            <a:pPr algn="l"/>
            <a:r>
              <a:rPr lang="sl-SI" altLang="sl-SI">
                <a:latin typeface="Tw Cen MT" panose="020B0602020104020603" pitchFamily="34" charset="-18"/>
              </a:rPr>
              <a:t>KARAVANKE</a:t>
            </a:r>
          </a:p>
        </p:txBody>
      </p:sp>
      <p:sp>
        <p:nvSpPr>
          <p:cNvPr id="11267" name="Ograda vsebine 2">
            <a:extLst>
              <a:ext uri="{FF2B5EF4-FFF2-40B4-BE49-F238E27FC236}">
                <a16:creationId xmlns:a16="http://schemas.microsoft.com/office/drawing/2014/main" id="{ED3EC16B-A348-4736-AAFD-166F1DA74A39}"/>
              </a:ext>
            </a:extLst>
          </p:cNvPr>
          <p:cNvSpPr>
            <a:spLocks noGrp="1"/>
          </p:cNvSpPr>
          <p:nvPr>
            <p:ph idx="1"/>
          </p:nvPr>
        </p:nvSpPr>
        <p:spPr>
          <a:xfrm>
            <a:off x="0" y="692150"/>
            <a:ext cx="9144000" cy="4752975"/>
          </a:xfrm>
        </p:spPr>
        <p:txBody>
          <a:bodyPr/>
          <a:lstStyle/>
          <a:p>
            <a:r>
              <a:rPr lang="sl-SI" altLang="sl-SI">
                <a:latin typeface="Tw Cen MT" panose="020B0602020104020603" pitchFamily="34" charset="-18"/>
              </a:rPr>
              <a:t>Ime Karavanke so poznali že v antiki za časa Ptolemaja. V srednjem veku so Karavanke , kot jih pojmujemo danes, imenovali Creines mons  </a:t>
            </a:r>
          </a:p>
          <a:p>
            <a:pPr>
              <a:buFontTx/>
              <a:buNone/>
            </a:pPr>
            <a:r>
              <a:rPr lang="sl-SI" altLang="sl-SI">
                <a:latin typeface="Tw Cen MT" panose="020B0602020104020603" pitchFamily="34" charset="-18"/>
              </a:rPr>
              <a:t>   (tj. Kranjsko gorovje), v 19. stoletju pa se je ponovno uveljavilo staro Ptolemajevo ime.</a:t>
            </a:r>
          </a:p>
          <a:p>
            <a:r>
              <a:rPr lang="sl-SI" altLang="sl-SI">
                <a:latin typeface="Tw Cen MT" panose="020B0602020104020603" pitchFamily="34" charset="-18"/>
              </a:rPr>
              <a:t>Njihov najvišji vrh je Stol, drugi višji vrhovi so še Kepa, Begunjščica, Peca.</a:t>
            </a:r>
          </a:p>
          <a:p>
            <a:r>
              <a:rPr lang="sl-SI" altLang="sl-SI">
                <a:latin typeface="Tw Cen MT" panose="020B0602020104020603" pitchFamily="34" charset="-18"/>
              </a:rPr>
              <a:t>Preko Karavank vodijo tudi mejni prehodi in prelazi Ljubelj, Korensko sedlo in Jezerski vrh.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ika:Stol-Hochstuhl.jpg">
            <a:extLst>
              <a:ext uri="{FF2B5EF4-FFF2-40B4-BE49-F238E27FC236}">
                <a16:creationId xmlns:a16="http://schemas.microsoft.com/office/drawing/2014/main" id="{E937B7E7-B819-4210-B336-0ECD02F1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Naslov 1">
            <a:extLst>
              <a:ext uri="{FF2B5EF4-FFF2-40B4-BE49-F238E27FC236}">
                <a16:creationId xmlns:a16="http://schemas.microsoft.com/office/drawing/2014/main" id="{60139228-CFC4-4C0B-B18C-0662CDCA6194}"/>
              </a:ext>
            </a:extLst>
          </p:cNvPr>
          <p:cNvSpPr>
            <a:spLocks noGrp="1"/>
          </p:cNvSpPr>
          <p:nvPr>
            <p:ph type="title"/>
          </p:nvPr>
        </p:nvSpPr>
        <p:spPr/>
        <p:txBody>
          <a:bodyPr/>
          <a:lstStyle/>
          <a:p>
            <a:r>
              <a:rPr lang="sl-SI" altLang="sl-SI"/>
              <a:t>  </a:t>
            </a:r>
          </a:p>
        </p:txBody>
      </p:sp>
      <p:sp>
        <p:nvSpPr>
          <p:cNvPr id="12292" name="Ograda vsebine 2">
            <a:extLst>
              <a:ext uri="{FF2B5EF4-FFF2-40B4-BE49-F238E27FC236}">
                <a16:creationId xmlns:a16="http://schemas.microsoft.com/office/drawing/2014/main" id="{C539D7B5-F8C4-4B46-BE93-82E720290717}"/>
              </a:ext>
            </a:extLst>
          </p:cNvPr>
          <p:cNvSpPr>
            <a:spLocks noGrp="1"/>
          </p:cNvSpPr>
          <p:nvPr>
            <p:ph idx="1"/>
          </p:nvPr>
        </p:nvSpPr>
        <p:spPr>
          <a:xfrm>
            <a:off x="0" y="0"/>
            <a:ext cx="8686800" cy="6126163"/>
          </a:xfrm>
        </p:spPr>
        <p:txBody>
          <a:bodyPr/>
          <a:lstStyle/>
          <a:p>
            <a:pPr>
              <a:buFontTx/>
              <a:buNone/>
            </a:pPr>
            <a:r>
              <a:rPr lang="sl-SI" altLang="sl-SI">
                <a:latin typeface="Tw Cen MT" panose="020B0602020104020603" pitchFamily="34" charset="-18"/>
              </a:rPr>
              <a:t>OMEJIJEJO JIH:</a:t>
            </a:r>
          </a:p>
          <a:p>
            <a:r>
              <a:rPr lang="sl-SI" altLang="sl-SI">
                <a:latin typeface="Tw Cen MT" panose="020B0602020104020603" pitchFamily="34" charset="-18"/>
              </a:rPr>
              <a:t>na Z Paka,</a:t>
            </a:r>
          </a:p>
          <a:p>
            <a:r>
              <a:rPr lang="sl-SI" altLang="sl-SI">
                <a:latin typeface="Tw Cen MT" panose="020B0602020104020603" pitchFamily="34" charset="-18"/>
              </a:rPr>
              <a:t>na V Mislinja,</a:t>
            </a:r>
          </a:p>
          <a:p>
            <a:r>
              <a:rPr lang="sl-SI" altLang="sl-SI">
                <a:latin typeface="Tw Cen MT" panose="020B0602020104020603" pitchFamily="34" charset="-18"/>
              </a:rPr>
              <a:t>na S Celovška kotlina,</a:t>
            </a:r>
          </a:p>
          <a:p>
            <a:r>
              <a:rPr lang="sl-SI" altLang="sl-SI">
                <a:latin typeface="Tw Cen MT" panose="020B0602020104020603" pitchFamily="34" charset="-18"/>
              </a:rPr>
              <a:t>na J Ljubljanska kotlina.</a:t>
            </a:r>
          </a:p>
          <a:p>
            <a:endParaRPr lang="sl-SI" altLang="sl-SI">
              <a:latin typeface="Tw Cen MT" panose="020B0602020104020603" pitchFamily="34" charset="-18"/>
            </a:endParaRPr>
          </a:p>
          <a:p>
            <a:pPr>
              <a:buFontTx/>
              <a:buNone/>
            </a:pPr>
            <a:r>
              <a:rPr lang="sl-SI" altLang="sl-SI">
                <a:latin typeface="Tw Cen MT" panose="020B0602020104020603" pitchFamily="34" charset="-18"/>
              </a:rPr>
              <a:t>STOL NAJVIŠJI VRH </a:t>
            </a:r>
          </a:p>
          <a:p>
            <a:pPr>
              <a:buFontTx/>
              <a:buNone/>
            </a:pPr>
            <a:r>
              <a:rPr lang="sl-SI" altLang="sl-SI">
                <a:latin typeface="Tw Cen MT" panose="020B0602020104020603" pitchFamily="34" charset="-18"/>
              </a:rPr>
              <a:t>KARAVANK.</a:t>
            </a:r>
          </a:p>
        </p:txBody>
      </p:sp>
      <p:pic>
        <p:nvPicPr>
          <p:cNvPr id="12293" name="Picture 4" descr="http://images.24ur.com/media/images/600xX/Aug2011/60729760.jpg?d41d">
            <a:extLst>
              <a:ext uri="{FF2B5EF4-FFF2-40B4-BE49-F238E27FC236}">
                <a16:creationId xmlns:a16="http://schemas.microsoft.com/office/drawing/2014/main" id="{85A1ECF7-F933-466C-A715-55931A802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02063"/>
            <a:ext cx="45720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ttp://klopca.com/img/Golica/Golica-pot-po-grebenu-razgled-nazaj-na-Karavanke-Stol-spodaj-Koca-na-Golici.jpg">
            <a:extLst>
              <a:ext uri="{FF2B5EF4-FFF2-40B4-BE49-F238E27FC236}">
                <a16:creationId xmlns:a16="http://schemas.microsoft.com/office/drawing/2014/main" id="{27F47D50-9B95-4FA0-8518-A58595E43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476250"/>
            <a:ext cx="43338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5791413E-E9DD-4AD1-AE4F-341C753506A5}"/>
              </a:ext>
            </a:extLst>
          </p:cNvPr>
          <p:cNvSpPr>
            <a:spLocks noGrp="1"/>
          </p:cNvSpPr>
          <p:nvPr>
            <p:ph type="title"/>
          </p:nvPr>
        </p:nvSpPr>
        <p:spPr/>
        <p:txBody>
          <a:bodyPr/>
          <a:lstStyle/>
          <a:p>
            <a:endParaRPr lang="sl-SI" altLang="sl-SI"/>
          </a:p>
        </p:txBody>
      </p:sp>
      <p:sp>
        <p:nvSpPr>
          <p:cNvPr id="13315" name="Ograda vsebine 2">
            <a:extLst>
              <a:ext uri="{FF2B5EF4-FFF2-40B4-BE49-F238E27FC236}">
                <a16:creationId xmlns:a16="http://schemas.microsoft.com/office/drawing/2014/main" id="{25194098-5C09-4C08-850F-59136AB6A0C2}"/>
              </a:ext>
            </a:extLst>
          </p:cNvPr>
          <p:cNvSpPr>
            <a:spLocks noGrp="1"/>
          </p:cNvSpPr>
          <p:nvPr>
            <p:ph idx="1"/>
          </p:nvPr>
        </p:nvSpPr>
        <p:spPr/>
        <p:txBody>
          <a:bodyPr/>
          <a:lstStyle/>
          <a:p>
            <a:endParaRPr lang="sl-SI" altLang="sl-SI"/>
          </a:p>
        </p:txBody>
      </p:sp>
      <p:pic>
        <p:nvPicPr>
          <p:cNvPr id="13316" name="Picture 4" descr="http://i-love-slovenija.50webs.com/images/zemljevid-slovenije.jpg">
            <a:extLst>
              <a:ext uri="{FF2B5EF4-FFF2-40B4-BE49-F238E27FC236}">
                <a16:creationId xmlns:a16="http://schemas.microsoft.com/office/drawing/2014/main" id="{49EEBA56-80A2-493A-AE57-7AC9F62AF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31813"/>
            <a:ext cx="17589500" cy="122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50" name="Ink 2">
                <a:extLst>
                  <a:ext uri="{FF2B5EF4-FFF2-40B4-BE49-F238E27FC236}">
                    <a16:creationId xmlns:a16="http://schemas.microsoft.com/office/drawing/2014/main" id="{68F4FE85-2656-4963-8EC2-FD6D890E08E7}"/>
                  </a:ext>
                </a:extLst>
              </p14:cNvPr>
              <p14:cNvContentPartPr>
                <a14:cpLocks xmlns:a14="http://schemas.microsoft.com/office/drawing/2010/main" noRot="1" noChangeAspect="1" noEditPoints="1" noChangeArrowheads="1" noChangeShapeType="1"/>
              </p14:cNvContentPartPr>
              <p14:nvPr/>
            </p14:nvContentPartPr>
            <p14:xfrm>
              <a:off x="182563" y="3063875"/>
              <a:ext cx="3771900" cy="655638"/>
            </p14:xfrm>
          </p:contentPart>
        </mc:Choice>
        <mc:Fallback xmlns="">
          <p:pic>
            <p:nvPicPr>
              <p:cNvPr id="2050" name="Ink 2">
                <a:extLst>
                  <a:ext uri="{FF2B5EF4-FFF2-40B4-BE49-F238E27FC236}">
                    <a16:creationId xmlns:a16="http://schemas.microsoft.com/office/drawing/2014/main" id="{68F4FE85-2656-4963-8EC2-FD6D890E08E7}"/>
                  </a:ext>
                </a:extLst>
              </p:cNvPr>
              <p:cNvPicPr>
                <a:picLocks noRot="1" noChangeAspect="1" noEditPoints="1" noChangeArrowheads="1" noChangeShapeType="1"/>
              </p:cNvPicPr>
              <p:nvPr/>
            </p:nvPicPr>
            <p:blipFill>
              <a:blip r:embed="rId4"/>
              <a:stretch>
                <a:fillRect/>
              </a:stretch>
            </p:blipFill>
            <p:spPr>
              <a:xfrm>
                <a:off x="166724" y="3000577"/>
                <a:ext cx="3803219" cy="782234"/>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D32A6C72-9F86-4749-B0D0-AE915B6C12A3}"/>
              </a:ext>
            </a:extLst>
          </p:cNvPr>
          <p:cNvSpPr>
            <a:spLocks noGrp="1"/>
          </p:cNvSpPr>
          <p:nvPr>
            <p:ph type="title"/>
          </p:nvPr>
        </p:nvSpPr>
        <p:spPr>
          <a:xfrm>
            <a:off x="0" y="274638"/>
            <a:ext cx="9144000" cy="1143000"/>
          </a:xfrm>
        </p:spPr>
        <p:txBody>
          <a:bodyPr/>
          <a:lstStyle/>
          <a:p>
            <a:r>
              <a:rPr lang="sl-SI" altLang="sl-SI" sz="7200">
                <a:latin typeface="Tw Cen MT" panose="020B0602020104020603" pitchFamily="34" charset="-18"/>
              </a:rPr>
              <a:t>PREDALPSKA HRIBOVJA</a:t>
            </a:r>
          </a:p>
        </p:txBody>
      </p:sp>
      <p:sp>
        <p:nvSpPr>
          <p:cNvPr id="14339" name="Ograda vsebine 2">
            <a:extLst>
              <a:ext uri="{FF2B5EF4-FFF2-40B4-BE49-F238E27FC236}">
                <a16:creationId xmlns:a16="http://schemas.microsoft.com/office/drawing/2014/main" id="{17A50288-F088-4772-BCC7-D641737B041B}"/>
              </a:ext>
            </a:extLst>
          </p:cNvPr>
          <p:cNvSpPr>
            <a:spLocks noGrp="1"/>
          </p:cNvSpPr>
          <p:nvPr>
            <p:ph idx="1"/>
          </p:nvPr>
        </p:nvSpPr>
        <p:spPr/>
        <p:txBody>
          <a:bodyPr/>
          <a:lstStyle/>
          <a:p>
            <a:endParaRPr lang="sl-SI" altLang="sl-SI"/>
          </a:p>
        </p:txBody>
      </p:sp>
      <p:pic>
        <p:nvPicPr>
          <p:cNvPr id="14340" name="Picture 2" descr="http://www.slovenian-alps.com/si/imagelib/magnify/default/_kaj-videti/fotogalerija/gallery-gorenja-vas-poljane-2.jpg">
            <a:extLst>
              <a:ext uri="{FF2B5EF4-FFF2-40B4-BE49-F238E27FC236}">
                <a16:creationId xmlns:a16="http://schemas.microsoft.com/office/drawing/2014/main" id="{774B6295-5CC7-47A6-8A66-E5D6739D9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5725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7D462C6D-A30B-4586-B071-4C9CCD9E8544}"/>
              </a:ext>
            </a:extLst>
          </p:cNvPr>
          <p:cNvSpPr>
            <a:spLocks noGrp="1"/>
          </p:cNvSpPr>
          <p:nvPr>
            <p:ph type="title"/>
          </p:nvPr>
        </p:nvSpPr>
        <p:spPr>
          <a:xfrm>
            <a:off x="0" y="0"/>
            <a:ext cx="9144000" cy="836613"/>
          </a:xfrm>
        </p:spPr>
        <p:txBody>
          <a:bodyPr/>
          <a:lstStyle/>
          <a:p>
            <a:pPr algn="l"/>
            <a:r>
              <a:rPr lang="sl-SI" altLang="sl-SI" b="1" u="sng">
                <a:latin typeface="Tw Cen MT" panose="020B0602020104020603" pitchFamily="34" charset="-18"/>
              </a:rPr>
              <a:t>ZAHODNO PREDALPSKO HRIBOVJE</a:t>
            </a:r>
          </a:p>
        </p:txBody>
      </p:sp>
      <p:sp>
        <p:nvSpPr>
          <p:cNvPr id="15363" name="Ograda vsebine 2">
            <a:extLst>
              <a:ext uri="{FF2B5EF4-FFF2-40B4-BE49-F238E27FC236}">
                <a16:creationId xmlns:a16="http://schemas.microsoft.com/office/drawing/2014/main" id="{5136FB05-F169-4D94-B40E-DA9BA3E09AFB}"/>
              </a:ext>
            </a:extLst>
          </p:cNvPr>
          <p:cNvSpPr>
            <a:spLocks noGrp="1"/>
          </p:cNvSpPr>
          <p:nvPr>
            <p:ph idx="1"/>
          </p:nvPr>
        </p:nvSpPr>
        <p:spPr>
          <a:xfrm>
            <a:off x="0" y="836613"/>
            <a:ext cx="9144000" cy="2592387"/>
          </a:xfrm>
        </p:spPr>
        <p:txBody>
          <a:bodyPr/>
          <a:lstStyle/>
          <a:p>
            <a:r>
              <a:rPr lang="sl-SI" altLang="sl-SI" u="sng">
                <a:latin typeface="Tw Cen MT" panose="020B0602020104020603" pitchFamily="34" charset="-18"/>
              </a:rPr>
              <a:t>TOLMINSKO HRIBOVJE </a:t>
            </a:r>
            <a:r>
              <a:rPr lang="pl-PL" altLang="sl-SI">
                <a:latin typeface="Tw Cen MT" panose="020B0602020104020603" pitchFamily="34" charset="-18"/>
              </a:rPr>
              <a:t>se razteza nad Tolminom. Na vzhodu ga omejuje reka Soča na zahodu pa sega vse do meje z Italijo. Najvišji </a:t>
            </a:r>
            <a:r>
              <a:rPr lang="sl-SI" altLang="sl-SI">
                <a:latin typeface="Tw Cen MT" panose="020B0602020104020603" pitchFamily="34" charset="-18"/>
              </a:rPr>
              <a:t>vrh Tolminskega hribovja je Matajur, ki meri 1641 m, največje mesto pa je Tolmin.</a:t>
            </a:r>
          </a:p>
          <a:p>
            <a:endParaRPr lang="sl-SI" altLang="sl-SI">
              <a:latin typeface="Tw Cen MT" panose="020B0602020104020603" pitchFamily="34" charset="-18"/>
            </a:endParaRPr>
          </a:p>
        </p:txBody>
      </p:sp>
      <p:pic>
        <p:nvPicPr>
          <p:cNvPr id="15364" name="Picture 1">
            <a:extLst>
              <a:ext uri="{FF2B5EF4-FFF2-40B4-BE49-F238E27FC236}">
                <a16:creationId xmlns:a16="http://schemas.microsoft.com/office/drawing/2014/main" id="{1FD9A216-D48E-46F0-9FBE-D448A80DC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30600"/>
            <a:ext cx="4878387"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PoljeZBesedilom 4">
            <a:extLst>
              <a:ext uri="{FF2B5EF4-FFF2-40B4-BE49-F238E27FC236}">
                <a16:creationId xmlns:a16="http://schemas.microsoft.com/office/drawing/2014/main" id="{0B04CF14-8E57-4E83-97C5-F97B41AA8D62}"/>
              </a:ext>
            </a:extLst>
          </p:cNvPr>
          <p:cNvSpPr txBox="1">
            <a:spLocks noChangeArrowheads="1"/>
          </p:cNvSpPr>
          <p:nvPr/>
        </p:nvSpPr>
        <p:spPr bwMode="auto">
          <a:xfrm>
            <a:off x="6011863" y="3284538"/>
            <a:ext cx="3132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latin typeface="Tw Cen MT" panose="020B0602020104020603" pitchFamily="34" charset="-18"/>
              </a:rPr>
              <a:t>TOLMINSKO HRIBOVJE IN MESTO TOLMIN</a:t>
            </a:r>
          </a:p>
        </p:txBody>
      </p:sp>
      <p:cxnSp>
        <p:nvCxnSpPr>
          <p:cNvPr id="7" name="Raven puščični konektor 6">
            <a:extLst>
              <a:ext uri="{FF2B5EF4-FFF2-40B4-BE49-F238E27FC236}">
                <a16:creationId xmlns:a16="http://schemas.microsoft.com/office/drawing/2014/main" id="{758E0DE4-DA90-4589-AAD3-2E8CA51F3100}"/>
              </a:ext>
            </a:extLst>
          </p:cNvPr>
          <p:cNvCxnSpPr/>
          <p:nvPr/>
        </p:nvCxnSpPr>
        <p:spPr>
          <a:xfrm flipH="1">
            <a:off x="5435600" y="3933825"/>
            <a:ext cx="1439863" cy="7191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9DB55195-6CFF-4581-8E25-7B7179097E23}"/>
              </a:ext>
            </a:extLst>
          </p:cNvPr>
          <p:cNvSpPr>
            <a:spLocks noGrp="1"/>
          </p:cNvSpPr>
          <p:nvPr>
            <p:ph type="title"/>
          </p:nvPr>
        </p:nvSpPr>
        <p:spPr/>
        <p:txBody>
          <a:bodyPr/>
          <a:lstStyle/>
          <a:p>
            <a:r>
              <a:rPr lang="sl-SI" altLang="sl-SI"/>
              <a:t> </a:t>
            </a:r>
          </a:p>
        </p:txBody>
      </p:sp>
      <p:sp>
        <p:nvSpPr>
          <p:cNvPr id="16387" name="Ograda vsebine 2">
            <a:extLst>
              <a:ext uri="{FF2B5EF4-FFF2-40B4-BE49-F238E27FC236}">
                <a16:creationId xmlns:a16="http://schemas.microsoft.com/office/drawing/2014/main" id="{095AED35-8892-4711-84C5-3332002FD74F}"/>
              </a:ext>
            </a:extLst>
          </p:cNvPr>
          <p:cNvSpPr>
            <a:spLocks noGrp="1"/>
          </p:cNvSpPr>
          <p:nvPr>
            <p:ph idx="1"/>
          </p:nvPr>
        </p:nvSpPr>
        <p:spPr>
          <a:xfrm>
            <a:off x="457200" y="0"/>
            <a:ext cx="8229600" cy="6126163"/>
          </a:xfrm>
        </p:spPr>
        <p:txBody>
          <a:bodyPr/>
          <a:lstStyle/>
          <a:p>
            <a:r>
              <a:rPr lang="sl-SI" altLang="sl-SI" u="sng">
                <a:latin typeface="Tw Cen MT" panose="020B0602020104020603" pitchFamily="34" charset="-18"/>
              </a:rPr>
              <a:t>CERKLJANSKO HRIBOVJE </a:t>
            </a:r>
            <a:r>
              <a:rPr lang="sl-SI" altLang="sl-SI">
                <a:latin typeface="Tw Cen MT" panose="020B0602020104020603" pitchFamily="34" charset="-18"/>
              </a:rPr>
              <a:t>težko razmejimo od sosednjega Škofjeloškega hribovja, ker se zraščata skupaj. Na jugozahodu ga omejuje Idrijsko hribovje, na jugovzhodu pa se zrašča z Škofjeloškim hribovjem. Najvišji vrh tega hribovja je Porezen ( 1630 m ), največji kraj pa je Cerkno.</a:t>
            </a:r>
          </a:p>
          <a:p>
            <a:endParaRPr lang="sl-SI" altLang="sl-SI">
              <a:solidFill>
                <a:schemeClr val="accent2"/>
              </a:solidFill>
            </a:endParaRPr>
          </a:p>
        </p:txBody>
      </p:sp>
      <p:pic>
        <p:nvPicPr>
          <p:cNvPr id="16388" name="Picture 2">
            <a:extLst>
              <a:ext uri="{FF2B5EF4-FFF2-40B4-BE49-F238E27FC236}">
                <a16:creationId xmlns:a16="http://schemas.microsoft.com/office/drawing/2014/main" id="{29E4AB67-11F6-47CA-8048-CA10FE9DE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05263"/>
            <a:ext cx="485933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PoljeZBesedilom 5">
            <a:extLst>
              <a:ext uri="{FF2B5EF4-FFF2-40B4-BE49-F238E27FC236}">
                <a16:creationId xmlns:a16="http://schemas.microsoft.com/office/drawing/2014/main" id="{8F199EF3-6CFC-44C3-9B08-CC8F9A3D22B4}"/>
              </a:ext>
            </a:extLst>
          </p:cNvPr>
          <p:cNvSpPr txBox="1">
            <a:spLocks noChangeArrowheads="1"/>
          </p:cNvSpPr>
          <p:nvPr/>
        </p:nvSpPr>
        <p:spPr bwMode="auto">
          <a:xfrm>
            <a:off x="5580063" y="3357563"/>
            <a:ext cx="331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latin typeface="Tw Cen MT" panose="020B0602020104020603" pitchFamily="34" charset="-18"/>
              </a:rPr>
              <a:t>CERKLJANSKO HRIBOVJE IN KRAJ CERKNO</a:t>
            </a:r>
          </a:p>
        </p:txBody>
      </p:sp>
      <p:cxnSp>
        <p:nvCxnSpPr>
          <p:cNvPr id="8" name="Raven puščični konektor 7">
            <a:extLst>
              <a:ext uri="{FF2B5EF4-FFF2-40B4-BE49-F238E27FC236}">
                <a16:creationId xmlns:a16="http://schemas.microsoft.com/office/drawing/2014/main" id="{345DE51E-12B6-43D1-BFBA-9733C48AAD7F}"/>
              </a:ext>
            </a:extLst>
          </p:cNvPr>
          <p:cNvCxnSpPr/>
          <p:nvPr/>
        </p:nvCxnSpPr>
        <p:spPr>
          <a:xfrm flipH="1">
            <a:off x="5508625" y="3933825"/>
            <a:ext cx="1366838" cy="13668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757BB78A-AAEE-4395-BC1F-131BD4B883CF}"/>
              </a:ext>
            </a:extLst>
          </p:cNvPr>
          <p:cNvSpPr>
            <a:spLocks noGrp="1"/>
          </p:cNvSpPr>
          <p:nvPr>
            <p:ph type="title"/>
          </p:nvPr>
        </p:nvSpPr>
        <p:spPr/>
        <p:txBody>
          <a:bodyPr/>
          <a:lstStyle/>
          <a:p>
            <a:r>
              <a:rPr lang="sl-SI" altLang="sl-SI"/>
              <a:t> </a:t>
            </a:r>
          </a:p>
        </p:txBody>
      </p:sp>
      <p:sp>
        <p:nvSpPr>
          <p:cNvPr id="17411" name="Ograda vsebine 2">
            <a:extLst>
              <a:ext uri="{FF2B5EF4-FFF2-40B4-BE49-F238E27FC236}">
                <a16:creationId xmlns:a16="http://schemas.microsoft.com/office/drawing/2014/main" id="{CF2072A9-610F-46C9-97D4-CE692D8FAAE0}"/>
              </a:ext>
            </a:extLst>
          </p:cNvPr>
          <p:cNvSpPr>
            <a:spLocks noGrp="1"/>
          </p:cNvSpPr>
          <p:nvPr>
            <p:ph idx="1"/>
          </p:nvPr>
        </p:nvSpPr>
        <p:spPr>
          <a:xfrm>
            <a:off x="457200" y="0"/>
            <a:ext cx="8229600" cy="6126163"/>
          </a:xfrm>
        </p:spPr>
        <p:txBody>
          <a:bodyPr/>
          <a:lstStyle/>
          <a:p>
            <a:r>
              <a:rPr lang="sl-SI" altLang="sl-SI" u="sng">
                <a:latin typeface="Tw Cen MT" panose="020B0602020104020603" pitchFamily="34" charset="-18"/>
              </a:rPr>
              <a:t>POLHOGRAJSKO HRIBOVJE </a:t>
            </a:r>
            <a:r>
              <a:rPr lang="sl-SI" altLang="sl-SI">
                <a:latin typeface="Tw Cen MT" panose="020B0602020104020603" pitchFamily="34" charset="-18"/>
              </a:rPr>
              <a:t>se razteza v porečju reke Gradaščice, pa vse do Škofjeloškega hribovja. Od Škofjeloškega hribovja ga razmejujeta Poljanska Sora (Poljanščica) in Brebovščica. Za to hribovje so značilna strma pobočja z grapami in številnimi potočki. Najvišji vrh tu je Pasja ravan, z 1029m nadmorske višine.</a:t>
            </a:r>
          </a:p>
        </p:txBody>
      </p:sp>
      <p:pic>
        <p:nvPicPr>
          <p:cNvPr id="17412" name="Picture 2">
            <a:extLst>
              <a:ext uri="{FF2B5EF4-FFF2-40B4-BE49-F238E27FC236}">
                <a16:creationId xmlns:a16="http://schemas.microsoft.com/office/drawing/2014/main" id="{9C113B4D-9535-4084-8026-BA3B6B4DC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21163"/>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PoljeZBesedilom 4">
            <a:extLst>
              <a:ext uri="{FF2B5EF4-FFF2-40B4-BE49-F238E27FC236}">
                <a16:creationId xmlns:a16="http://schemas.microsoft.com/office/drawing/2014/main" id="{46430135-4D49-42DE-BC93-495E0D235AC1}"/>
              </a:ext>
            </a:extLst>
          </p:cNvPr>
          <p:cNvSpPr txBox="1">
            <a:spLocks noChangeArrowheads="1"/>
          </p:cNvSpPr>
          <p:nvPr/>
        </p:nvSpPr>
        <p:spPr bwMode="auto">
          <a:xfrm>
            <a:off x="5795963" y="4292600"/>
            <a:ext cx="3097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POLHOGRAJSKO HRIBOVJE </a:t>
            </a:r>
          </a:p>
        </p:txBody>
      </p:sp>
      <p:cxnSp>
        <p:nvCxnSpPr>
          <p:cNvPr id="7" name="Raven puščični konektor 6">
            <a:extLst>
              <a:ext uri="{FF2B5EF4-FFF2-40B4-BE49-F238E27FC236}">
                <a16:creationId xmlns:a16="http://schemas.microsoft.com/office/drawing/2014/main" id="{2BD880FB-8089-466F-9948-105ABB0E5DD9}"/>
              </a:ext>
            </a:extLst>
          </p:cNvPr>
          <p:cNvCxnSpPr/>
          <p:nvPr/>
        </p:nvCxnSpPr>
        <p:spPr>
          <a:xfrm flipH="1">
            <a:off x="5508625" y="4941888"/>
            <a:ext cx="1008063" cy="6477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A7B64517-AD42-4EB5-B851-610613813E87}"/>
              </a:ext>
            </a:extLst>
          </p:cNvPr>
          <p:cNvSpPr>
            <a:spLocks noGrp="1"/>
          </p:cNvSpPr>
          <p:nvPr>
            <p:ph type="title"/>
          </p:nvPr>
        </p:nvSpPr>
        <p:spPr/>
        <p:txBody>
          <a:bodyPr/>
          <a:lstStyle/>
          <a:p>
            <a:r>
              <a:rPr lang="sl-SI" altLang="sl-SI"/>
              <a:t> </a:t>
            </a:r>
          </a:p>
        </p:txBody>
      </p:sp>
      <p:sp>
        <p:nvSpPr>
          <p:cNvPr id="18435" name="Ograda vsebine 2">
            <a:extLst>
              <a:ext uri="{FF2B5EF4-FFF2-40B4-BE49-F238E27FC236}">
                <a16:creationId xmlns:a16="http://schemas.microsoft.com/office/drawing/2014/main" id="{694C0275-D535-4217-86AA-8B81F631A844}"/>
              </a:ext>
            </a:extLst>
          </p:cNvPr>
          <p:cNvSpPr>
            <a:spLocks noGrp="1"/>
          </p:cNvSpPr>
          <p:nvPr>
            <p:ph idx="1"/>
          </p:nvPr>
        </p:nvSpPr>
        <p:spPr>
          <a:xfrm>
            <a:off x="457200" y="0"/>
            <a:ext cx="8229600" cy="6126163"/>
          </a:xfrm>
        </p:spPr>
        <p:txBody>
          <a:bodyPr/>
          <a:lstStyle/>
          <a:p>
            <a:r>
              <a:rPr lang="sl-SI" altLang="sl-SI">
                <a:latin typeface="Tw Cen MT" panose="020B0602020104020603" pitchFamily="34" charset="-18"/>
              </a:rPr>
              <a:t>Najobsežnejše in najbolj raznoliko pa je </a:t>
            </a:r>
            <a:r>
              <a:rPr lang="sl-SI" altLang="sl-SI" u="sng">
                <a:latin typeface="Tw Cen MT" panose="020B0602020104020603" pitchFamily="34" charset="-18"/>
              </a:rPr>
              <a:t>ŠKOFJELOŠKO HRIBOVJE</a:t>
            </a:r>
            <a:r>
              <a:rPr lang="sl-SI" altLang="sl-SI">
                <a:latin typeface="Tw Cen MT" panose="020B0602020104020603" pitchFamily="34" charset="-18"/>
              </a:rPr>
              <a:t>, ki ga zato še naprej delimo na štiri dele:</a:t>
            </a:r>
          </a:p>
          <a:p>
            <a:pPr>
              <a:buFontTx/>
              <a:buNone/>
            </a:pPr>
            <a:r>
              <a:rPr lang="sl-SI" altLang="sl-SI">
                <a:latin typeface="Tw Cen MT" panose="020B0602020104020603" pitchFamily="34" charset="-18"/>
              </a:rPr>
              <a:t>   - na osrednje Škofjeloško hribovje </a:t>
            </a:r>
          </a:p>
          <a:p>
            <a:pPr>
              <a:buFontTx/>
              <a:buNone/>
            </a:pPr>
            <a:r>
              <a:rPr lang="sl-SI" altLang="sl-SI">
                <a:latin typeface="Tw Cen MT" panose="020B0602020104020603" pitchFamily="34" charset="-18"/>
              </a:rPr>
              <a:t>   - na Šmohorsko. </a:t>
            </a:r>
          </a:p>
          <a:p>
            <a:pPr>
              <a:buFontTx/>
              <a:buNone/>
            </a:pPr>
            <a:r>
              <a:rPr lang="sl-SI" altLang="sl-SI">
                <a:latin typeface="Tw Cen MT" panose="020B0602020104020603" pitchFamily="34" charset="-18"/>
              </a:rPr>
              <a:t>   - na Ratitovško podgorje </a:t>
            </a:r>
          </a:p>
          <a:p>
            <a:pPr>
              <a:buFontTx/>
              <a:buNone/>
            </a:pPr>
            <a:r>
              <a:rPr lang="sl-SI" altLang="sl-SI">
                <a:latin typeface="Tw Cen MT" panose="020B0602020104020603" pitchFamily="34" charset="-18"/>
              </a:rPr>
              <a:t>   - in na Žirovsko hribovje</a:t>
            </a:r>
          </a:p>
        </p:txBody>
      </p:sp>
      <p:pic>
        <p:nvPicPr>
          <p:cNvPr id="18436" name="Picture 2">
            <a:extLst>
              <a:ext uri="{FF2B5EF4-FFF2-40B4-BE49-F238E27FC236}">
                <a16:creationId xmlns:a16="http://schemas.microsoft.com/office/drawing/2014/main" id="{8408FC9D-8AC2-4E7E-8E99-4E9CC4C64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3860800"/>
            <a:ext cx="477996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oljeZBesedilom 4">
            <a:extLst>
              <a:ext uri="{FF2B5EF4-FFF2-40B4-BE49-F238E27FC236}">
                <a16:creationId xmlns:a16="http://schemas.microsoft.com/office/drawing/2014/main" id="{94A65136-6AC0-489F-AEAF-185994B227FC}"/>
              </a:ext>
            </a:extLst>
          </p:cNvPr>
          <p:cNvSpPr txBox="1">
            <a:spLocks noChangeArrowheads="1"/>
          </p:cNvSpPr>
          <p:nvPr/>
        </p:nvSpPr>
        <p:spPr bwMode="auto">
          <a:xfrm>
            <a:off x="5903913" y="3644900"/>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ŠKOFJELOŠKO HRIBOVJE IN ŠKOFJA LOKA</a:t>
            </a:r>
          </a:p>
        </p:txBody>
      </p:sp>
      <p:cxnSp>
        <p:nvCxnSpPr>
          <p:cNvPr id="7" name="Raven puščični konektor 6">
            <a:extLst>
              <a:ext uri="{FF2B5EF4-FFF2-40B4-BE49-F238E27FC236}">
                <a16:creationId xmlns:a16="http://schemas.microsoft.com/office/drawing/2014/main" id="{3D9DA367-BF4B-4853-8086-AFBA57AD27FF}"/>
              </a:ext>
            </a:extLst>
          </p:cNvPr>
          <p:cNvCxnSpPr/>
          <p:nvPr/>
        </p:nvCxnSpPr>
        <p:spPr>
          <a:xfrm flipH="1">
            <a:off x="5724525" y="4365625"/>
            <a:ext cx="935038" cy="7921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755249EB-2B7A-4A4F-9405-8608EFAE2038}"/>
              </a:ext>
            </a:extLst>
          </p:cNvPr>
          <p:cNvSpPr>
            <a:spLocks noGrp="1"/>
          </p:cNvSpPr>
          <p:nvPr>
            <p:ph type="title"/>
          </p:nvPr>
        </p:nvSpPr>
        <p:spPr>
          <a:xfrm>
            <a:off x="0" y="0"/>
            <a:ext cx="8964613" cy="836613"/>
          </a:xfrm>
        </p:spPr>
        <p:txBody>
          <a:bodyPr/>
          <a:lstStyle/>
          <a:p>
            <a:pPr algn="l"/>
            <a:r>
              <a:rPr lang="sl-SI" altLang="sl-SI" b="1" u="sng">
                <a:latin typeface="Tw Cen MT" panose="020B0602020104020603" pitchFamily="34" charset="-18"/>
              </a:rPr>
              <a:t>VZHODNO PREDALPSKO HRIBOVJE</a:t>
            </a:r>
          </a:p>
        </p:txBody>
      </p:sp>
      <p:sp>
        <p:nvSpPr>
          <p:cNvPr id="19459" name="Ograda vsebine 2">
            <a:extLst>
              <a:ext uri="{FF2B5EF4-FFF2-40B4-BE49-F238E27FC236}">
                <a16:creationId xmlns:a16="http://schemas.microsoft.com/office/drawing/2014/main" id="{94F666A1-EB90-4FD6-8C0E-900E157468CD}"/>
              </a:ext>
            </a:extLst>
          </p:cNvPr>
          <p:cNvSpPr>
            <a:spLocks noGrp="1"/>
          </p:cNvSpPr>
          <p:nvPr>
            <p:ph idx="1"/>
          </p:nvPr>
        </p:nvSpPr>
        <p:spPr>
          <a:xfrm>
            <a:off x="0" y="908050"/>
            <a:ext cx="8686800" cy="5218113"/>
          </a:xfrm>
        </p:spPr>
        <p:txBody>
          <a:bodyPr/>
          <a:lstStyle/>
          <a:p>
            <a:r>
              <a:rPr lang="sl-SI" altLang="sl-SI">
                <a:latin typeface="Tw Cen MT" panose="020B0602020104020603" pitchFamily="34" charset="-18"/>
              </a:rPr>
              <a:t>Je največja slovenska pokrajina</a:t>
            </a:r>
          </a:p>
          <a:p>
            <a:r>
              <a:rPr lang="sl-SI" altLang="sl-SI">
                <a:latin typeface="Tw Cen MT" panose="020B0602020104020603" pitchFamily="34" charset="-18"/>
              </a:rPr>
              <a:t>Na jugu sega do Mirenska kotline in Dolenjskega podolja, na zahodu do Ljubljanske kotline, na severu do Tuhinjske doline in Celjske kotline, na vzhodu pa je meja težje določljiva saj se hribovje zniža v obpanonsko gričevje.</a:t>
            </a:r>
          </a:p>
          <a:p>
            <a:pPr>
              <a:buFontTx/>
              <a:buNone/>
            </a:pPr>
            <a:endParaRPr lang="sl-SI" altLang="sl-SI"/>
          </a:p>
        </p:txBody>
      </p:sp>
      <p:pic>
        <p:nvPicPr>
          <p:cNvPr id="19460" name="Picture 2" descr="C:\Users\PetraBrlogar\Downloads\Trbovlje so največji rudarski kraj v Črnem revirju..jpg">
            <a:extLst>
              <a:ext uri="{FF2B5EF4-FFF2-40B4-BE49-F238E27FC236}">
                <a16:creationId xmlns:a16="http://schemas.microsoft.com/office/drawing/2014/main" id="{EB4AE603-E2C7-4F8F-92D6-863DF1BA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0975"/>
            <a:ext cx="46434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PoljeZBesedilom 4">
            <a:extLst>
              <a:ext uri="{FF2B5EF4-FFF2-40B4-BE49-F238E27FC236}">
                <a16:creationId xmlns:a16="http://schemas.microsoft.com/office/drawing/2014/main" id="{A02A1B62-97CC-4124-AFCD-4CA020250364}"/>
              </a:ext>
            </a:extLst>
          </p:cNvPr>
          <p:cNvSpPr txBox="1">
            <a:spLocks noChangeArrowheads="1"/>
          </p:cNvSpPr>
          <p:nvPr/>
        </p:nvSpPr>
        <p:spPr bwMode="auto">
          <a:xfrm>
            <a:off x="5003800" y="4076700"/>
            <a:ext cx="3600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TRBOVLJE-NAJVEČJI KRAJ V VZHODNEM PREDALPSKEM HRIBOVJU</a:t>
            </a:r>
          </a:p>
        </p:txBody>
      </p:sp>
      <p:cxnSp>
        <p:nvCxnSpPr>
          <p:cNvPr id="7" name="Raven puščični konektor 6">
            <a:extLst>
              <a:ext uri="{FF2B5EF4-FFF2-40B4-BE49-F238E27FC236}">
                <a16:creationId xmlns:a16="http://schemas.microsoft.com/office/drawing/2014/main" id="{B37E8FCE-5F8B-4271-B0A1-FC2B20AD02BE}"/>
              </a:ext>
            </a:extLst>
          </p:cNvPr>
          <p:cNvCxnSpPr/>
          <p:nvPr/>
        </p:nvCxnSpPr>
        <p:spPr>
          <a:xfrm flipH="1">
            <a:off x="4787900" y="5013325"/>
            <a:ext cx="1584325" cy="7191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19FBF745-7CEA-4A33-AA61-40377BAE2963}"/>
              </a:ext>
            </a:extLst>
          </p:cNvPr>
          <p:cNvSpPr>
            <a:spLocks noGrp="1"/>
          </p:cNvSpPr>
          <p:nvPr>
            <p:ph type="title"/>
          </p:nvPr>
        </p:nvSpPr>
        <p:spPr>
          <a:xfrm>
            <a:off x="0" y="0"/>
            <a:ext cx="9144000" cy="1268413"/>
          </a:xfrm>
        </p:spPr>
        <p:txBody>
          <a:bodyPr/>
          <a:lstStyle/>
          <a:p>
            <a:pPr algn="l"/>
            <a:r>
              <a:rPr lang="sl-SI" altLang="sl-SI" b="1" u="sng">
                <a:latin typeface="Tw Cen MT" panose="020B0602020104020603" pitchFamily="34" charset="-18"/>
              </a:rPr>
              <a:t>SEVERNO-VZHODNO PREDALPSKO HRIBOVJE</a:t>
            </a:r>
          </a:p>
        </p:txBody>
      </p:sp>
      <p:sp>
        <p:nvSpPr>
          <p:cNvPr id="20483" name="Ograda vsebine 2">
            <a:extLst>
              <a:ext uri="{FF2B5EF4-FFF2-40B4-BE49-F238E27FC236}">
                <a16:creationId xmlns:a16="http://schemas.microsoft.com/office/drawing/2014/main" id="{EBA3B060-9342-46A7-992F-9C53E2703566}"/>
              </a:ext>
            </a:extLst>
          </p:cNvPr>
          <p:cNvSpPr>
            <a:spLocks noGrp="1"/>
          </p:cNvSpPr>
          <p:nvPr>
            <p:ph idx="1"/>
          </p:nvPr>
        </p:nvSpPr>
        <p:spPr>
          <a:xfrm>
            <a:off x="0" y="1341438"/>
            <a:ext cx="8686800" cy="4784725"/>
          </a:xfrm>
        </p:spPr>
        <p:txBody>
          <a:bodyPr/>
          <a:lstStyle/>
          <a:p>
            <a:r>
              <a:rPr lang="sl-SI" altLang="sl-SI">
                <a:latin typeface="Tw Cen MT" panose="020B0602020104020603" pitchFamily="34" charset="-18"/>
              </a:rPr>
              <a:t>Osrednji del </a:t>
            </a:r>
            <a:r>
              <a:rPr lang="sl-SI" altLang="sl-SI" u="sng">
                <a:latin typeface="Tw Cen MT" panose="020B0602020104020603" pitchFamily="34" charset="-18"/>
              </a:rPr>
              <a:t>POHORSKEGA PODRAVJA </a:t>
            </a:r>
            <a:r>
              <a:rPr lang="sl-SI" altLang="sl-SI">
                <a:latin typeface="Tw Cen MT" panose="020B0602020104020603" pitchFamily="34" charset="-18"/>
              </a:rPr>
              <a:t>tvori Pohorje; Mariborsko Pohorje, Rogla, Ribniško Pohorje, Velika Kopa. Iz bližnje Panonske kotline so sem segli zalivi, kjer je danes svet nižji, bolj odprt, bolj poseljen, zgrajen iz terciarnih sedimentov (lapor).</a:t>
            </a:r>
          </a:p>
          <a:p>
            <a:endParaRPr lang="sl-SI" altLang="sl-SI">
              <a:latin typeface="Tw Cen MT" panose="020B0602020104020603" pitchFamily="34" charset="-18"/>
            </a:endParaRPr>
          </a:p>
        </p:txBody>
      </p:sp>
      <p:pic>
        <p:nvPicPr>
          <p:cNvPr id="20484" name="Picture 2" descr="C:\Users\PetraBrlogar\Downloads\Značilna pokrajina s samotnimi kmetijami na južnem Pohorju.jpg">
            <a:extLst>
              <a:ext uri="{FF2B5EF4-FFF2-40B4-BE49-F238E27FC236}">
                <a16:creationId xmlns:a16="http://schemas.microsoft.com/office/drawing/2014/main" id="{1A3C8181-D874-47B4-A263-2802D6DEB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88" y="3887788"/>
            <a:ext cx="44307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oljeZBesedilom 4">
            <a:extLst>
              <a:ext uri="{FF2B5EF4-FFF2-40B4-BE49-F238E27FC236}">
                <a16:creationId xmlns:a16="http://schemas.microsoft.com/office/drawing/2014/main" id="{31F15312-F3FB-46EF-AC13-E94712DF0EE4}"/>
              </a:ext>
            </a:extLst>
          </p:cNvPr>
          <p:cNvSpPr txBox="1">
            <a:spLocks noChangeArrowheads="1"/>
          </p:cNvSpPr>
          <p:nvPr/>
        </p:nvSpPr>
        <p:spPr bwMode="auto">
          <a:xfrm>
            <a:off x="2051050" y="4724400"/>
            <a:ext cx="266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JUŽNO POHORJE</a:t>
            </a:r>
          </a:p>
        </p:txBody>
      </p:sp>
      <p:cxnSp>
        <p:nvCxnSpPr>
          <p:cNvPr id="7" name="Raven puščični konektor 6">
            <a:extLst>
              <a:ext uri="{FF2B5EF4-FFF2-40B4-BE49-F238E27FC236}">
                <a16:creationId xmlns:a16="http://schemas.microsoft.com/office/drawing/2014/main" id="{A5FCD293-C18D-4AB4-BF14-038C1001D98C}"/>
              </a:ext>
            </a:extLst>
          </p:cNvPr>
          <p:cNvCxnSpPr/>
          <p:nvPr/>
        </p:nvCxnSpPr>
        <p:spPr>
          <a:xfrm>
            <a:off x="2987675" y="5084763"/>
            <a:ext cx="1512888" cy="7207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362A11-879B-4019-99F5-E719E4C4F06F}"/>
              </a:ext>
            </a:extLst>
          </p:cNvPr>
          <p:cNvSpPr>
            <a:spLocks noGrp="1" noChangeArrowheads="1"/>
          </p:cNvSpPr>
          <p:nvPr>
            <p:ph type="title"/>
          </p:nvPr>
        </p:nvSpPr>
        <p:spPr>
          <a:xfrm>
            <a:off x="0" y="0"/>
            <a:ext cx="8697913" cy="981075"/>
          </a:xfrm>
        </p:spPr>
        <p:txBody>
          <a:bodyPr/>
          <a:lstStyle/>
          <a:p>
            <a:pPr algn="l" eaLnBrk="1" hangingPunct="1"/>
            <a:r>
              <a:rPr lang="sl-SI" altLang="sl-SI" u="sng">
                <a:latin typeface="Tw Cen MT" panose="020B0602020104020603" pitchFamily="34" charset="-18"/>
              </a:rPr>
              <a:t>ALPSKE POKRAJINE DELIMO NA:</a:t>
            </a:r>
            <a:endParaRPr lang="en-US" altLang="sl-SI" u="sng">
              <a:solidFill>
                <a:schemeClr val="tx1"/>
              </a:solidFill>
              <a:latin typeface="Tw Cen MT" panose="020B0602020104020603" pitchFamily="34" charset="-18"/>
            </a:endParaRPr>
          </a:p>
        </p:txBody>
      </p:sp>
      <p:sp>
        <p:nvSpPr>
          <p:cNvPr id="3075" name="Rectangle 3">
            <a:extLst>
              <a:ext uri="{FF2B5EF4-FFF2-40B4-BE49-F238E27FC236}">
                <a16:creationId xmlns:a16="http://schemas.microsoft.com/office/drawing/2014/main" id="{AD70F454-36C8-4BF2-A4FC-619194F63C67}"/>
              </a:ext>
            </a:extLst>
          </p:cNvPr>
          <p:cNvSpPr>
            <a:spLocks noGrp="1" noChangeArrowheads="1"/>
          </p:cNvSpPr>
          <p:nvPr>
            <p:ph type="body" idx="1"/>
          </p:nvPr>
        </p:nvSpPr>
        <p:spPr>
          <a:xfrm>
            <a:off x="0" y="908050"/>
            <a:ext cx="9144000" cy="5949950"/>
          </a:xfrm>
        </p:spPr>
        <p:txBody>
          <a:bodyPr/>
          <a:lstStyle/>
          <a:p>
            <a:pPr eaLnBrk="1" hangingPunct="1"/>
            <a:r>
              <a:rPr lang="sl-SI" altLang="sl-SI">
                <a:latin typeface="Tw Cen MT" panose="020B0602020104020603" pitchFamily="34" charset="-18"/>
              </a:rPr>
              <a:t>VISOKOGORJA:  -Julijske Alpe</a:t>
            </a:r>
          </a:p>
          <a:p>
            <a:pPr eaLnBrk="1" hangingPunct="1">
              <a:buFontTx/>
              <a:buNone/>
            </a:pPr>
            <a:r>
              <a:rPr lang="sl-SI" altLang="sl-SI">
                <a:latin typeface="Tw Cen MT" panose="020B0602020104020603" pitchFamily="34" charset="-18"/>
              </a:rPr>
              <a:t>				     -Kamniško-Savinjske Alpe</a:t>
            </a:r>
          </a:p>
          <a:p>
            <a:pPr eaLnBrk="1" hangingPunct="1">
              <a:buFontTx/>
              <a:buNone/>
            </a:pPr>
            <a:r>
              <a:rPr lang="sl-SI" altLang="sl-SI">
                <a:latin typeface="Tw Cen MT" panose="020B0602020104020603" pitchFamily="34" charset="-18"/>
              </a:rPr>
              <a:t>				     -Karavanke</a:t>
            </a:r>
          </a:p>
          <a:p>
            <a:pPr eaLnBrk="1" hangingPunct="1"/>
            <a:r>
              <a:rPr lang="sl-SI" altLang="sl-SI">
                <a:latin typeface="Tw Cen MT" panose="020B0602020104020603" pitchFamily="34" charset="-18"/>
              </a:rPr>
              <a:t>PREDALPSKA HRIBOVJA:-Zahodno Predalp. hribovje</a:t>
            </a:r>
          </a:p>
          <a:p>
            <a:pPr eaLnBrk="1" hangingPunct="1">
              <a:buFontTx/>
              <a:buNone/>
            </a:pPr>
            <a:r>
              <a:rPr lang="sl-SI" altLang="sl-SI">
                <a:latin typeface="Tw Cen MT" panose="020B0602020104020603" pitchFamily="34" charset="-18"/>
              </a:rPr>
              <a:t>					      -Vzhodno Predalp. hribovje</a:t>
            </a:r>
          </a:p>
          <a:p>
            <a:pPr eaLnBrk="1" hangingPunct="1">
              <a:buFontTx/>
              <a:buNone/>
            </a:pPr>
            <a:r>
              <a:rPr lang="sl-SI" altLang="sl-SI">
                <a:latin typeface="Tw Cen MT" panose="020B0602020104020603" pitchFamily="34" charset="-18"/>
              </a:rPr>
              <a:t>			             -Severovzhodno Predalp. hribovje</a:t>
            </a:r>
          </a:p>
          <a:p>
            <a:pPr eaLnBrk="1" hangingPunct="1"/>
            <a:r>
              <a:rPr lang="sl-SI" altLang="sl-SI">
                <a:latin typeface="Tw Cen MT" panose="020B0602020104020603" pitchFamily="34" charset="-18"/>
              </a:rPr>
              <a:t>KOTLINE IN DOLINE:-Savanska ravan</a:t>
            </a:r>
          </a:p>
          <a:p>
            <a:pPr eaLnBrk="1" hangingPunct="1">
              <a:buFontTx/>
              <a:buNone/>
            </a:pPr>
            <a:r>
              <a:rPr lang="sl-SI" altLang="sl-SI">
                <a:latin typeface="Tw Cen MT" panose="020B0602020104020603" pitchFamily="34" charset="-18"/>
              </a:rPr>
              <a:t>					-Celjska kotlina</a:t>
            </a:r>
          </a:p>
          <a:p>
            <a:pPr eaLnBrk="1" hangingPunct="1">
              <a:buFontTx/>
              <a:buNone/>
            </a:pPr>
            <a:endParaRPr lang="sl-SI" altLang="sl-SI">
              <a:latin typeface="Tw Cen MT" panose="020B0602020104020603" pitchFamily="34" charset="-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1BD057E1-A785-4008-8D29-630A2B24A1D6}"/>
              </a:ext>
            </a:extLst>
          </p:cNvPr>
          <p:cNvSpPr>
            <a:spLocks noGrp="1"/>
          </p:cNvSpPr>
          <p:nvPr>
            <p:ph type="title"/>
          </p:nvPr>
        </p:nvSpPr>
        <p:spPr/>
        <p:txBody>
          <a:bodyPr/>
          <a:lstStyle/>
          <a:p>
            <a:r>
              <a:rPr lang="sl-SI" altLang="sl-SI"/>
              <a:t>  </a:t>
            </a:r>
          </a:p>
        </p:txBody>
      </p:sp>
      <p:sp>
        <p:nvSpPr>
          <p:cNvPr id="21507" name="Ograda vsebine 2">
            <a:extLst>
              <a:ext uri="{FF2B5EF4-FFF2-40B4-BE49-F238E27FC236}">
                <a16:creationId xmlns:a16="http://schemas.microsoft.com/office/drawing/2014/main" id="{49263D6E-895A-431A-87B5-3174F8E99EB8}"/>
              </a:ext>
            </a:extLst>
          </p:cNvPr>
          <p:cNvSpPr>
            <a:spLocks noGrp="1"/>
          </p:cNvSpPr>
          <p:nvPr>
            <p:ph idx="1"/>
          </p:nvPr>
        </p:nvSpPr>
        <p:spPr>
          <a:xfrm>
            <a:off x="0" y="0"/>
            <a:ext cx="8686800" cy="6126163"/>
          </a:xfrm>
        </p:spPr>
        <p:txBody>
          <a:bodyPr/>
          <a:lstStyle/>
          <a:p>
            <a:r>
              <a:rPr lang="sl-SI" altLang="sl-SI" u="sng">
                <a:latin typeface="Tw Cen MT" panose="020B0602020104020603" pitchFamily="34" charset="-18"/>
              </a:rPr>
              <a:t>VITANJSKE KARAVANKE</a:t>
            </a:r>
            <a:r>
              <a:rPr lang="sl-SI" altLang="sl-SI">
                <a:latin typeface="Tw Cen MT" panose="020B0602020104020603" pitchFamily="34" charset="-18"/>
              </a:rPr>
              <a:t> so nadaljevanje Karavank v smeri proti vzhodu, zato tudi tukaj najdemo tipično karavanško geološko zgradbo. Lokalno središče regije je Vitanje, kraj s kovaško tradicijo.</a:t>
            </a:r>
          </a:p>
          <a:p>
            <a:pPr>
              <a:buFontTx/>
              <a:buNone/>
            </a:pPr>
            <a:r>
              <a:rPr lang="sl-SI" altLang="sl-SI">
                <a:latin typeface="Tw Cen MT" panose="020B0602020104020603" pitchFamily="34" charset="-18"/>
              </a:rPr>
              <a:t> </a:t>
            </a:r>
          </a:p>
          <a:p>
            <a:endParaRPr lang="sl-SI" altLang="sl-SI" sz="2800">
              <a:latin typeface="Tw Cen MT" panose="020B0602020104020603" pitchFamily="34" charset="-18"/>
            </a:endParaRPr>
          </a:p>
        </p:txBody>
      </p:sp>
      <p:pic>
        <p:nvPicPr>
          <p:cNvPr id="21508" name="Picture 2" descr="http://www.destinacija-rogla.si/uploads/podobe/OK-Vitanje%204.jpg">
            <a:extLst>
              <a:ext uri="{FF2B5EF4-FFF2-40B4-BE49-F238E27FC236}">
                <a16:creationId xmlns:a16="http://schemas.microsoft.com/office/drawing/2014/main" id="{664BF737-5B7F-4818-BDCE-7BC720C6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591661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PoljeZBesedilom 4">
            <a:extLst>
              <a:ext uri="{FF2B5EF4-FFF2-40B4-BE49-F238E27FC236}">
                <a16:creationId xmlns:a16="http://schemas.microsoft.com/office/drawing/2014/main" id="{68274E74-2659-4D9F-ACD5-55BF7FDC76B2}"/>
              </a:ext>
            </a:extLst>
          </p:cNvPr>
          <p:cNvSpPr txBox="1">
            <a:spLocks noChangeArrowheads="1"/>
          </p:cNvSpPr>
          <p:nvPr/>
        </p:nvSpPr>
        <p:spPr bwMode="auto">
          <a:xfrm>
            <a:off x="6588125" y="3429000"/>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VITANJE</a:t>
            </a:r>
          </a:p>
        </p:txBody>
      </p:sp>
      <p:cxnSp>
        <p:nvCxnSpPr>
          <p:cNvPr id="7" name="Raven puščični konektor 6">
            <a:extLst>
              <a:ext uri="{FF2B5EF4-FFF2-40B4-BE49-F238E27FC236}">
                <a16:creationId xmlns:a16="http://schemas.microsoft.com/office/drawing/2014/main" id="{9F5F6AB2-19CD-4E6C-90C9-7E024FE12400}"/>
              </a:ext>
            </a:extLst>
          </p:cNvPr>
          <p:cNvCxnSpPr/>
          <p:nvPr/>
        </p:nvCxnSpPr>
        <p:spPr>
          <a:xfrm flipH="1">
            <a:off x="6011863" y="3789363"/>
            <a:ext cx="1008062" cy="79216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8F89312F-290A-4444-A3A4-5D5A96CE3014}"/>
              </a:ext>
            </a:extLst>
          </p:cNvPr>
          <p:cNvSpPr>
            <a:spLocks noGrp="1"/>
          </p:cNvSpPr>
          <p:nvPr>
            <p:ph type="title"/>
          </p:nvPr>
        </p:nvSpPr>
        <p:spPr/>
        <p:txBody>
          <a:bodyPr/>
          <a:lstStyle/>
          <a:p>
            <a:r>
              <a:rPr lang="sl-SI" altLang="sl-SI"/>
              <a:t>  </a:t>
            </a:r>
          </a:p>
        </p:txBody>
      </p:sp>
      <p:sp>
        <p:nvSpPr>
          <p:cNvPr id="22531" name="Ograda vsebine 2">
            <a:extLst>
              <a:ext uri="{FF2B5EF4-FFF2-40B4-BE49-F238E27FC236}">
                <a16:creationId xmlns:a16="http://schemas.microsoft.com/office/drawing/2014/main" id="{2F7BCAC5-9980-4BAF-B704-1F43182F7482}"/>
              </a:ext>
            </a:extLst>
          </p:cNvPr>
          <p:cNvSpPr>
            <a:spLocks noGrp="1"/>
          </p:cNvSpPr>
          <p:nvPr>
            <p:ph idx="1"/>
          </p:nvPr>
        </p:nvSpPr>
        <p:spPr>
          <a:xfrm>
            <a:off x="0" y="0"/>
            <a:ext cx="8686800" cy="6126163"/>
          </a:xfrm>
        </p:spPr>
        <p:txBody>
          <a:bodyPr/>
          <a:lstStyle/>
          <a:p>
            <a:r>
              <a:rPr lang="sl-SI" altLang="sl-SI" u="sng">
                <a:latin typeface="Tw Cen MT" panose="020B0602020104020603" pitchFamily="34" charset="-18"/>
              </a:rPr>
              <a:t>VELENJSKA KOTLINA </a:t>
            </a:r>
            <a:r>
              <a:rPr lang="sl-SI" altLang="sl-SI">
                <a:latin typeface="Tw Cen MT" panose="020B0602020104020603" pitchFamily="34" charset="-18"/>
              </a:rPr>
              <a:t>Ta kotlina je ob Ljubljanskem barju (ugreznjeno v kvartarju)  druga najmlajša tektonska udorina v Sloveniji, saj je nastala v mlajšem pliocenu.</a:t>
            </a:r>
          </a:p>
          <a:p>
            <a:r>
              <a:rPr lang="sl-SI" altLang="sl-SI">
                <a:latin typeface="Tw Cen MT" panose="020B0602020104020603" pitchFamily="34" charset="-18"/>
              </a:rPr>
              <a:t>Tedaj je tukaj  nastal  tudi lignit, odložen  v skladih do 100m debeline. Tu je danes največji slovenski premogovnik.</a:t>
            </a:r>
          </a:p>
          <a:p>
            <a:endParaRPr lang="sl-SI" altLang="sl-SI" u="sng">
              <a:latin typeface="Tw Cen MT" panose="020B0602020104020603" pitchFamily="34" charset="-18"/>
            </a:endParaRPr>
          </a:p>
        </p:txBody>
      </p:sp>
      <p:pic>
        <p:nvPicPr>
          <p:cNvPr id="22532" name="Picture 2" descr="http://www.modrijan.si/slv/content/download/4519/55248/version/1/file/Ljubljanska+kotlina+na+obmo%C4%8Dju+Dobrav.jpg">
            <a:extLst>
              <a:ext uri="{FF2B5EF4-FFF2-40B4-BE49-F238E27FC236}">
                <a16:creationId xmlns:a16="http://schemas.microsoft.com/office/drawing/2014/main" id="{33654679-1A60-4A81-A65D-D26B963CF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3213100"/>
            <a:ext cx="456723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PoljeZBesedilom 4">
            <a:extLst>
              <a:ext uri="{FF2B5EF4-FFF2-40B4-BE49-F238E27FC236}">
                <a16:creationId xmlns:a16="http://schemas.microsoft.com/office/drawing/2014/main" id="{340EF453-0562-451F-9A38-B8812557E1F3}"/>
              </a:ext>
            </a:extLst>
          </p:cNvPr>
          <p:cNvSpPr txBox="1">
            <a:spLocks noChangeArrowheads="1"/>
          </p:cNvSpPr>
          <p:nvPr/>
        </p:nvSpPr>
        <p:spPr bwMode="auto">
          <a:xfrm>
            <a:off x="2051050" y="4724400"/>
            <a:ext cx="129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a:solidFill>
                  <a:schemeClr val="accent2"/>
                </a:solidFill>
              </a:rPr>
              <a:t>VELENJE</a:t>
            </a:r>
          </a:p>
        </p:txBody>
      </p:sp>
      <p:cxnSp>
        <p:nvCxnSpPr>
          <p:cNvPr id="7" name="Raven puščični konektor 6">
            <a:extLst>
              <a:ext uri="{FF2B5EF4-FFF2-40B4-BE49-F238E27FC236}">
                <a16:creationId xmlns:a16="http://schemas.microsoft.com/office/drawing/2014/main" id="{CC9923BC-E391-4A6D-AEE5-A57885B9BEE8}"/>
              </a:ext>
            </a:extLst>
          </p:cNvPr>
          <p:cNvCxnSpPr/>
          <p:nvPr/>
        </p:nvCxnSpPr>
        <p:spPr>
          <a:xfrm>
            <a:off x="2987675" y="5084763"/>
            <a:ext cx="1368425" cy="6477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EE01EF81-A8DE-43C3-9467-A2118A0991A3}"/>
              </a:ext>
            </a:extLst>
          </p:cNvPr>
          <p:cNvSpPr>
            <a:spLocks noGrp="1"/>
          </p:cNvSpPr>
          <p:nvPr>
            <p:ph type="title"/>
          </p:nvPr>
        </p:nvSpPr>
        <p:spPr/>
        <p:txBody>
          <a:bodyPr/>
          <a:lstStyle/>
          <a:p>
            <a:r>
              <a:rPr lang="sl-SI" altLang="sl-SI"/>
              <a:t> </a:t>
            </a:r>
          </a:p>
        </p:txBody>
      </p:sp>
      <p:sp>
        <p:nvSpPr>
          <p:cNvPr id="23555" name="Ograda vsebine 2">
            <a:extLst>
              <a:ext uri="{FF2B5EF4-FFF2-40B4-BE49-F238E27FC236}">
                <a16:creationId xmlns:a16="http://schemas.microsoft.com/office/drawing/2014/main" id="{20E060D1-744E-456D-9927-BC244D78076D}"/>
              </a:ext>
            </a:extLst>
          </p:cNvPr>
          <p:cNvSpPr>
            <a:spLocks noGrp="1"/>
          </p:cNvSpPr>
          <p:nvPr>
            <p:ph idx="1"/>
          </p:nvPr>
        </p:nvSpPr>
        <p:spPr>
          <a:xfrm>
            <a:off x="0" y="0"/>
            <a:ext cx="8686800" cy="6126163"/>
          </a:xfrm>
        </p:spPr>
        <p:txBody>
          <a:bodyPr/>
          <a:lstStyle/>
          <a:p>
            <a:r>
              <a:rPr lang="sl-SI" altLang="sl-SI" u="sng">
                <a:latin typeface="Tw Cen MT" panose="020B0602020104020603" pitchFamily="34" charset="-18"/>
              </a:rPr>
              <a:t>ZGORNJE SAVINJSKA DOLINA</a:t>
            </a:r>
            <a:r>
              <a:rPr lang="sl-SI" altLang="sl-SI">
                <a:latin typeface="Tw Cen MT" panose="020B0602020104020603" pitchFamily="34" charset="-18"/>
              </a:rPr>
              <a:t>  leži v porečju Drete in Savinje. </a:t>
            </a:r>
          </a:p>
          <a:p>
            <a:r>
              <a:rPr lang="sl-SI" altLang="sl-SI">
                <a:latin typeface="Tw Cen MT" panose="020B0602020104020603" pitchFamily="34" charset="-18"/>
              </a:rPr>
              <a:t>Regija  je geografsko zelo zaokrožena,  omejujejo pa jo: na zahodu Raduha, na  severu  Smrekovec in Golte, na  jugu planoti Menina in Dobrovlje.</a:t>
            </a:r>
          </a:p>
          <a:p>
            <a:endParaRPr lang="sl-SI" altLang="sl-SI">
              <a:latin typeface="Tw Cen MT" panose="020B0602020104020603" pitchFamily="34" charset="-18"/>
            </a:endParaRPr>
          </a:p>
          <a:p>
            <a:endParaRPr lang="sl-SI" altLang="sl-SI">
              <a:latin typeface="Tw Cen MT" panose="020B0602020104020603" pitchFamily="34" charset="-18"/>
            </a:endParaRPr>
          </a:p>
        </p:txBody>
      </p:sp>
      <p:pic>
        <p:nvPicPr>
          <p:cNvPr id="23556" name="Picture 2" descr="http://www.slovenia.info/pictures/category/7/2007/logarska-dolina_135102_135720.jpg">
            <a:extLst>
              <a:ext uri="{FF2B5EF4-FFF2-40B4-BE49-F238E27FC236}">
                <a16:creationId xmlns:a16="http://schemas.microsoft.com/office/drawing/2014/main" id="{D96BD18A-B06D-4CFE-A2AE-5EE2C0724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620963"/>
            <a:ext cx="6370637"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C3841121-205C-40E0-B46C-0D4BBBE2AEAC}"/>
              </a:ext>
            </a:extLst>
          </p:cNvPr>
          <p:cNvSpPr>
            <a:spLocks noGrp="1"/>
          </p:cNvSpPr>
          <p:nvPr>
            <p:ph type="title"/>
          </p:nvPr>
        </p:nvSpPr>
        <p:spPr/>
        <p:txBody>
          <a:bodyPr/>
          <a:lstStyle/>
          <a:p>
            <a:r>
              <a:rPr lang="sl-SI" altLang="sl-SI"/>
              <a:t>  </a:t>
            </a:r>
          </a:p>
        </p:txBody>
      </p:sp>
      <p:sp>
        <p:nvSpPr>
          <p:cNvPr id="24579" name="Ograda vsebine 2">
            <a:extLst>
              <a:ext uri="{FF2B5EF4-FFF2-40B4-BE49-F238E27FC236}">
                <a16:creationId xmlns:a16="http://schemas.microsoft.com/office/drawing/2014/main" id="{7FEB5EE2-4622-4208-BFCE-F3EC0C83C7B3}"/>
              </a:ext>
            </a:extLst>
          </p:cNvPr>
          <p:cNvSpPr>
            <a:spLocks noGrp="1"/>
          </p:cNvSpPr>
          <p:nvPr>
            <p:ph idx="1"/>
          </p:nvPr>
        </p:nvSpPr>
        <p:spPr/>
        <p:txBody>
          <a:bodyPr/>
          <a:lstStyle/>
          <a:p>
            <a:endParaRPr lang="sl-SI" altLang="sl-SI"/>
          </a:p>
        </p:txBody>
      </p:sp>
      <p:pic>
        <p:nvPicPr>
          <p:cNvPr id="24580" name="Picture 2" descr="http://www.modrijan.si/slv/content/download/12451/134488/version/1/file/069.jpg">
            <a:extLst>
              <a:ext uri="{FF2B5EF4-FFF2-40B4-BE49-F238E27FC236}">
                <a16:creationId xmlns:a16="http://schemas.microsoft.com/office/drawing/2014/main" id="{949B32B6-909A-4A20-86BE-FD55AC438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338513"/>
            <a:ext cx="733901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modrijan.si/slv/content/download/12450/134483/version/1/file/068.jpg">
            <a:extLst>
              <a:ext uri="{FF2B5EF4-FFF2-40B4-BE49-F238E27FC236}">
                <a16:creationId xmlns:a16="http://schemas.microsoft.com/office/drawing/2014/main" id="{7160C936-31BF-4DF1-9243-D84D120FE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691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670A9E51-2EB1-47D8-94F4-B607D8E33E4E}"/>
              </a:ext>
            </a:extLst>
          </p:cNvPr>
          <p:cNvSpPr>
            <a:spLocks noGrp="1"/>
          </p:cNvSpPr>
          <p:nvPr>
            <p:ph type="title"/>
          </p:nvPr>
        </p:nvSpPr>
        <p:spPr/>
        <p:txBody>
          <a:bodyPr/>
          <a:lstStyle/>
          <a:p>
            <a:pPr algn="l"/>
            <a:r>
              <a:rPr lang="sl-SI" altLang="sl-SI">
                <a:latin typeface="Tw Cen MT" panose="020B0602020104020603" pitchFamily="34" charset="-18"/>
              </a:rPr>
              <a:t>VIRI:</a:t>
            </a:r>
          </a:p>
        </p:txBody>
      </p:sp>
      <p:pic>
        <p:nvPicPr>
          <p:cNvPr id="25603" name="Picture 2">
            <a:extLst>
              <a:ext uri="{FF2B5EF4-FFF2-40B4-BE49-F238E27FC236}">
                <a16:creationId xmlns:a16="http://schemas.microsoft.com/office/drawing/2014/main" id="{8B8EF9B5-F0E8-4C67-80B0-12A2D43A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125538"/>
            <a:ext cx="41814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07D8116A-1AFA-48B4-8D75-94A0B17E0D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636838"/>
            <a:ext cx="2933700" cy="1123950"/>
          </a:xfrm>
          <a:noFill/>
        </p:spPr>
      </p:pic>
      <p:pic>
        <p:nvPicPr>
          <p:cNvPr id="25605" name="Picture 5" descr="http://f.hypotheses.org/wp-content/blogs.dir/571/files/2013/02/wikipedia-logo2.png">
            <a:extLst>
              <a:ext uri="{FF2B5EF4-FFF2-40B4-BE49-F238E27FC236}">
                <a16:creationId xmlns:a16="http://schemas.microsoft.com/office/drawing/2014/main" id="{08C3903A-40E3-43AF-A10B-52C5E5AE3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997200"/>
            <a:ext cx="18811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a:extLst>
              <a:ext uri="{FF2B5EF4-FFF2-40B4-BE49-F238E27FC236}">
                <a16:creationId xmlns:a16="http://schemas.microsoft.com/office/drawing/2014/main" id="{212F7BDE-E9D5-4778-A2B4-B981739CE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365625"/>
            <a:ext cx="1409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10BD3B5C-FD1F-41C7-805E-0D48A2AA6E1B}"/>
              </a:ext>
            </a:extLst>
          </p:cNvPr>
          <p:cNvSpPr>
            <a:spLocks noGrp="1"/>
          </p:cNvSpPr>
          <p:nvPr>
            <p:ph type="title"/>
          </p:nvPr>
        </p:nvSpPr>
        <p:spPr>
          <a:xfrm>
            <a:off x="395288" y="260350"/>
            <a:ext cx="8229600" cy="1143000"/>
          </a:xfrm>
        </p:spPr>
        <p:txBody>
          <a:bodyPr/>
          <a:lstStyle/>
          <a:p>
            <a:r>
              <a:rPr lang="sl-SI" altLang="sl-SI" sz="7200">
                <a:latin typeface="Tw Cen MT" panose="020B0602020104020603" pitchFamily="34" charset="-18"/>
              </a:rPr>
              <a:t>VISOKOGORJA</a:t>
            </a:r>
          </a:p>
        </p:txBody>
      </p:sp>
      <p:sp>
        <p:nvSpPr>
          <p:cNvPr id="4099" name="Ograda vsebine 2">
            <a:extLst>
              <a:ext uri="{FF2B5EF4-FFF2-40B4-BE49-F238E27FC236}">
                <a16:creationId xmlns:a16="http://schemas.microsoft.com/office/drawing/2014/main" id="{59821B82-32BD-4189-8579-8D8AA56F6F7A}"/>
              </a:ext>
            </a:extLst>
          </p:cNvPr>
          <p:cNvSpPr>
            <a:spLocks noGrp="1"/>
          </p:cNvSpPr>
          <p:nvPr>
            <p:ph idx="1"/>
          </p:nvPr>
        </p:nvSpPr>
        <p:spPr/>
        <p:txBody>
          <a:bodyPr/>
          <a:lstStyle/>
          <a:p>
            <a:pPr>
              <a:buFontTx/>
              <a:buNone/>
            </a:pPr>
            <a:r>
              <a:rPr lang="sl-SI" altLang="sl-SI"/>
              <a:t>  </a:t>
            </a:r>
          </a:p>
        </p:txBody>
      </p:sp>
      <p:pic>
        <p:nvPicPr>
          <p:cNvPr id="4100" name="Picture 2" descr="http://www.pictureslovenia.com/media/img/pic/500/841/1501401618338927.jpg">
            <a:extLst>
              <a:ext uri="{FF2B5EF4-FFF2-40B4-BE49-F238E27FC236}">
                <a16:creationId xmlns:a16="http://schemas.microsoft.com/office/drawing/2014/main" id="{2F3DD814-37AB-4B2E-9D79-2E2E1C98C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68413"/>
            <a:ext cx="80645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76A9460A-F657-4D94-B128-CDC1F6C1EBAA}"/>
              </a:ext>
            </a:extLst>
          </p:cNvPr>
          <p:cNvSpPr>
            <a:spLocks noGrp="1"/>
          </p:cNvSpPr>
          <p:nvPr>
            <p:ph type="title"/>
          </p:nvPr>
        </p:nvSpPr>
        <p:spPr>
          <a:xfrm>
            <a:off x="0" y="0"/>
            <a:ext cx="8686800" cy="836613"/>
          </a:xfrm>
        </p:spPr>
        <p:txBody>
          <a:bodyPr/>
          <a:lstStyle/>
          <a:p>
            <a:pPr algn="l"/>
            <a:r>
              <a:rPr lang="sl-SI" altLang="sl-SI">
                <a:latin typeface="Tw Cen MT" panose="020B0602020104020603" pitchFamily="34" charset="-18"/>
              </a:rPr>
              <a:t>JULIJSKE ALPE ali JULIJCI</a:t>
            </a:r>
          </a:p>
        </p:txBody>
      </p:sp>
      <p:sp>
        <p:nvSpPr>
          <p:cNvPr id="5123" name="Ograda vsebine 2">
            <a:extLst>
              <a:ext uri="{FF2B5EF4-FFF2-40B4-BE49-F238E27FC236}">
                <a16:creationId xmlns:a16="http://schemas.microsoft.com/office/drawing/2014/main" id="{CD48F095-44A2-46B4-A7DD-0C9ED25B9EA1}"/>
              </a:ext>
            </a:extLst>
          </p:cNvPr>
          <p:cNvSpPr>
            <a:spLocks noGrp="1"/>
          </p:cNvSpPr>
          <p:nvPr>
            <p:ph idx="1"/>
          </p:nvPr>
        </p:nvSpPr>
        <p:spPr>
          <a:xfrm>
            <a:off x="0" y="692150"/>
            <a:ext cx="9144000" cy="6165850"/>
          </a:xfrm>
        </p:spPr>
        <p:txBody>
          <a:bodyPr/>
          <a:lstStyle/>
          <a:p>
            <a:r>
              <a:rPr lang="sl-SI" altLang="sl-SI">
                <a:latin typeface="Tw Cen MT" panose="020B0602020104020603" pitchFamily="34" charset="-18"/>
              </a:rPr>
              <a:t>So najobsežnejša in najvišja gorska skupina v </a:t>
            </a:r>
          </a:p>
          <a:p>
            <a:pPr>
              <a:buFontTx/>
              <a:buNone/>
            </a:pPr>
            <a:r>
              <a:rPr lang="sl-SI" altLang="sl-SI">
                <a:latin typeface="Tw Cen MT" panose="020B0602020104020603" pitchFamily="34" charset="-18"/>
              </a:rPr>
              <a:t>   Sloveniji, ime so dobile po Gaju Juliji Cezarju. </a:t>
            </a:r>
          </a:p>
          <a:p>
            <a:r>
              <a:rPr lang="sl-SI" altLang="sl-SI">
                <a:latin typeface="Tw Cen MT" panose="020B0602020104020603" pitchFamily="34" charset="-18"/>
              </a:rPr>
              <a:t>Njihov najvišji vrh, ki je obenem tudi najvišji vrh Slovenije, je Triglav s 2864 metri. Drugi višji vrhovi so še Škrlatica, Mangart, Razor.</a:t>
            </a:r>
          </a:p>
          <a:p>
            <a:r>
              <a:rPr lang="sl-SI" altLang="sl-SI">
                <a:latin typeface="Tw Cen MT" panose="020B0602020104020603" pitchFamily="34" charset="-18"/>
              </a:rPr>
              <a:t>Večina Julijskih Alp je vključena v Triglavski narodni park.</a:t>
            </a:r>
          </a:p>
          <a:p>
            <a:r>
              <a:rPr lang="sl-SI" altLang="sl-SI">
                <a:latin typeface="Tw Cen MT" panose="020B0602020104020603" pitchFamily="34" charset="-18"/>
              </a:rPr>
              <a:t>Delimo jih na Vzhodne in Zahodne Julijske Alpe.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FF3BE9EB-15C8-49DA-A7C1-5AF4412099A5}"/>
              </a:ext>
            </a:extLst>
          </p:cNvPr>
          <p:cNvSpPr>
            <a:spLocks noGrp="1"/>
          </p:cNvSpPr>
          <p:nvPr>
            <p:ph type="title"/>
          </p:nvPr>
        </p:nvSpPr>
        <p:spPr/>
        <p:txBody>
          <a:bodyPr/>
          <a:lstStyle/>
          <a:p>
            <a:r>
              <a:rPr lang="sl-SI" altLang="sl-SI"/>
              <a:t> </a:t>
            </a:r>
          </a:p>
        </p:txBody>
      </p:sp>
      <p:sp>
        <p:nvSpPr>
          <p:cNvPr id="6147" name="Ograda vsebine 2">
            <a:extLst>
              <a:ext uri="{FF2B5EF4-FFF2-40B4-BE49-F238E27FC236}">
                <a16:creationId xmlns:a16="http://schemas.microsoft.com/office/drawing/2014/main" id="{CED59610-0E32-43C6-8308-0CAB1B1DE092}"/>
              </a:ext>
            </a:extLst>
          </p:cNvPr>
          <p:cNvSpPr>
            <a:spLocks noGrp="1"/>
          </p:cNvSpPr>
          <p:nvPr>
            <p:ph idx="1"/>
          </p:nvPr>
        </p:nvSpPr>
        <p:spPr>
          <a:xfrm>
            <a:off x="0" y="333375"/>
            <a:ext cx="9144000" cy="3382963"/>
          </a:xfrm>
        </p:spPr>
        <p:txBody>
          <a:bodyPr/>
          <a:lstStyle/>
          <a:p>
            <a:pPr>
              <a:buFontTx/>
              <a:buNone/>
            </a:pPr>
            <a:r>
              <a:rPr lang="sl-SI" altLang="sl-SI">
                <a:latin typeface="Tw Cen MT" panose="020B0602020104020603" pitchFamily="34" charset="-18"/>
              </a:rPr>
              <a:t>OMEJUJEJO JIH:</a:t>
            </a:r>
          </a:p>
          <a:p>
            <a:r>
              <a:rPr lang="sl-SI" altLang="sl-SI">
                <a:latin typeface="Tw Cen MT" panose="020B0602020104020603" pitchFamily="34" charset="-18"/>
              </a:rPr>
              <a:t>na Z dolina Bele in reka Tilment,</a:t>
            </a:r>
          </a:p>
          <a:p>
            <a:r>
              <a:rPr lang="sl-SI" altLang="sl-SI">
                <a:latin typeface="Tw Cen MT" panose="020B0602020104020603" pitchFamily="34" charset="-18"/>
              </a:rPr>
              <a:t>na V Ljubljanska kotlina,</a:t>
            </a:r>
          </a:p>
          <a:p>
            <a:r>
              <a:rPr lang="sl-SI" altLang="sl-SI">
                <a:latin typeface="Tw Cen MT" panose="020B0602020104020603" pitchFamily="34" charset="-18"/>
              </a:rPr>
              <a:t>na S Kanalska in Savska dolina,</a:t>
            </a:r>
          </a:p>
          <a:p>
            <a:r>
              <a:rPr lang="sl-SI" altLang="sl-SI">
                <a:latin typeface="Tw Cen MT" panose="020B0602020104020603" pitchFamily="34" charset="-18"/>
              </a:rPr>
              <a:t>na J pa prehajajo v predalpsko hribovje. </a:t>
            </a:r>
          </a:p>
          <a:p>
            <a:endParaRPr lang="sl-SI" altLang="sl-SI"/>
          </a:p>
        </p:txBody>
      </p:sp>
      <p:pic>
        <p:nvPicPr>
          <p:cNvPr id="6148" name="Picture 2" descr="http://www.slovenian-alps.com/si/imagelib/magnify/default/_vodnik_po_regiji/1_Triglavski_n_p/slovenske-alpe-triglav.jpg">
            <a:extLst>
              <a:ext uri="{FF2B5EF4-FFF2-40B4-BE49-F238E27FC236}">
                <a16:creationId xmlns:a16="http://schemas.microsoft.com/office/drawing/2014/main" id="{6CBD1AAA-180C-4792-ADF4-556B5F790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5875"/>
            <a:ext cx="45720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24.media.tumblr.com/tumblr_lz9wecwbAY1qlujpxo1_1280.jpg">
            <a:extLst>
              <a:ext uri="{FF2B5EF4-FFF2-40B4-BE49-F238E27FC236}">
                <a16:creationId xmlns:a16="http://schemas.microsoft.com/office/drawing/2014/main" id="{AC6A4709-C76B-44C2-8A3C-B96BFB033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05A19498-86F5-4661-ACE0-CB27FA239E71}"/>
              </a:ext>
            </a:extLst>
          </p:cNvPr>
          <p:cNvSpPr>
            <a:spLocks noGrp="1"/>
          </p:cNvSpPr>
          <p:nvPr>
            <p:ph type="title"/>
          </p:nvPr>
        </p:nvSpPr>
        <p:spPr/>
        <p:txBody>
          <a:bodyPr/>
          <a:lstStyle/>
          <a:p>
            <a:endParaRPr lang="sl-SI" altLang="sl-SI"/>
          </a:p>
        </p:txBody>
      </p:sp>
      <p:pic>
        <p:nvPicPr>
          <p:cNvPr id="7171" name="Ograda vsebine 3" descr="zem jul alpe.gif">
            <a:extLst>
              <a:ext uri="{FF2B5EF4-FFF2-40B4-BE49-F238E27FC236}">
                <a16:creationId xmlns:a16="http://schemas.microsoft.com/office/drawing/2014/main" id="{6C0F9E89-2048-4E5B-B46F-B8D3D16904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3050" cy="63817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28E134AB-FDF4-467D-B6C5-B760E758FF18}"/>
              </a:ext>
            </a:extLst>
          </p:cNvPr>
          <p:cNvSpPr>
            <a:spLocks noGrp="1"/>
          </p:cNvSpPr>
          <p:nvPr>
            <p:ph type="title"/>
          </p:nvPr>
        </p:nvSpPr>
        <p:spPr>
          <a:xfrm>
            <a:off x="0" y="0"/>
            <a:ext cx="8686800" cy="836613"/>
          </a:xfrm>
        </p:spPr>
        <p:txBody>
          <a:bodyPr/>
          <a:lstStyle/>
          <a:p>
            <a:pPr algn="l"/>
            <a:r>
              <a:rPr lang="sl-SI" altLang="sl-SI">
                <a:latin typeface="Tw Cen MT" panose="020B0602020104020603" pitchFamily="34" charset="-18"/>
              </a:rPr>
              <a:t>KAMNIŠKO-SAVINJSKE ALPE</a:t>
            </a:r>
          </a:p>
        </p:txBody>
      </p:sp>
      <p:sp>
        <p:nvSpPr>
          <p:cNvPr id="8195" name="Ograda vsebine 2">
            <a:extLst>
              <a:ext uri="{FF2B5EF4-FFF2-40B4-BE49-F238E27FC236}">
                <a16:creationId xmlns:a16="http://schemas.microsoft.com/office/drawing/2014/main" id="{1AF4716A-4411-4C59-ADBA-A6DC816D6E42}"/>
              </a:ext>
            </a:extLst>
          </p:cNvPr>
          <p:cNvSpPr>
            <a:spLocks noGrp="1"/>
          </p:cNvSpPr>
          <p:nvPr>
            <p:ph idx="1"/>
          </p:nvPr>
        </p:nvSpPr>
        <p:spPr>
          <a:xfrm>
            <a:off x="0" y="765175"/>
            <a:ext cx="9144000" cy="5360988"/>
          </a:xfrm>
        </p:spPr>
        <p:txBody>
          <a:bodyPr/>
          <a:lstStyle/>
          <a:p>
            <a:r>
              <a:rPr lang="sl-SI" altLang="sl-SI">
                <a:latin typeface="Tw Cen MT" panose="020B0602020104020603" pitchFamily="34" charset="-18"/>
              </a:rPr>
              <a:t>Ime so dobile po reki Savinji in po mestu Kamnik.</a:t>
            </a:r>
          </a:p>
          <a:p>
            <a:r>
              <a:rPr lang="sl-SI" altLang="sl-SI">
                <a:latin typeface="Tw Cen MT" panose="020B0602020104020603" pitchFamily="34" charset="-18"/>
              </a:rPr>
              <a:t>Njihov najvišji vrh je Grintovec. Drugi višji vrhovi so še Skuta, Raduha, Krvavec.</a:t>
            </a:r>
          </a:p>
          <a:p>
            <a:r>
              <a:rPr lang="sl-SI" altLang="sl-SI">
                <a:latin typeface="Tw Cen MT" panose="020B0602020104020603" pitchFamily="34" charset="-18"/>
              </a:rPr>
              <a:t>So pomanjšana verzija Julijskih Alp.</a:t>
            </a:r>
          </a:p>
          <a:p>
            <a:r>
              <a:rPr lang="sl-SI" altLang="sl-SI">
                <a:latin typeface="Tw Cen MT" panose="020B0602020104020603" pitchFamily="34" charset="-18"/>
              </a:rPr>
              <a:t>Zgrajene so iz karbonatnih kamnin (poleg apnenca je tam tudi dolomit)-so bolj krušljive-reliefne oblike nastajajo hitreje.</a:t>
            </a:r>
          </a:p>
          <a:p>
            <a:r>
              <a:rPr lang="sl-SI" altLang="sl-SI">
                <a:latin typeface="Tw Cen MT" panose="020B0602020104020603" pitchFamily="34" charset="-18"/>
              </a:rPr>
              <a:t>Ekstremi med dolinami in vrhovi (strme stene, velike relativne višine).</a:t>
            </a:r>
          </a:p>
          <a:p>
            <a:endParaRPr lang="sl-SI" altLang="sl-SI">
              <a:latin typeface="Tw Cen MT" panose="020B0602020104020603" pitchFamily="34" charset="-18"/>
            </a:endParaRPr>
          </a:p>
          <a:p>
            <a:endParaRPr lang="sl-SI" altLang="sl-SI">
              <a:latin typeface="Tw Cen MT" panose="020B0602020104020603" pitchFamily="34" charset="-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5235C724-8D25-4858-8909-5D0AADFD1CB0}"/>
              </a:ext>
            </a:extLst>
          </p:cNvPr>
          <p:cNvSpPr>
            <a:spLocks noGrp="1"/>
          </p:cNvSpPr>
          <p:nvPr>
            <p:ph type="title"/>
          </p:nvPr>
        </p:nvSpPr>
        <p:spPr/>
        <p:txBody>
          <a:bodyPr/>
          <a:lstStyle/>
          <a:p>
            <a:r>
              <a:rPr lang="sl-SI" altLang="sl-SI"/>
              <a:t> </a:t>
            </a:r>
          </a:p>
        </p:txBody>
      </p:sp>
      <p:sp>
        <p:nvSpPr>
          <p:cNvPr id="9219" name="Ograda vsebine 2">
            <a:extLst>
              <a:ext uri="{FF2B5EF4-FFF2-40B4-BE49-F238E27FC236}">
                <a16:creationId xmlns:a16="http://schemas.microsoft.com/office/drawing/2014/main" id="{635C021F-1D91-4771-8308-432CF397D7E2}"/>
              </a:ext>
            </a:extLst>
          </p:cNvPr>
          <p:cNvSpPr>
            <a:spLocks noGrp="1"/>
          </p:cNvSpPr>
          <p:nvPr>
            <p:ph idx="1"/>
          </p:nvPr>
        </p:nvSpPr>
        <p:spPr>
          <a:xfrm>
            <a:off x="0" y="0"/>
            <a:ext cx="9144000" cy="5445125"/>
          </a:xfrm>
        </p:spPr>
        <p:txBody>
          <a:bodyPr/>
          <a:lstStyle/>
          <a:p>
            <a:pPr>
              <a:buFontTx/>
              <a:buNone/>
            </a:pPr>
            <a:r>
              <a:rPr lang="sl-SI" altLang="sl-SI">
                <a:latin typeface="Tw Cen MT" panose="020B0602020104020603" pitchFamily="34" charset="-18"/>
              </a:rPr>
              <a:t>OMEJUJEJO JIH:</a:t>
            </a:r>
          </a:p>
          <a:p>
            <a:r>
              <a:rPr lang="sl-SI" altLang="sl-SI">
                <a:latin typeface="Tw Cen MT" panose="020B0602020104020603" pitchFamily="34" charset="-18"/>
              </a:rPr>
              <a:t>na V dolina Paka in srednja Savinja,</a:t>
            </a:r>
          </a:p>
          <a:p>
            <a:r>
              <a:rPr lang="sl-SI" altLang="sl-SI">
                <a:latin typeface="Tw Cen MT" panose="020B0602020104020603" pitchFamily="34" charset="-18"/>
              </a:rPr>
              <a:t>na S so zraščene s Karavankami,</a:t>
            </a:r>
          </a:p>
          <a:p>
            <a:r>
              <a:rPr lang="sl-SI" altLang="sl-SI">
                <a:latin typeface="Tw Cen MT" panose="020B0602020104020603" pitchFamily="34" charset="-18"/>
              </a:rPr>
              <a:t>na JV dolina Nevljici in Bolska.</a:t>
            </a:r>
          </a:p>
        </p:txBody>
      </p:sp>
      <p:pic>
        <p:nvPicPr>
          <p:cNvPr id="9220" name="Picture 2" descr="http://www.revijakapital.com/slike/mariborcan/28/76-4.jpg">
            <a:extLst>
              <a:ext uri="{FF2B5EF4-FFF2-40B4-BE49-F238E27FC236}">
                <a16:creationId xmlns:a16="http://schemas.microsoft.com/office/drawing/2014/main" id="{88025C49-E050-431F-A099-A413E86EE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2725"/>
            <a:ext cx="5715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zkahlina.ca/cro/wp-content/uploads/2012/07/Grintovec_424.jpg">
            <a:extLst>
              <a:ext uri="{FF2B5EF4-FFF2-40B4-BE49-F238E27FC236}">
                <a16:creationId xmlns:a16="http://schemas.microsoft.com/office/drawing/2014/main" id="{2DA31F33-A437-4094-889B-BDF68FDBB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75285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F4DA0F98-292C-4055-B23D-A9F8C219533A}"/>
              </a:ext>
            </a:extLst>
          </p:cNvPr>
          <p:cNvSpPr>
            <a:spLocks noGrp="1"/>
          </p:cNvSpPr>
          <p:nvPr>
            <p:ph type="title"/>
          </p:nvPr>
        </p:nvSpPr>
        <p:spPr/>
        <p:txBody>
          <a:bodyPr/>
          <a:lstStyle/>
          <a:p>
            <a:endParaRPr lang="sl-SI" altLang="sl-SI"/>
          </a:p>
        </p:txBody>
      </p:sp>
      <p:sp>
        <p:nvSpPr>
          <p:cNvPr id="10243" name="Ograda vsebine 2">
            <a:extLst>
              <a:ext uri="{FF2B5EF4-FFF2-40B4-BE49-F238E27FC236}">
                <a16:creationId xmlns:a16="http://schemas.microsoft.com/office/drawing/2014/main" id="{DC6AB7C7-9885-4D83-A27D-9BDCDF171E27}"/>
              </a:ext>
            </a:extLst>
          </p:cNvPr>
          <p:cNvSpPr>
            <a:spLocks noGrp="1"/>
          </p:cNvSpPr>
          <p:nvPr>
            <p:ph idx="1"/>
          </p:nvPr>
        </p:nvSpPr>
        <p:spPr/>
        <p:txBody>
          <a:bodyPr/>
          <a:lstStyle/>
          <a:p>
            <a:endParaRPr lang="sl-SI" altLang="sl-SI"/>
          </a:p>
        </p:txBody>
      </p:sp>
      <p:pic>
        <p:nvPicPr>
          <p:cNvPr id="10244" name="Picture 4" descr="http://i-love-slovenija.50webs.com/images/zemljevid-slovenije.jpg">
            <a:extLst>
              <a:ext uri="{FF2B5EF4-FFF2-40B4-BE49-F238E27FC236}">
                <a16:creationId xmlns:a16="http://schemas.microsoft.com/office/drawing/2014/main" id="{79294CAA-9363-45E2-9EEB-E36F95C6C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90" t="17107" r="22218" b="36296"/>
          <a:stretch>
            <a:fillRect/>
          </a:stretch>
        </p:blipFill>
        <p:spPr bwMode="auto">
          <a:xfrm>
            <a:off x="-1588" y="765175"/>
            <a:ext cx="914558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026" name="Ink 7">
                <a:extLst>
                  <a:ext uri="{FF2B5EF4-FFF2-40B4-BE49-F238E27FC236}">
                    <a16:creationId xmlns:a16="http://schemas.microsoft.com/office/drawing/2014/main" id="{F11EBFF3-45F0-4A3C-A266-7E0C522317BA}"/>
                  </a:ext>
                </a:extLst>
              </p14:cNvPr>
              <p14:cNvContentPartPr>
                <a14:cpLocks xmlns:a14="http://schemas.microsoft.com/office/drawing/2010/main" noRot="1" noChangeAspect="1" noEditPoints="1" noChangeArrowheads="1" noChangeShapeType="1"/>
              </p14:cNvContentPartPr>
              <p14:nvPr/>
            </p14:nvContentPartPr>
            <p14:xfrm>
              <a:off x="1431925" y="2773363"/>
              <a:ext cx="3125788" cy="495300"/>
            </p14:xfrm>
          </p:contentPart>
        </mc:Choice>
        <mc:Fallback xmlns="">
          <p:pic>
            <p:nvPicPr>
              <p:cNvPr id="1026" name="Ink 7">
                <a:extLst>
                  <a:ext uri="{FF2B5EF4-FFF2-40B4-BE49-F238E27FC236}">
                    <a16:creationId xmlns:a16="http://schemas.microsoft.com/office/drawing/2014/main" id="{F11EBFF3-45F0-4A3C-A266-7E0C522317BA}"/>
                  </a:ext>
                </a:extLst>
              </p:cNvPr>
              <p:cNvPicPr>
                <a:picLocks noRot="1" noChangeAspect="1" noEditPoints="1" noChangeArrowheads="1" noChangeShapeType="1"/>
              </p:cNvPicPr>
              <p:nvPr/>
            </p:nvPicPr>
            <p:blipFill>
              <a:blip r:embed="rId4"/>
              <a:stretch>
                <a:fillRect/>
              </a:stretch>
            </p:blipFill>
            <p:spPr>
              <a:xfrm>
                <a:off x="1416080" y="2710874"/>
                <a:ext cx="3157118" cy="620279"/>
              </a:xfrm>
              <a:prstGeom prst="rect">
                <a:avLst/>
              </a:prstGeom>
            </p:spPr>
          </p:pic>
        </mc:Fallback>
      </mc:AlternateContent>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Tw Cen MT</vt:lpstr>
      <vt:lpstr>Diseño predeterminado</vt:lpstr>
      <vt:lpstr>ALPSKE POKRAJINE</vt:lpstr>
      <vt:lpstr>ALPSKE POKRAJINE DELIMO NA:</vt:lpstr>
      <vt:lpstr>VISOKOGORJA</vt:lpstr>
      <vt:lpstr>JULIJSKE ALPE ali JULIJCI</vt:lpstr>
      <vt:lpstr> </vt:lpstr>
      <vt:lpstr>PowerPoint Presentation</vt:lpstr>
      <vt:lpstr>KAMNIŠKO-SAVINJSKE ALPE</vt:lpstr>
      <vt:lpstr> </vt:lpstr>
      <vt:lpstr>PowerPoint Presentation</vt:lpstr>
      <vt:lpstr>KARAVANKE</vt:lpstr>
      <vt:lpstr>  </vt:lpstr>
      <vt:lpstr>PowerPoint Presentation</vt:lpstr>
      <vt:lpstr>PREDALPSKA HRIBOVJA</vt:lpstr>
      <vt:lpstr>ZAHODNO PREDALPSKO HRIBOVJE</vt:lpstr>
      <vt:lpstr> </vt:lpstr>
      <vt:lpstr> </vt:lpstr>
      <vt:lpstr> </vt:lpstr>
      <vt:lpstr>VZHODNO PREDALPSKO HRIBOVJE</vt:lpstr>
      <vt:lpstr>SEVERNO-VZHODNO PREDALPSKO HRIBOVJE</vt:lpstr>
      <vt:lpstr>  </vt:lpstr>
      <vt:lpstr>  </vt:lpstr>
      <vt:lpstr> </vt:lpstr>
      <vt:lpstr>  </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2019-05-30T09:42:49Z</dcterms:created>
  <dcterms:modified xsi:type="dcterms:W3CDTF">2019-05-30T09:42:49Z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