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718" autoAdjust="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nakokraki trikotnik 6">
            <a:extLst>
              <a:ext uri="{FF2B5EF4-FFF2-40B4-BE49-F238E27FC236}">
                <a16:creationId xmlns:a16="http://schemas.microsoft.com/office/drawing/2014/main" id="{EB3B29DA-15AF-4DFF-ABEC-8785F89E625A}"/>
              </a:ext>
            </a:extLst>
          </p:cNvPr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5" name="Ograda datuma 27">
            <a:extLst>
              <a:ext uri="{FF2B5EF4-FFF2-40B4-BE49-F238E27FC236}">
                <a16:creationId xmlns:a16="http://schemas.microsoft.com/office/drawing/2014/main" id="{F7FE2194-0913-45F8-A88E-0BC0431644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noge 16">
            <a:extLst>
              <a:ext uri="{FF2B5EF4-FFF2-40B4-BE49-F238E27FC236}">
                <a16:creationId xmlns:a16="http://schemas.microsoft.com/office/drawing/2014/main" id="{B9BF8221-3550-43A6-9C5C-20FF60915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8">
            <a:extLst>
              <a:ext uri="{FF2B5EF4-FFF2-40B4-BE49-F238E27FC236}">
                <a16:creationId xmlns:a16="http://schemas.microsoft.com/office/drawing/2014/main" id="{00A11C1B-60CC-44F9-A663-61F6A5356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2481B177-39D8-4C0F-917D-D114A25850E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32105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6ADFCA58-CF14-4588-9527-8F169F7CB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39B651B4-2368-4CE6-AA18-7A0890728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F51E4EAD-3BE2-40D7-ABF2-FD3674C51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35DB5-DD0E-446F-945F-864D6B179D6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5672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41B73DE9-B998-4148-BD29-56EE5DE09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FEB125DC-ECE4-4FF7-B844-B6FE611DA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3DEEB009-4995-4A65-BBCF-2B0A41811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768E8-5B62-46A3-9C08-7D68F85D169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3605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A2FFDE5-70F7-4ED3-AB37-369042BEDA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C651225-5126-4C8F-A94D-3B153202A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A10EF58-0D78-4EDD-ADC2-A54DD5C85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2AC7B-4D04-4977-8B23-DF79B44A29B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1254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 trikotnik 8">
            <a:extLst>
              <a:ext uri="{FF2B5EF4-FFF2-40B4-BE49-F238E27FC236}">
                <a16:creationId xmlns:a16="http://schemas.microsoft.com/office/drawing/2014/main" id="{04674A63-E242-4C96-AFC4-79E473993ABC}"/>
              </a:ext>
            </a:extLst>
          </p:cNvPr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Enakokraki trikotnik 7">
            <a:extLst>
              <a:ext uri="{FF2B5EF4-FFF2-40B4-BE49-F238E27FC236}">
                <a16:creationId xmlns:a16="http://schemas.microsoft.com/office/drawing/2014/main" id="{29E9B75E-05FA-4C4D-8F2F-523D0D28B048}"/>
              </a:ext>
            </a:extLst>
          </p:cNvPr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Raven konektor 10">
            <a:extLst>
              <a:ext uri="{FF2B5EF4-FFF2-40B4-BE49-F238E27FC236}">
                <a16:creationId xmlns:a16="http://schemas.microsoft.com/office/drawing/2014/main" id="{CEE0C796-B41E-475F-B6C0-B87017333868}"/>
              </a:ext>
            </a:extLst>
          </p:cNvPr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ven konektor 9">
            <a:extLst>
              <a:ext uri="{FF2B5EF4-FFF2-40B4-BE49-F238E27FC236}">
                <a16:creationId xmlns:a16="http://schemas.microsoft.com/office/drawing/2014/main" id="{CCD3CE72-45C7-4D98-9E27-915B61B12DA2}"/>
              </a:ext>
            </a:extLst>
          </p:cNvPr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8" name="Ograda datuma 3">
            <a:extLst>
              <a:ext uri="{FF2B5EF4-FFF2-40B4-BE49-F238E27FC236}">
                <a16:creationId xmlns:a16="http://schemas.microsoft.com/office/drawing/2014/main" id="{49227812-3E02-43EA-B8A1-B6750EDD72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noge 4">
            <a:extLst>
              <a:ext uri="{FF2B5EF4-FFF2-40B4-BE49-F238E27FC236}">
                <a16:creationId xmlns:a16="http://schemas.microsoft.com/office/drawing/2014/main" id="{BB979FDD-1F5F-4F43-9FF4-4FA7C51CA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5">
            <a:extLst>
              <a:ext uri="{FF2B5EF4-FFF2-40B4-BE49-F238E27FC236}">
                <a16:creationId xmlns:a16="http://schemas.microsoft.com/office/drawing/2014/main" id="{446B2A3B-8A79-43F7-ABDC-A9728197A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070FE27A-1D6D-405B-A3FF-3B5980F1F63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017848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4C956EEC-6C62-4DCD-B59E-153972EF8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21CA7167-1E55-4FEE-97DF-F4DEC46FC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80F36557-F23A-4589-B403-39E0F6B0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1578D-E85D-4869-8C20-F42259484D5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3177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6F1A8E99-E468-4CC1-A93A-BCD69ADD91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099675A6-CED2-470B-BB08-4A48CF7A1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60923D63-0564-4E90-BD61-4B34910DF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51DAF30E-CC2D-4981-B407-ABF2668B60D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837016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F87C085F-1FC4-4862-A570-01C281D6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7FAE9025-474C-418A-B794-014968F30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>
            <a:extLst>
              <a:ext uri="{FF2B5EF4-FFF2-40B4-BE49-F238E27FC236}">
                <a16:creationId xmlns:a16="http://schemas.microsoft.com/office/drawing/2014/main" id="{160DEA17-F5DC-467B-A1DA-46BC6D31D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919039-77EC-478A-88CB-8B32BE336AA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6521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EA98B5EA-280F-4ACC-BDC3-43EF8F3B9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A5ABB916-837E-4656-B849-D5FAFD6D5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6EBF6130-EA9F-4D29-B147-2AFDBDCAE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375DD-D961-43D5-B2EB-42D3A7A108A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98018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B63D42EF-E3AB-4C61-A492-F8647E05DC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64D8BF25-B0C2-4AD2-8035-6253F9D2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02A824F8-7F90-4F38-91F4-67258B79D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E7C1A66E-93BD-4FC2-9C97-8199E0CA05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68665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ABBF645C-BF01-40C3-A33D-C56C828277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F6B39AD5-B267-41EC-B926-6AE3653E4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C0F6A39C-F800-4C66-81B3-7FA277B9D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168BC3D3-9996-4908-952D-32C32DBE138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91261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282828"/>
            </a:gs>
            <a:gs pos="60001">
              <a:srgbClr val="393939"/>
            </a:gs>
            <a:gs pos="100000">
              <a:srgbClr val="78787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 trikotnik 10">
            <a:extLst>
              <a:ext uri="{FF2B5EF4-FFF2-40B4-BE49-F238E27FC236}">
                <a16:creationId xmlns:a16="http://schemas.microsoft.com/office/drawing/2014/main" id="{811A5666-521B-4CC2-9E89-F142CDE5F4F1}"/>
              </a:ext>
            </a:extLst>
          </p:cNvPr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Raven konektor 7">
            <a:extLst>
              <a:ext uri="{FF2B5EF4-FFF2-40B4-BE49-F238E27FC236}">
                <a16:creationId xmlns:a16="http://schemas.microsoft.com/office/drawing/2014/main" id="{876904F0-EE96-40A0-84E8-0EEA5EBC175C}"/>
              </a:ext>
            </a:extLst>
          </p:cNvPr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en konektor 8">
            <a:extLst>
              <a:ext uri="{FF2B5EF4-FFF2-40B4-BE49-F238E27FC236}">
                <a16:creationId xmlns:a16="http://schemas.microsoft.com/office/drawing/2014/main" id="{D04FDE10-36C6-4CDE-83A0-87198BB92854}"/>
              </a:ext>
            </a:extLst>
          </p:cNvPr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B2C5F83C-E272-4026-B918-1AD9765A5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0" name="Ograda besedila 12">
            <a:extLst>
              <a:ext uri="{FF2B5EF4-FFF2-40B4-BE49-F238E27FC236}">
                <a16:creationId xmlns:a16="http://schemas.microsoft.com/office/drawing/2014/main" id="{6772C066-F88A-43C1-896B-D0A52E2670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334ACC53-BF82-412C-AD6B-F15081AB15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D20B979A-3DB1-444F-9B8D-A3DAE695A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90B17B2F-5122-4259-A1A9-03960F0925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A3EC3648-85D3-45DE-AB40-2AA4AF2C0A0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68" r:id="rId6"/>
    <p:sldLayoutId id="2147483769" r:id="rId7"/>
    <p:sldLayoutId id="2147483777" r:id="rId8"/>
    <p:sldLayoutId id="2147483778" r:id="rId9"/>
    <p:sldLayoutId id="2147483770" r:id="rId10"/>
    <p:sldLayoutId id="2147483771" r:id="rId11"/>
  </p:sldLayoutIdLst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8ABACB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8ABACB"/>
          </a:solidFill>
          <a:latin typeface="Calibri" panose="020F0502020204030204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8ABACB"/>
          </a:solidFill>
          <a:latin typeface="Calibri" panose="020F0502020204030204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8ABACB"/>
          </a:solidFill>
          <a:latin typeface="Calibri" panose="020F0502020204030204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8ABACB"/>
          </a:solidFill>
          <a:latin typeface="Calibri" panose="020F0502020204030204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8ABACB"/>
          </a:solidFill>
          <a:latin typeface="Calibri" panose="020F0502020204030204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8ABACB"/>
          </a:solidFill>
          <a:latin typeface="Calibri" panose="020F0502020204030204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8ABACB"/>
          </a:solidFill>
          <a:latin typeface="Calibri" panose="020F0502020204030204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8ABACB"/>
          </a:solidFill>
          <a:latin typeface="Calibri" panose="020F0502020204030204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A3BEC8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Severna_Amerika" TargetMode="External"/><Relationship Id="rId2" Type="http://schemas.openxmlformats.org/officeDocument/2006/relationships/hyperlink" Target="http://sl.wikipedia.org/wiki/Ameri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ojekti.svarog.org/doba_odkritij/id12.htm" TargetMode="External"/><Relationship Id="rId5" Type="http://schemas.openxmlformats.org/officeDocument/2006/relationships/hyperlink" Target="http://sl.wikipedia.org/wiki/Srednja_Amerika" TargetMode="External"/><Relationship Id="rId4" Type="http://schemas.openxmlformats.org/officeDocument/2006/relationships/hyperlink" Target="http://sl.wikipedia.org/wiki/Ju%C5%BEna_Amerik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>
            <a:extLst>
              <a:ext uri="{FF2B5EF4-FFF2-40B4-BE49-F238E27FC236}">
                <a16:creationId xmlns:a16="http://schemas.microsoft.com/office/drawing/2014/main" id="{76C916A1-9F0E-4884-A59E-2860B57EBA9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50"/>
            <a:ext cx="8229600" cy="536575"/>
          </a:xfrm>
        </p:spPr>
        <p:txBody>
          <a:bodyPr/>
          <a:lstStyle/>
          <a:p>
            <a:pPr marL="484632" indent="0" algn="ctr" fontAlgn="auto">
              <a:spcAft>
                <a:spcPts val="0"/>
              </a:spcAft>
              <a:defRPr/>
            </a:pPr>
            <a:r>
              <a:rPr lang="sl-SI" sz="2000" b="1" dirty="0">
                <a:solidFill>
                  <a:schemeClr val="accent1">
                    <a:tint val="83000"/>
                    <a:satMod val="150000"/>
                  </a:schemeClr>
                </a:solidFill>
                <a:effectLst/>
              </a:rPr>
              <a:t>   OŠ. BLAŽA KOCENA PONIKVA</a:t>
            </a:r>
          </a:p>
        </p:txBody>
      </p:sp>
      <p:sp>
        <p:nvSpPr>
          <p:cNvPr id="9219" name="Text Box 14">
            <a:extLst>
              <a:ext uri="{FF2B5EF4-FFF2-40B4-BE49-F238E27FC236}">
                <a16:creationId xmlns:a16="http://schemas.microsoft.com/office/drawing/2014/main" id="{E386A987-16CB-44C6-8A46-1CA3FABEC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268413"/>
            <a:ext cx="7058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sl-SI" altLang="sl-SI">
              <a:latin typeface="Garamond" panose="02020404030301010803" pitchFamily="18" charset="0"/>
            </a:endParaRPr>
          </a:p>
        </p:txBody>
      </p:sp>
      <p:sp>
        <p:nvSpPr>
          <p:cNvPr id="3076" name="Text Box 15">
            <a:extLst>
              <a:ext uri="{FF2B5EF4-FFF2-40B4-BE49-F238E27FC236}">
                <a16:creationId xmlns:a16="http://schemas.microsoft.com/office/drawing/2014/main" id="{797BF4E8-CA31-45D9-86F1-721AAED1D0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786" y="1428736"/>
            <a:ext cx="70564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sl-SI" sz="5400" b="1" i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aramond" pitchFamily="18" charset="0"/>
              </a:rPr>
              <a:t> AMERIKA</a:t>
            </a:r>
          </a:p>
        </p:txBody>
      </p:sp>
      <p:sp>
        <p:nvSpPr>
          <p:cNvPr id="9221" name="Text Box 16">
            <a:extLst>
              <a:ext uri="{FF2B5EF4-FFF2-40B4-BE49-F238E27FC236}">
                <a16:creationId xmlns:a16="http://schemas.microsoft.com/office/drawing/2014/main" id="{7BEDC36F-4E3F-4417-B32B-7FD959B00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2997200"/>
            <a:ext cx="5905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sl-SI" altLang="sl-SI">
              <a:latin typeface="Garamond" panose="02020404030301010803" pitchFamily="18" charset="0"/>
            </a:endParaRPr>
          </a:p>
        </p:txBody>
      </p:sp>
      <p:sp>
        <p:nvSpPr>
          <p:cNvPr id="9222" name="Text Box 17">
            <a:extLst>
              <a:ext uri="{FF2B5EF4-FFF2-40B4-BE49-F238E27FC236}">
                <a16:creationId xmlns:a16="http://schemas.microsoft.com/office/drawing/2014/main" id="{B871F252-633E-4D07-B492-168B263CA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75" y="2786063"/>
            <a:ext cx="48974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altLang="sl-SI" sz="2400" b="1">
                <a:solidFill>
                  <a:srgbClr val="0000FF"/>
                </a:solidFill>
                <a:latin typeface="Garamond" panose="02020404030301010803" pitchFamily="18" charset="0"/>
              </a:rPr>
              <a:t> Projektna naloga</a:t>
            </a:r>
          </a:p>
        </p:txBody>
      </p:sp>
      <p:sp>
        <p:nvSpPr>
          <p:cNvPr id="9223" name="Text Box 18">
            <a:extLst>
              <a:ext uri="{FF2B5EF4-FFF2-40B4-BE49-F238E27FC236}">
                <a16:creationId xmlns:a16="http://schemas.microsoft.com/office/drawing/2014/main" id="{C8FE0B27-99A9-4E1D-A7EC-E5A5B7E7C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38" y="4572000"/>
            <a:ext cx="33131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 sz="2000" b="1" dirty="0">
                <a:solidFill>
                  <a:srgbClr val="0000FF"/>
                </a:solidFill>
                <a:latin typeface="Garamond" panose="02020404030301010803" pitchFamily="18" charset="0"/>
              </a:rPr>
              <a:t>Mentorja: </a:t>
            </a:r>
          </a:p>
        </p:txBody>
      </p:sp>
      <p:sp>
        <p:nvSpPr>
          <p:cNvPr id="9224" name="Text Box 22">
            <a:extLst>
              <a:ext uri="{FF2B5EF4-FFF2-40B4-BE49-F238E27FC236}">
                <a16:creationId xmlns:a16="http://schemas.microsoft.com/office/drawing/2014/main" id="{3B62A0EA-25F0-43F9-B90E-53E464427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2063" y="4572000"/>
            <a:ext cx="3816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l-SI" altLang="sl-SI" sz="2000" b="1" dirty="0">
                <a:solidFill>
                  <a:srgbClr val="0000FF"/>
                </a:solidFill>
                <a:latin typeface="Garamond" panose="02020404030301010803" pitchFamily="18" charset="0"/>
              </a:rPr>
              <a:t>Avtor :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5" descr="map_central_america_Belize">
            <a:extLst>
              <a:ext uri="{FF2B5EF4-FFF2-40B4-BE49-F238E27FC236}">
                <a16:creationId xmlns:a16="http://schemas.microsoft.com/office/drawing/2014/main" id="{B19F21D7-4BEF-49B8-AC64-7796C16B9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313" y="4032250"/>
            <a:ext cx="3070225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4" name="Rectangle 2">
            <a:extLst>
              <a:ext uri="{FF2B5EF4-FFF2-40B4-BE49-F238E27FC236}">
                <a16:creationId xmlns:a16="http://schemas.microsoft.com/office/drawing/2014/main" id="{DEC03BDE-67B5-461A-9BEA-41A3E96902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000" dirty="0">
                <a:solidFill>
                  <a:srgbClr val="CC3399"/>
                </a:solidFill>
              </a:rPr>
              <a:t>4. SREDNJA AMERIKA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3FC1256-8948-474A-AAF1-34A04FA332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785938"/>
            <a:ext cx="8229600" cy="4572000"/>
          </a:xfrm>
        </p:spPr>
        <p:txBody>
          <a:bodyPr/>
          <a:lstStyle/>
          <a:p>
            <a:endParaRPr lang="sl-SI" altLang="sl-SI" sz="2000" b="1"/>
          </a:p>
          <a:p>
            <a:endParaRPr lang="sl-SI" altLang="sl-SI" sz="2000"/>
          </a:p>
          <a:p>
            <a:r>
              <a:rPr lang="sl-SI" altLang="sl-SI" sz="2000"/>
              <a:t>Srednja Amerika leži med Severno in Južno Ameriko. </a:t>
            </a:r>
          </a:p>
          <a:p>
            <a:r>
              <a:rPr lang="sl-SI" altLang="sl-SI" sz="2000"/>
              <a:t>Delimo jo na Mehiko, Antilsko otočje in Medmorsko Ameriko.</a:t>
            </a:r>
          </a:p>
        </p:txBody>
      </p:sp>
      <p:pic>
        <p:nvPicPr>
          <p:cNvPr id="18437" name="Picture 6">
            <a:extLst>
              <a:ext uri="{FF2B5EF4-FFF2-40B4-BE49-F238E27FC236}">
                <a16:creationId xmlns:a16="http://schemas.microsoft.com/office/drawing/2014/main" id="{D991BA48-DDF5-4C98-A5E8-5CE533252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5" y="4000500"/>
            <a:ext cx="27432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265F13D2-8DBA-4C2A-8368-8AB2C324AA31}"/>
              </a:ext>
            </a:extLst>
          </p:cNvPr>
          <p:cNvSpPr txBox="1"/>
          <p:nvPr/>
        </p:nvSpPr>
        <p:spPr>
          <a:xfrm>
            <a:off x="714375" y="1571625"/>
            <a:ext cx="4357688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l-SI" sz="3600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4.1 Lega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D43FC9DA-42BB-44E2-AA7B-1AFF69A303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3600">
                <a:solidFill>
                  <a:srgbClr val="FF0066"/>
                </a:solidFill>
              </a:rPr>
              <a:t>4.1 Podnebje in rastlinstvo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A5F863F-F51C-4A13-8159-B911E8152BF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sz="2000"/>
              <a:t>Na podnebje zelo vpliva toplo morje, ki sega globoko v srednjeameriški svet in ga prepreda s svojimi zalivi in prelivi. </a:t>
            </a:r>
          </a:p>
          <a:p>
            <a:r>
              <a:rPr lang="sl-SI" altLang="sl-SI" sz="2000"/>
              <a:t>Pasati prinašajo stalne padavine, zato tu uspeva tropsko rastlinstvo.</a:t>
            </a:r>
          </a:p>
        </p:txBody>
      </p:sp>
      <p:pic>
        <p:nvPicPr>
          <p:cNvPr id="19460" name="Picture 5" descr="Srednja_Amerika_Kuba_Mehika_Belize_Tulum_naslovka_500x500">
            <a:extLst>
              <a:ext uri="{FF2B5EF4-FFF2-40B4-BE49-F238E27FC236}">
                <a16:creationId xmlns:a16="http://schemas.microsoft.com/office/drawing/2014/main" id="{BCE3E238-059F-46C9-A054-ED7BDA207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3935">
            <a:off x="3276600" y="3500438"/>
            <a:ext cx="4608513" cy="290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A2CDB93E-416D-4BD9-AABD-FF26FA59C4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3600">
                <a:solidFill>
                  <a:srgbClr val="FF0066"/>
                </a:solidFill>
              </a:rPr>
              <a:t>4.2 Prebivalstvo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8B87540-F74B-466C-AE32-36E3909805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8625" y="1571625"/>
            <a:ext cx="8229600" cy="4572000"/>
          </a:xfrm>
        </p:spPr>
        <p:txBody>
          <a:bodyPr/>
          <a:lstStyle/>
          <a:p>
            <a:r>
              <a:rPr lang="sl-SI" altLang="sl-SI" sz="2000"/>
              <a:t>Od Antilov čez Mehiško višavje do Tihega oceana se vrstijo kolonialna mesta. Prevladuje španski jezik. </a:t>
            </a:r>
          </a:p>
          <a:p>
            <a:r>
              <a:rPr lang="sl-SI" altLang="sl-SI" sz="2000"/>
              <a:t>Večina prebivalcev je mesticov.</a:t>
            </a:r>
          </a:p>
          <a:p>
            <a:r>
              <a:rPr lang="sl-SI" altLang="sl-SI" sz="2000"/>
              <a:t>Mestinci so mešanci med belci in Indijanci.</a:t>
            </a:r>
          </a:p>
        </p:txBody>
      </p:sp>
      <p:pic>
        <p:nvPicPr>
          <p:cNvPr id="20484" name="Picture 5" descr="People">
            <a:extLst>
              <a:ext uri="{FF2B5EF4-FFF2-40B4-BE49-F238E27FC236}">
                <a16:creationId xmlns:a16="http://schemas.microsoft.com/office/drawing/2014/main" id="{23DE81FE-9107-4B2F-950C-E286C5BD5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6984">
            <a:off x="539750" y="3357563"/>
            <a:ext cx="275272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7" descr="1204649321_people-tz-market">
            <a:extLst>
              <a:ext uri="{FF2B5EF4-FFF2-40B4-BE49-F238E27FC236}">
                <a16:creationId xmlns:a16="http://schemas.microsoft.com/office/drawing/2014/main" id="{EE745D53-E405-484D-85DC-5FB2F7BFE5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3062">
            <a:off x="4265613" y="3481388"/>
            <a:ext cx="4564062" cy="297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AF1EAC30-DD13-4746-9417-1BF18F9A90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000" dirty="0">
                <a:solidFill>
                  <a:srgbClr val="CC3399"/>
                </a:solidFill>
              </a:rPr>
              <a:t>5. JUŽNA AMERIKA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104E6AF-87C1-44EF-895E-8E02725477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643063"/>
            <a:ext cx="82296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3600">
                <a:solidFill>
                  <a:srgbClr val="FF0066"/>
                </a:solidFill>
              </a:rPr>
              <a:t>5.1 Lega</a:t>
            </a:r>
            <a:endParaRPr lang="sl-SI" altLang="sl-SI" sz="2000"/>
          </a:p>
          <a:p>
            <a:endParaRPr lang="sl-SI" altLang="sl-SI" sz="2000"/>
          </a:p>
          <a:p>
            <a:r>
              <a:rPr lang="sl-SI" altLang="sl-SI" sz="2000"/>
              <a:t>Južna Amerika leži med Pacifikom in Atlantikom, v Panami pa se stika z edino drugo celino, Severno Ameriko.</a:t>
            </a:r>
          </a:p>
          <a:p>
            <a:r>
              <a:rPr lang="sl-SI" altLang="sl-SI" sz="2000"/>
              <a:t>Po površini je Južna Amerika na četrtem mestu, po prebivalstvu pa na petem.</a:t>
            </a:r>
          </a:p>
          <a:p>
            <a:endParaRPr lang="sl-SI" altLang="sl-SI" sz="2000"/>
          </a:p>
        </p:txBody>
      </p:sp>
      <p:pic>
        <p:nvPicPr>
          <p:cNvPr id="21508" name="Picture 8" descr="http://www.znanje.org/i/i25/05iv04/05iv0427/kara%20slike/South%20America.jpg">
            <a:extLst>
              <a:ext uri="{FF2B5EF4-FFF2-40B4-BE49-F238E27FC236}">
                <a16:creationId xmlns:a16="http://schemas.microsoft.com/office/drawing/2014/main" id="{2E83A439-0262-4153-B955-58CFFF28E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4214813"/>
            <a:ext cx="27146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1BA547A6-672F-47CC-8BF2-E67C4B9E3C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277813"/>
            <a:ext cx="4000500" cy="1139825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3600" dirty="0">
                <a:solidFill>
                  <a:srgbClr val="FF0066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5.2 Prebivalstvo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FD7AC3F-B878-45F6-B4F3-A2F90EED59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500188"/>
            <a:ext cx="8229600" cy="4572000"/>
          </a:xfrm>
        </p:spPr>
        <p:txBody>
          <a:bodyPr/>
          <a:lstStyle/>
          <a:p>
            <a:r>
              <a:rPr lang="sl-SI" altLang="sl-SI" sz="2000"/>
              <a:t>Prebivalstvo je zgoščeno na obrobju celine, ob obali, kar je posledica kolonialnega gospodarstva in neokolonializma, ko si države prizadevajo čim ceneje prepeljati svoje blago na svetovni trg.</a:t>
            </a:r>
          </a:p>
          <a:p>
            <a:r>
              <a:rPr lang="sl-SI" altLang="sl-SI" sz="2000"/>
              <a:t>V Južni Ameriki je največ pomešanih ras.</a:t>
            </a:r>
          </a:p>
          <a:p>
            <a:r>
              <a:rPr lang="sl-SI" altLang="sl-SI" sz="2000"/>
              <a:t>Za skoraj vse dežele Latinske Amerike je značilna visoka umrljivost, katere vzrok je pogosto nezadosna prehrana in slaba higiena.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000"/>
              <a:t> </a:t>
            </a:r>
          </a:p>
        </p:txBody>
      </p:sp>
      <p:pic>
        <p:nvPicPr>
          <p:cNvPr id="22532" name="Picture 5" descr="http://newsimg.bbc.co.uk/media/images/42606000/jpg/_42606493_trinidad_woman_ap416.jpg">
            <a:extLst>
              <a:ext uri="{FF2B5EF4-FFF2-40B4-BE49-F238E27FC236}">
                <a16:creationId xmlns:a16="http://schemas.microsoft.com/office/drawing/2014/main" id="{20255934-3FAD-4835-A4E5-ED531E480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4143375"/>
            <a:ext cx="3500437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AutoShape 7" descr="http://summerpowell.typepad.com/my_weblog/images/193586451_761e26eed3_2.jpg">
            <a:extLst>
              <a:ext uri="{FF2B5EF4-FFF2-40B4-BE49-F238E27FC236}">
                <a16:creationId xmlns:a16="http://schemas.microsoft.com/office/drawing/2014/main" id="{51C8AB2C-A7B8-4899-889E-EEFAE987F8A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0963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sl-SI" altLang="sl-S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0022E0F8-A89F-43CB-8577-94AA4D2566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6543692" cy="1139825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br>
              <a:rPr lang="sl-SI" b="1" i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sl-SI" sz="4000" dirty="0">
                <a:solidFill>
                  <a:srgbClr val="FF0066"/>
                </a:solidFill>
              </a:rPr>
              <a:t>5.3 Podnebje in rastlinstvo</a:t>
            </a:r>
            <a:br>
              <a:rPr lang="sl-SI" b="1" i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sl-SI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81B141A-EA2C-4665-80B4-6D4CE0C764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7188" y="1500188"/>
            <a:ext cx="8229600" cy="4572000"/>
          </a:xfrm>
        </p:spPr>
        <p:txBody>
          <a:bodyPr/>
          <a:lstStyle/>
          <a:p>
            <a:r>
              <a:rPr lang="sl-SI" altLang="sl-SI" sz="2000"/>
              <a:t>Skrajni sever ima vlažno ekvatorialno podnebje, in sicer savansko podnebje, ki preide v tropsko ekvatorialno podnebje.</a:t>
            </a:r>
          </a:p>
          <a:p>
            <a:r>
              <a:rPr lang="sl-SI" altLang="sl-SI" sz="2000"/>
              <a:t>Ob Amazonki se spet pojavi savansko podnebje J polute, ki preide v stepsko tropskega pasu.</a:t>
            </a:r>
          </a:p>
          <a:p>
            <a:r>
              <a:rPr lang="sl-SI" altLang="sl-SI" sz="2000"/>
              <a:t>Potem je  subtropski pas in zato se začne subtropsko stepsko podnebje. </a:t>
            </a:r>
          </a:p>
          <a:p>
            <a:r>
              <a:rPr lang="sl-SI" altLang="sl-SI" sz="2000"/>
              <a:t>Pampe imajo zmerno toplo podnebje, na skrajnem jugu pa je že subpolarno podnebje. </a:t>
            </a:r>
          </a:p>
          <a:p>
            <a:r>
              <a:rPr lang="sl-SI" altLang="sl-SI" sz="2000"/>
              <a:t>Na Andih je gorsko podnebje.</a:t>
            </a:r>
          </a:p>
          <a:p>
            <a:endParaRPr lang="sl-SI" altLang="sl-SI" sz="2000"/>
          </a:p>
        </p:txBody>
      </p:sp>
      <p:pic>
        <p:nvPicPr>
          <p:cNvPr id="23556" name="Picture 5" descr="http://media-2.web.britannica.com/eb-media/31/96631-004-ED0EA6D0.jpg">
            <a:extLst>
              <a:ext uri="{FF2B5EF4-FFF2-40B4-BE49-F238E27FC236}">
                <a16:creationId xmlns:a16="http://schemas.microsoft.com/office/drawing/2014/main" id="{C6DC00C7-1390-4018-8D2A-C54151A55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4357688"/>
            <a:ext cx="3392488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A295B1-AC4B-4EDE-85B2-52BE73CAA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7043758" cy="1139825"/>
          </a:xfrm>
        </p:spPr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br>
              <a:rPr lang="sl-SI" b="1" i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sl-SI" sz="4000" dirty="0">
                <a:solidFill>
                  <a:srgbClr val="FF0066"/>
                </a:solidFill>
              </a:rPr>
              <a:t>5.4 Gospodarstvo in promet</a:t>
            </a:r>
            <a:br>
              <a:rPr lang="sl-SI" b="1" i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sl-SI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4579" name="Ograda vsebine 2">
            <a:extLst>
              <a:ext uri="{FF2B5EF4-FFF2-40B4-BE49-F238E27FC236}">
                <a16:creationId xmlns:a16="http://schemas.microsoft.com/office/drawing/2014/main" id="{01353BC7-4A2D-479F-98B0-B01C85032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063" y="1428750"/>
            <a:ext cx="8229600" cy="4572000"/>
          </a:xfrm>
        </p:spPr>
        <p:txBody>
          <a:bodyPr/>
          <a:lstStyle/>
          <a:p>
            <a:r>
              <a:rPr lang="sl-SI" altLang="sl-SI" sz="2000"/>
              <a:t>V  J Ameriki uspevajo tako domače kulture kot kulture, ki so jih tja prinesli Evropejci.</a:t>
            </a:r>
          </a:p>
          <a:p>
            <a:r>
              <a:rPr lang="sl-SI" altLang="sl-SI" sz="2000"/>
              <a:t>Bogastvo so tudi rude. </a:t>
            </a:r>
          </a:p>
          <a:p>
            <a:r>
              <a:rPr lang="sl-SI" altLang="sl-SI" sz="2000"/>
              <a:t>Oceanska plovba je najpomembnejša. </a:t>
            </a:r>
          </a:p>
          <a:p>
            <a:r>
              <a:rPr lang="sl-SI" altLang="sl-SI" sz="2000"/>
              <a:t>Železnic je nekaj več v obalnem pasu, v notranjost gredo le posamezne proge. </a:t>
            </a:r>
          </a:p>
          <a:p>
            <a:r>
              <a:rPr lang="sl-SI" altLang="sl-SI" sz="2000"/>
              <a:t>Na gospodarsko najbolj razvitih območjih so šele v današnjem času začeli graditi ceste. </a:t>
            </a:r>
          </a:p>
          <a:p>
            <a:r>
              <a:rPr lang="sl-SI" altLang="sl-SI" sz="2000"/>
              <a:t>Velike reke so še danes skoraj edina prometna pot v pragozdu. </a:t>
            </a:r>
          </a:p>
          <a:p>
            <a:r>
              <a:rPr lang="sl-SI" altLang="sl-SI" sz="2000"/>
              <a:t>Velikega pomena je tudi letalski promet.</a:t>
            </a:r>
          </a:p>
          <a:p>
            <a:endParaRPr lang="sl-SI" altLang="sl-SI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C5FC0A-1DA5-4F56-93B8-EDAB4603C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000" dirty="0">
                <a:solidFill>
                  <a:srgbClr val="CC3399"/>
                </a:solidFill>
              </a:rPr>
              <a:t>6. ZAKLJUČEK</a:t>
            </a:r>
          </a:p>
        </p:txBody>
      </p:sp>
      <p:sp>
        <p:nvSpPr>
          <p:cNvPr id="25603" name="Ograda vsebine 2">
            <a:extLst>
              <a:ext uri="{FF2B5EF4-FFF2-40B4-BE49-F238E27FC236}">
                <a16:creationId xmlns:a16="http://schemas.microsoft.com/office/drawing/2014/main" id="{ADBD7428-FB41-4366-A2BE-B275337F2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sz="2000"/>
              <a:t>Upam da vam je bila naloga o Ameriki všeč.</a:t>
            </a:r>
          </a:p>
          <a:p>
            <a:r>
              <a:rPr lang="sl-SI" altLang="sl-SI" sz="2000"/>
              <a:t>Iz nje sem se veliko novega naučil, nekaj pa ponovil.</a:t>
            </a:r>
          </a:p>
          <a:p>
            <a:r>
              <a:rPr lang="sl-SI" altLang="sl-SI" sz="2000"/>
              <a:t>Ob izdelavi te naloge sem užival, ter veliko novega spoznal.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000"/>
          </a:p>
          <a:p>
            <a:pPr>
              <a:buFont typeface="Wingdings" panose="05000000000000000000" pitchFamily="2" charset="2"/>
              <a:buNone/>
            </a:pPr>
            <a:endParaRPr lang="sl-SI" altLang="sl-SI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86C51E3-A29D-4131-90B7-4FA10B8C5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000" dirty="0">
                <a:solidFill>
                  <a:srgbClr val="CC3399"/>
                </a:solidFill>
              </a:rPr>
              <a:t>7. VIRI IN LITERATURA</a:t>
            </a:r>
          </a:p>
        </p:txBody>
      </p:sp>
      <p:sp>
        <p:nvSpPr>
          <p:cNvPr id="26627" name="Ograda vsebine 2">
            <a:extLst>
              <a:ext uri="{FF2B5EF4-FFF2-40B4-BE49-F238E27FC236}">
                <a16:creationId xmlns:a16="http://schemas.microsoft.com/office/drawing/2014/main" id="{481FD493-B991-423E-888C-AEF788E96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sz="2000"/>
              <a:t>INTERNET :</a:t>
            </a:r>
          </a:p>
          <a:p>
            <a:r>
              <a:rPr lang="sl-SI" altLang="sl-SI" sz="1600">
                <a:hlinkClick r:id="rId2"/>
              </a:rPr>
              <a:t>http://sl.wikipedia.org/wiki/Amerika</a:t>
            </a:r>
            <a:endParaRPr lang="sl-SI" altLang="sl-SI" sz="1600"/>
          </a:p>
          <a:p>
            <a:r>
              <a:rPr lang="sl-SI" altLang="sl-SI" sz="1600">
                <a:hlinkClick r:id="rId3"/>
              </a:rPr>
              <a:t>http://sl.wikipedia.org/wiki/Severna_Amerika</a:t>
            </a:r>
            <a:endParaRPr lang="sl-SI" altLang="sl-SI" sz="1600"/>
          </a:p>
          <a:p>
            <a:r>
              <a:rPr lang="sl-SI" altLang="sl-SI" sz="1600">
                <a:hlinkClick r:id="rId4"/>
              </a:rPr>
              <a:t>http://sl.wikipedia.org/wiki/Ju%C5%BEna_Amerika</a:t>
            </a:r>
            <a:endParaRPr lang="sl-SI" altLang="sl-SI" sz="1600"/>
          </a:p>
          <a:p>
            <a:r>
              <a:rPr lang="sl-SI" altLang="sl-SI" sz="1600">
                <a:hlinkClick r:id="rId5"/>
              </a:rPr>
              <a:t>http://sl.wikipedia.org/wiki/Srednja_Amerika</a:t>
            </a:r>
            <a:endParaRPr lang="sl-SI" altLang="sl-SI" sz="1600"/>
          </a:p>
          <a:p>
            <a:r>
              <a:rPr lang="sl-SI" altLang="sl-SI" sz="1600">
                <a:hlinkClick r:id="rId6"/>
              </a:rPr>
              <a:t>http://projekti.svarog.org/doba_odkritij/id12.htm</a:t>
            </a:r>
            <a:endParaRPr lang="sl-SI" altLang="sl-SI" sz="1600"/>
          </a:p>
          <a:p>
            <a:endParaRPr lang="sl-SI" altLang="sl-SI" sz="1600"/>
          </a:p>
          <a:p>
            <a:r>
              <a:rPr lang="sl-SI" altLang="sl-SI" sz="2000"/>
              <a:t>KNJIGE:</a:t>
            </a:r>
          </a:p>
          <a:p>
            <a:r>
              <a:rPr lang="sl-SI" altLang="sl-SI" sz="1600"/>
              <a:t>Države sveta 2000, Karel in Marjeta Natek</a:t>
            </a:r>
          </a:p>
          <a:p>
            <a:r>
              <a:rPr lang="sl-SI" altLang="sl-SI" sz="1600"/>
              <a:t>Geografija za 8. razred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89AD460D-6E29-4DC8-AB20-9ACADA3BD3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000" dirty="0">
                <a:solidFill>
                  <a:srgbClr val="CC3399"/>
                </a:solidFill>
              </a:rPr>
              <a:t>1. UVOD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76E4A512-0746-45A4-BF86-33AFD2ADE0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714500"/>
            <a:ext cx="8229600" cy="457200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1800" b="1" dirty="0"/>
              <a:t>V TEJ NALOGI VAM BOM PREDSTAVIL AMERIKO.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1800" b="1" dirty="0"/>
              <a:t>ODKRIL JO JE KRIŠTOF KOLUMB IN SICER LETA 1492.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800" b="1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800" b="1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800" b="1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800" b="1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800" b="1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800" b="1" dirty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sl-SI" sz="1800" b="1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800" b="1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800" b="1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800" b="1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1800" b="1" dirty="0"/>
              <a:t>AMERIKO DELIMO NA SEVERNO, SREDNJO IN NA JUŽNO AMERIKO.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1800" b="1" dirty="0"/>
              <a:t>SREDNJI IN JUŽNI AMERIKI SKUPAJ PRAVIMO LATINSKA AMERIKA, SEVERNI PA ANGLO AMERIKA.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1800" b="1" dirty="0"/>
          </a:p>
        </p:txBody>
      </p:sp>
      <p:pic>
        <p:nvPicPr>
          <p:cNvPr id="10244" name="Picture 4" descr="kroštof%20kolubm">
            <a:extLst>
              <a:ext uri="{FF2B5EF4-FFF2-40B4-BE49-F238E27FC236}">
                <a16:creationId xmlns:a16="http://schemas.microsoft.com/office/drawing/2014/main" id="{C703448B-D6F0-4618-9941-59BDDD349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643188"/>
            <a:ext cx="2143125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E3F03697-A806-4F68-B351-60EBA4E2DB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000" dirty="0">
                <a:solidFill>
                  <a:srgbClr val="CC3399"/>
                </a:solidFill>
              </a:rPr>
              <a:t>2. AMERIKA KOT CELOTA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CDE2D3A-8124-4C62-A351-FF08008A1B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785938"/>
            <a:ext cx="8229600" cy="4572000"/>
          </a:xfrm>
        </p:spPr>
        <p:txBody>
          <a:bodyPr/>
          <a:lstStyle/>
          <a:p>
            <a:r>
              <a:rPr lang="sl-SI" altLang="sl-SI" sz="2000"/>
              <a:t>Amerika je skupno ime za vse tisto kopno, ki se razprostira med Atlantskim in Tihim oceanom, daleč stran od drugih celin. </a:t>
            </a:r>
          </a:p>
          <a:p>
            <a:r>
              <a:rPr lang="sl-SI" altLang="sl-SI" sz="2000"/>
              <a:t>Zaradi te osamljene lege je ameriško kopno postalo znano preostalemu svetu šele na pragu 16. stoletja.</a:t>
            </a:r>
          </a:p>
          <a:p>
            <a:r>
              <a:rPr lang="sl-SI" altLang="sl-SI" sz="2000"/>
              <a:t>Ime je dobila po enem izmed svojih raziskovalcev in sicer Amerigu Vespucciu.</a:t>
            </a:r>
          </a:p>
        </p:txBody>
      </p:sp>
      <p:pic>
        <p:nvPicPr>
          <p:cNvPr id="11268" name="Picture 5" descr="amerika">
            <a:extLst>
              <a:ext uri="{FF2B5EF4-FFF2-40B4-BE49-F238E27FC236}">
                <a16:creationId xmlns:a16="http://schemas.microsoft.com/office/drawing/2014/main" id="{1045E6C2-84D1-49D4-AA7F-796134AA5C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4214813"/>
            <a:ext cx="458152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AE022C6A-2018-46BF-B956-4C899DF861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3600">
                <a:solidFill>
                  <a:srgbClr val="FF0066"/>
                </a:solidFill>
              </a:rPr>
              <a:t>2.1 Delitev Amerike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95A2F55-72BB-4FD6-8FDD-9534DD584C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495800"/>
          </a:xfrm>
        </p:spPr>
        <p:txBody>
          <a:bodyPr/>
          <a:lstStyle/>
          <a:p>
            <a:r>
              <a:rPr lang="sl-SI" altLang="sl-SI" sz="2000"/>
              <a:t>Naravnogeografsko delimo Ameriko na dve celini in sicer na Severno in Južno Ameriko, ki ju povezuje ozek pas kopnega, imenovan Srednja Amerika.</a:t>
            </a:r>
          </a:p>
          <a:p>
            <a:r>
              <a:rPr lang="sl-SI" altLang="sl-SI" sz="2000"/>
              <a:t>Pojma Anglo Amerika in Latinska Amerika temeljita na jeziku kolonizatorjev. Jezika kolonizatorjev Angloamerike sta bila v največji meri angleščina in v manjšem delu francoščina, medtem ko sta španščina in portugalščina romanska jezika ( romanski jezik se je razvil iz latinščine ), zato tudi pojem Latinska Amerika.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000"/>
          </a:p>
        </p:txBody>
      </p:sp>
      <p:pic>
        <p:nvPicPr>
          <p:cNvPr id="12292" name="Picture 4" descr="delitev%20amerike">
            <a:extLst>
              <a:ext uri="{FF2B5EF4-FFF2-40B4-BE49-F238E27FC236}">
                <a16:creationId xmlns:a16="http://schemas.microsoft.com/office/drawing/2014/main" id="{504488C5-2865-4730-951E-5AA88AFA7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4286250"/>
            <a:ext cx="1946275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46E94236-57B1-4F3A-8436-365393324A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4000">
                <a:solidFill>
                  <a:srgbClr val="CC3399"/>
                </a:solidFill>
              </a:rPr>
              <a:t>3. SEVERNA AMERIKA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A2ABE05-2C9E-49F0-9200-6B9D3B0B99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2133600"/>
            <a:ext cx="8229600" cy="4495800"/>
          </a:xfrm>
        </p:spPr>
        <p:txBody>
          <a:bodyPr/>
          <a:lstStyle/>
          <a:p>
            <a:r>
              <a:rPr lang="sl-SI" altLang="sl-SI" sz="2000"/>
              <a:t>Severna Amerika ali Anglo Amerika na severu meji na Severno ledeno morje in na Beringovo morje, na zahodu na Tihi ocean, na vzhodu na Atlantski ocean, na jugu pa meji s Srednjo Ameriko.</a:t>
            </a:r>
          </a:p>
          <a:p>
            <a:r>
              <a:rPr lang="sl-SI" altLang="sl-SI" sz="2000"/>
              <a:t>Njena površina je približno 24 milijonov km</a:t>
            </a:r>
            <a:r>
              <a:rPr lang="en-US" altLang="sl-SI" sz="2000">
                <a:cs typeface="Arial" panose="020B0604020202020204" pitchFamily="34" charset="0"/>
              </a:rPr>
              <a:t>²</a:t>
            </a:r>
            <a:r>
              <a:rPr lang="sl-SI" altLang="sl-SI" sz="2000">
                <a:cs typeface="Arial" panose="020B0604020202020204" pitchFamily="34" charset="0"/>
              </a:rPr>
              <a:t>. </a:t>
            </a:r>
          </a:p>
          <a:p>
            <a:r>
              <a:rPr lang="sl-SI" altLang="sl-SI" sz="2000">
                <a:cs typeface="Arial" panose="020B0604020202020204" pitchFamily="34" charset="0"/>
              </a:rPr>
              <a:t>Na severnoameriški celini ležijo dve državi : KANADA in ZDA.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 sz="200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sl-SI" altLang="sl-SI" sz="2000">
                <a:cs typeface="Arial" panose="020B0604020202020204" pitchFamily="34" charset="0"/>
              </a:rPr>
              <a:t> </a:t>
            </a:r>
          </a:p>
        </p:txBody>
      </p:sp>
      <p:sp>
        <p:nvSpPr>
          <p:cNvPr id="54277" name="Text Box 5">
            <a:extLst>
              <a:ext uri="{FF2B5EF4-FFF2-40B4-BE49-F238E27FC236}">
                <a16:creationId xmlns:a16="http://schemas.microsoft.com/office/drawing/2014/main" id="{F3F622EE-0DAF-4D53-AACA-328D89559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341438"/>
            <a:ext cx="6624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l-SI" sz="3600" dirty="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Gothic" pitchFamily="34" charset="0"/>
                <a:ea typeface="DejaVu Sans" pitchFamily="34" charset="2"/>
                <a:cs typeface="DejaVu Sans" pitchFamily="34" charset="2"/>
              </a:rPr>
              <a:t>3.1 Lega</a:t>
            </a:r>
          </a:p>
        </p:txBody>
      </p:sp>
      <p:pic>
        <p:nvPicPr>
          <p:cNvPr id="13317" name="Picture 7" descr="http://gc21.inwent.org/ibt/en/site/tradefairs/ibt/media/amerika_nord.jpg">
            <a:extLst>
              <a:ext uri="{FF2B5EF4-FFF2-40B4-BE49-F238E27FC236}">
                <a16:creationId xmlns:a16="http://schemas.microsoft.com/office/drawing/2014/main" id="{E9CF0A64-CFF3-4B41-A562-99DF3F885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4286250"/>
            <a:ext cx="270033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C0F2A1B9-B311-4CB9-A64A-EE0F41D79E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br>
              <a:rPr lang="sl-SI" sz="3600" dirty="0">
                <a:solidFill>
                  <a:srgbClr val="FF0066"/>
                </a:solidFill>
                <a:cs typeface="Arial" charset="0"/>
              </a:rPr>
            </a:br>
            <a:r>
              <a:rPr lang="sl-SI" sz="40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3.2 Naravno geografske značilnosti</a:t>
            </a:r>
            <a:br>
              <a:rPr lang="en-US" sz="3600" dirty="0">
                <a:solidFill>
                  <a:srgbClr val="FF0066"/>
                </a:solidFill>
                <a:cs typeface="Arial" charset="0"/>
              </a:rPr>
            </a:br>
            <a:endParaRPr lang="sl-SI" sz="3600" dirty="0">
              <a:solidFill>
                <a:srgbClr val="FF0066"/>
              </a:solidFill>
              <a:cs typeface="Arial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EEA9C7B-AD54-407A-8F6F-AE8685169B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495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sl-SI" altLang="sl-SI" sz="2000"/>
          </a:p>
          <a:p>
            <a:pPr>
              <a:lnSpc>
                <a:spcPct val="80000"/>
              </a:lnSpc>
            </a:pPr>
            <a:r>
              <a:rPr lang="sl-SI" altLang="sl-SI" sz="2000"/>
              <a:t>Na SV celine leži Kanadski ščit, ki ga na J in JZ omejujejo jezera in Reka svetega Lovrenca.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Pokrajina se nadaljuje v polotok Labrador. Na V celine se od Reke svetega Lovrenca do Mehiškega zaliva vleče z gozdovi poraslo sredogorje Apalači.</a:t>
            </a:r>
            <a:r>
              <a:rPr lang="sl-SI" altLang="sl-SI" sz="1400"/>
              <a:t> 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Na JV se med Apalači in atlantsko obalo razprostira Priatlantsko nižavje, ki ga zaključuje pregib v površju, imenovan črta slapov. 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Na J celine se razprostira Zalivsko obalno nižavje. 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V osrčju celine, Z od Apalačev, leži v porečju Misisipija Osrednje nižavje, ki se širi od kanadskih perij na S vse do Mehiškega zaliva. 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J del prehaja v Zalivsko obalno nižavje. Na goratem Z razlikujemo tri pasove: na V je Skalno gorovje, v notranjem delu so planote in kotline, na Z pa Tihooceansko obalno gorovje. </a:t>
            </a:r>
          </a:p>
          <a:p>
            <a:pPr>
              <a:lnSpc>
                <a:spcPct val="80000"/>
              </a:lnSpc>
            </a:pPr>
            <a:r>
              <a:rPr lang="sl-SI" altLang="sl-SI" sz="2000"/>
              <a:t>Obala na S celine je zelo razčlenjena. Najpomembnejše reke in jezera so v osrednjih nižinah. Na robu Kanadskega ščita je največji jezerski sistem na svetu.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ABF2CC4F-F46B-4FAE-8E43-1811CFF0C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3600" dirty="0">
                <a:solidFill>
                  <a:srgbClr val="FF0066"/>
                </a:solidFill>
              </a:rPr>
              <a:t>3.3 Podnebje in rastlinstvo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9A94F0C2-460D-4F41-9C5D-CDBDBCE976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643063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000"/>
              <a:t>Podnebje S Amerike je zelo pestro: od hladnih podnebij na S, zmernotoplih v osrednjem delu in toplih do vročih na skrajnem J. 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Na podnebne razlike vplivajo tudi morski tokovi, saj vplivajo na razporeditev padavin. </a:t>
            </a:r>
          </a:p>
          <a:p>
            <a:pPr>
              <a:lnSpc>
                <a:spcPct val="90000"/>
              </a:lnSpc>
            </a:pPr>
            <a:r>
              <a:rPr lang="sl-SI" altLang="sl-SI" sz="2000"/>
              <a:t>Na skrajnem S delu celine je subpolarno podnebje, ki proti J prehaja v zmernohladno podnebje. Dokaj vlažno in hladno zmernotoplo podnebje na SV obali prehaja v celinsko zmernotoplo podnebje. Obalno območje Tihega oceana ima oceansko podnebje. V JZ priatlantskem delu celine in ob Mehiškem zalivu preide zmernotoplo podnebje v vlažno</a:t>
            </a:r>
            <a:r>
              <a:rPr lang="sl-SI" altLang="sl-SI" sz="2000" u="sng"/>
              <a:t> </a:t>
            </a:r>
            <a:r>
              <a:rPr lang="sl-SI" altLang="sl-SI" sz="2000"/>
              <a:t>subtropsko podnebje. J kalifornijski del tihooceanske obale ima sredozemsko podnebje. </a:t>
            </a:r>
          </a:p>
        </p:txBody>
      </p:sp>
      <p:pic>
        <p:nvPicPr>
          <p:cNvPr id="15364" name="Picture 5" descr="http://upload.wikimedia.org/wikipedia/commons/thumb/3/36/Brooks_Range-400px.jpg/350px-Brooks_Range-400px.jpg">
            <a:extLst>
              <a:ext uri="{FF2B5EF4-FFF2-40B4-BE49-F238E27FC236}">
                <a16:creationId xmlns:a16="http://schemas.microsoft.com/office/drawing/2014/main" id="{88917CE2-F2E0-43C9-8102-0C8FD296C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413" y="4929188"/>
            <a:ext cx="258445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7E151F3E-ED3E-4CA7-A4BF-25DB308CC8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br>
              <a:rPr lang="sl-SI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sl-SI" sz="4000" dirty="0">
                <a:solidFill>
                  <a:srgbClr val="FF0066"/>
                </a:solidFill>
              </a:rPr>
              <a:t>3.4  ZDA</a:t>
            </a:r>
            <a:r>
              <a:rPr lang="sl-SI" sz="3600" dirty="0">
                <a:solidFill>
                  <a:srgbClr val="FF0066"/>
                </a:solidFill>
              </a:rPr>
              <a:t>	</a:t>
            </a:r>
            <a:br>
              <a:rPr lang="sl-SI" sz="36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sl-SI" sz="36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7C45D04-FFB0-4C55-BFEB-2C5F7CAD70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063" y="1428750"/>
            <a:ext cx="8229600" cy="4572000"/>
          </a:xfrm>
        </p:spPr>
        <p:txBody>
          <a:bodyPr/>
          <a:lstStyle/>
          <a:p>
            <a:r>
              <a:rPr lang="sl-SI" altLang="sl-SI" sz="2000"/>
              <a:t>Njeno uradno ime je United States of America ali po naše Združene države Amerike. </a:t>
            </a:r>
          </a:p>
          <a:p>
            <a:r>
              <a:rPr lang="sl-SI" altLang="sl-SI" sz="2000"/>
              <a:t>Glavno mesto ZDA je Washington. </a:t>
            </a:r>
          </a:p>
          <a:p>
            <a:r>
              <a:rPr lang="sl-SI" altLang="sl-SI" sz="2000"/>
              <a:t>ZDA zavzemajo 9.518.898 km2 in so tretja največja država na svetu po površini. </a:t>
            </a:r>
          </a:p>
          <a:p>
            <a:r>
              <a:rPr lang="sl-SI" altLang="sl-SI" sz="2000"/>
              <a:t>Prebivalstva je skupaj 270.262.000. </a:t>
            </a:r>
          </a:p>
          <a:p>
            <a:r>
              <a:rPr lang="sl-SI" altLang="sl-SI" sz="2000"/>
              <a:t>Uradnega jezika nimajo, v splošni rabi pa prevladuje Angleščina. </a:t>
            </a:r>
          </a:p>
          <a:p>
            <a:r>
              <a:rPr lang="sl-SI" altLang="sl-SI" sz="2000"/>
              <a:t>Denarna enota je ameriški dolar. </a:t>
            </a:r>
          </a:p>
        </p:txBody>
      </p:sp>
      <p:pic>
        <p:nvPicPr>
          <p:cNvPr id="16388" name="Picture 4" descr="ZASTAVA%20ZDA">
            <a:extLst>
              <a:ext uri="{FF2B5EF4-FFF2-40B4-BE49-F238E27FC236}">
                <a16:creationId xmlns:a16="http://schemas.microsoft.com/office/drawing/2014/main" id="{898AE667-88C3-4D89-A0DE-C0DFF71CD7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3038">
            <a:off x="619125" y="5033963"/>
            <a:ext cx="2776538" cy="155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6" descr="GEO_ZDA%20001%20Los%20Angeles%204">
            <a:extLst>
              <a:ext uri="{FF2B5EF4-FFF2-40B4-BE49-F238E27FC236}">
                <a16:creationId xmlns:a16="http://schemas.microsoft.com/office/drawing/2014/main" id="{8FE07068-D15F-41C8-86CE-574875304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0545">
            <a:off x="5435600" y="4508500"/>
            <a:ext cx="309562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8261C872-DAA1-4296-A91E-C87DB4442D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sl-SI" sz="3600">
                <a:solidFill>
                  <a:srgbClr val="FF0066"/>
                </a:solidFill>
              </a:rPr>
              <a:t>3.5  KANADA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E96BE40-E0B6-4026-A396-C475B77979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8625" y="1500188"/>
            <a:ext cx="8229600" cy="4572000"/>
          </a:xfrm>
        </p:spPr>
        <p:txBody>
          <a:bodyPr/>
          <a:lstStyle/>
          <a:p>
            <a:r>
              <a:rPr lang="sl-SI" altLang="sl-SI" sz="2000"/>
              <a:t>Je najsevernejša obmorska država v Severni Ameriki.</a:t>
            </a:r>
          </a:p>
          <a:p>
            <a:r>
              <a:rPr lang="sl-SI" altLang="sl-SI" sz="2000"/>
              <a:t>Zavzema 9.9 mio km² , in ima 31 mio prebivalcev, ki so v večini Francozi in Angleži.</a:t>
            </a:r>
          </a:p>
          <a:p>
            <a:r>
              <a:rPr lang="sl-SI" altLang="sl-SI" sz="2000"/>
              <a:t>Ottawa je njeno glavno mesto. </a:t>
            </a:r>
          </a:p>
          <a:p>
            <a:r>
              <a:rPr lang="sl-SI" altLang="sl-SI" sz="2000"/>
              <a:t>Ima veliko naravnega bogastva, predvsem gozdov.</a:t>
            </a:r>
          </a:p>
          <a:p>
            <a:r>
              <a:rPr lang="sl-SI" altLang="sl-SI" sz="2000"/>
              <a:t>Kanada je upravno razdeljena na 9 provinc in 3 ozemlja. Province imajo precej veliko samostojnost od zvezne vlade.</a:t>
            </a:r>
          </a:p>
        </p:txBody>
      </p:sp>
      <p:pic>
        <p:nvPicPr>
          <p:cNvPr id="17412" name="Picture 4" descr="ZASTAVA%20KanadE">
            <a:extLst>
              <a:ext uri="{FF2B5EF4-FFF2-40B4-BE49-F238E27FC236}">
                <a16:creationId xmlns:a16="http://schemas.microsoft.com/office/drawing/2014/main" id="{45033C74-9982-41B6-824E-CC4D1397A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72351">
            <a:off x="555625" y="4629150"/>
            <a:ext cx="2951163" cy="160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6" descr="kanada_1">
            <a:extLst>
              <a:ext uri="{FF2B5EF4-FFF2-40B4-BE49-F238E27FC236}">
                <a16:creationId xmlns:a16="http://schemas.microsoft.com/office/drawing/2014/main" id="{0BF4776B-FAC9-4B22-B989-03F76C17B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4214813"/>
            <a:ext cx="35941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metniško">
  <a:themeElements>
    <a:clrScheme name="Tehnik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metnišk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1132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Garamond</vt:lpstr>
      <vt:lpstr>Verdana</vt:lpstr>
      <vt:lpstr>Wingdings</vt:lpstr>
      <vt:lpstr>Wingdings 2</vt:lpstr>
      <vt:lpstr>Umetniško</vt:lpstr>
      <vt:lpstr>   OŠ. BLAŽA KOCENA PONIKVA</vt:lpstr>
      <vt:lpstr>1. UVOD</vt:lpstr>
      <vt:lpstr>2. AMERIKA KOT CELOTA</vt:lpstr>
      <vt:lpstr>2.1 Delitev Amerike</vt:lpstr>
      <vt:lpstr>3. SEVERNA AMERIKA</vt:lpstr>
      <vt:lpstr> 3.2 Naravno geografske značilnosti </vt:lpstr>
      <vt:lpstr>3.3 Podnebje in rastlinstvo</vt:lpstr>
      <vt:lpstr> 3.4  ZDA  </vt:lpstr>
      <vt:lpstr>3.5  KANADA</vt:lpstr>
      <vt:lpstr>4. SREDNJA AMERIKA</vt:lpstr>
      <vt:lpstr>4.1 Podnebje in rastlinstvo</vt:lpstr>
      <vt:lpstr>4.2 Prebivalstvo</vt:lpstr>
      <vt:lpstr>5. JUŽNA AMERIKA</vt:lpstr>
      <vt:lpstr>5.2 Prebivalstvo</vt:lpstr>
      <vt:lpstr> 5.3 Podnebje in rastlinstvo </vt:lpstr>
      <vt:lpstr> 5.4 Gospodarstvo in promet </vt:lpstr>
      <vt:lpstr>6. ZAKLJUČEK</vt:lpstr>
      <vt:lpstr>7. VIRI IN 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2019-05-30T09:42:59Z</dcterms:created>
  <dcterms:modified xsi:type="dcterms:W3CDTF">2019-05-30T09:42:59Z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