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EE05386-3690-46D6-920B-4A68EFA9DC6D}"/>
              </a:ext>
            </a:extLst>
          </p:cNvPr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123C66-2261-4373-8B64-8107353A747A}"/>
              </a:ext>
            </a:extLst>
          </p:cNvPr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0EF1BC-4D11-4C28-9DC0-206788BE355D}"/>
              </a:ext>
            </a:extLst>
          </p:cNvPr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82486E-D194-428C-95A8-CDC4F62EC8B4}"/>
              </a:ext>
            </a:extLst>
          </p:cNvPr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E24F0F-E1CD-483A-8D51-9D1935ED0CA5}"/>
              </a:ext>
            </a:extLst>
          </p:cNvPr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D23E4CC-D9A0-4195-B8B7-AB5938435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39302-9304-4490-A6ED-A79F7BEEDF2F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B9CF08E-B79E-4FB2-A55D-8DE53392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43AEE05-2F1C-44F0-918B-2584939A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582D7-9136-4CB9-A3C9-93B98F659F5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82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772641-24C1-4533-846E-AE2AC52C129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889CC-DE6E-4429-A00F-F77E2BF4946E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FE0E24-0F98-4FA7-97B9-B6F4E9FD527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12097E-C469-4FE4-9D50-B356823E15F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C9FE008-CB8A-43A2-ADB0-61C0713C66B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9234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9A975-D25F-4236-98B1-B584A5F90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7E2C1-29AE-4B77-902A-742C2270DE10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68424-AC36-40B6-A780-5B1C9C66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028D3-1F79-40AC-97A6-5E0BAD03B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5F016-2431-4E82-B971-486F60B79ED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44226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>
            <a:extLst>
              <a:ext uri="{FF2B5EF4-FFF2-40B4-BE49-F238E27FC236}">
                <a16:creationId xmlns:a16="http://schemas.microsoft.com/office/drawing/2014/main" id="{A67F17BB-9DED-4501-9A4D-BD8AD424F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sl-SI" sz="8000"/>
              <a:t>“</a:t>
            </a: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FB3395F9-B28E-42A5-B76E-13D6628A4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/>
            <a:r>
              <a:rPr lang="en-US" altLang="sl-SI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4C2719E-B0E5-4DDB-94EE-B145F45FB1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5DB4-E7BA-47CA-A02E-D5B8E9918818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402487C-AB53-4775-8A0E-BBFABB6923E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F90A06-8DF2-4A45-AC9E-A7850A0B2CD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8496400-76AE-4286-8670-639219CCD3E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60579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42B87-8DFE-44A6-A760-766AA41D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B3ED-AC6E-4572-BF50-333BFCC28300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0D4F1-86D0-478F-BBC1-62906635D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99BAD-00AE-4C9E-9CE0-47BBDDD3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31FA7-1E17-4596-B1B4-9DE0F770407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10779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>
            <a:extLst>
              <a:ext uri="{FF2B5EF4-FFF2-40B4-BE49-F238E27FC236}">
                <a16:creationId xmlns:a16="http://schemas.microsoft.com/office/drawing/2014/main" id="{0630FDAC-E67A-454F-9113-A9FCDD8A3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sl-SI" sz="8000"/>
              <a:t>“</a:t>
            </a: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4BA4E76C-329D-4231-8878-9634E6E2E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/>
            <a:r>
              <a:rPr lang="en-US" altLang="sl-SI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4B9390-D7DF-4B37-8817-A00A39D660A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A3E3-8073-4020-A99B-2D46DBB9B00A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F48737E-FD10-4808-95C4-B1EDE481724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8E0C95E-52F6-438E-87A8-05A468BE42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3800059-C5FE-42D0-9514-25F271AB139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57430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CF76B8-70B9-4676-AF0B-85A7712C48F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F9D46-B034-462C-B36A-3960C55959E9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ABB77F3-4B52-4899-9B3A-47D8688C6E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9220BA-B625-4000-84CA-CD08CBEE23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53DDF40-105A-4AC5-9685-1A376597B06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8967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5A19E-F6EC-482E-AB37-B5ED2F67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1EDBA-EA5A-403B-8478-09CE19AAECA7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AC20A-7C37-48F3-960A-9EB457BBF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97EA2-5A8F-4904-B42F-3FF1BB048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4F7BD-E1CD-4256-8588-D35D1D62AC4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72121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24570-61FD-4331-989D-BB2FF137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B5AFE-83A6-4BF8-8079-8835139694A0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D3869-A5F1-4044-A07D-10994CB78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EBA90-A1C6-41B5-B6A6-C570672B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6BE95-4055-40A6-AF55-9DEDB98BA7C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9800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E365B-8B34-4BEC-A13F-3B0FC62D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BFC47-7AD7-43C0-9ADC-2019CBC1E7A9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1E2E-EB1B-4437-BA16-AA083D95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A2B07-AC37-467A-94F6-B7CD6F3DD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D2EC8-CF5D-4AF9-8490-9C271DA8850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3374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39510-8ECE-4BC4-B0C7-559B79049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5FE80-9FDF-40BA-A077-7B75B24D34F5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F55D9-96D5-4DC5-948F-4A8D3DDA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B5F98-36F1-4A33-86B5-60CEDFAD0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05EC1-4FBE-4F44-8C29-727A4649E49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0721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7F5669-D08E-4BC5-BF35-7530D6A3E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BB780-07C8-4593-8550-09655966E9C0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C38BE8-73C7-43A1-8B09-47DAD771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10A02C-79BA-4286-86CD-5652AD4F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34B1F-0440-4A22-A31E-8559A4F7BB5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1434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93B7955-086C-47BC-89A9-68A29B706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66AA-4A52-4231-A4CD-507E11859C7F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3266A76-0706-44DA-A9CC-3B1DC843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33B42E8-61B7-4B1C-B2DE-F56B4EFC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7EB38-AB11-4C24-A164-3BB00E0607C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9993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45FC12D-C286-42B4-9AF1-9C9EF2E99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8CBF3-7D0D-42DE-B91F-6AE4D5509B09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7C91F8A-F9E7-489C-A906-3347B327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6D6BEC-4C71-44AE-BE0F-6C9A38C17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E5F58-012E-4844-A604-644686473FB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3094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67270E8-454E-4938-B1A7-3CCF399CB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A90DA-C2E1-41A2-BAA4-BBB4DE0C8A61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29A3A31-0B26-467A-B1D9-2ECAF0C16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C0CC3D-A215-49D7-A3B3-E4692CFFF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47727-0267-4D9C-8A73-0F69C3DA92B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4763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5158B0-1DFB-4676-9D65-6D6E3D09F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6DFA4-FB1E-42F3-A581-79E51379214E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50705C-7265-4FA5-9980-6A817A25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ABA6AF-44E4-458C-AB73-24E04E886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CCA7E-66DC-41C2-ABB3-A093A690816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8333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977CC0-269D-4C82-BD01-536B1A6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DCD85-3C42-4D18-927B-CE7CAB4BC5DB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EA555F-2C37-47C5-9B80-D69D03BF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FAFAC6-4981-43A8-9D7E-049F5714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7AE91-9E1A-4595-A647-70460FFE9BC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5821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D4EF"/>
            </a:gs>
            <a:gs pos="10001">
              <a:srgbClr val="64D4EF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B419630E-E935-42C1-9F99-69DF951A6FA0}"/>
              </a:ext>
            </a:extLst>
          </p:cNvPr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8B235D5-8BF7-4A6C-990C-E3BA1D6A64EC}"/>
                </a:ext>
              </a:extLst>
            </p:cNvPr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5C1ADC2-548C-4F2F-B47F-0CFD7E8329CB}"/>
                </a:ext>
              </a:extLst>
            </p:cNvPr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24CB014-CF9C-40FA-9DEF-1A1609BB5F13}"/>
                </a:ext>
              </a:extLst>
            </p:cNvPr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2179BEF-649C-44B0-B7F1-D407E314705E}"/>
                </a:ext>
              </a:extLst>
            </p:cNvPr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9E004EB-A98F-4D37-B374-C06769F4AD8A}"/>
                </a:ext>
              </a:extLst>
            </p:cNvPr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53C38-06A9-43B2-B749-432EB219E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72B1F91-B27D-479B-AF81-0E28FFE69C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3209A-4569-425B-911C-FCD64FFDF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87945A99-DC90-467A-9D75-5D57BB409967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112C3-AEA5-418D-AFDC-264699266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5F962-B54A-43F2-9147-B879561E8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3200">
                <a:solidFill>
                  <a:srgbClr val="0A304A"/>
                </a:solidFill>
              </a:defRPr>
            </a:lvl1pPr>
          </a:lstStyle>
          <a:p>
            <a:fld id="{DD8D863F-12AC-43D1-9F89-AC5DC37075BB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7" r:id="rId12"/>
    <p:sldLayoutId id="2147483682" r:id="rId13"/>
    <p:sldLayoutId id="2147483688" r:id="rId14"/>
    <p:sldLayoutId id="2147483683" r:id="rId15"/>
    <p:sldLayoutId id="2147483684" r:id="rId16"/>
    <p:sldLayoutId id="2147483685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4E6911-FDEC-4573-9D21-9271206C9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685800"/>
            <a:ext cx="8001000" cy="2971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Antarktika</a:t>
            </a:r>
          </a:p>
        </p:txBody>
      </p:sp>
      <p:sp>
        <p:nvSpPr>
          <p:cNvPr id="5123" name="Podnaslov 2">
            <a:extLst>
              <a:ext uri="{FF2B5EF4-FFF2-40B4-BE49-F238E27FC236}">
                <a16:creationId xmlns:a16="http://schemas.microsoft.com/office/drawing/2014/main" id="{841BC219-0038-42D7-A9AE-9AA9465D4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3843338"/>
            <a:ext cx="6400800" cy="1947862"/>
          </a:xfrm>
        </p:spPr>
        <p:txBody>
          <a:bodyPr/>
          <a:lstStyle/>
          <a:p>
            <a:endParaRPr lang="sl-SI" altLang="sl-SI" dirty="0">
              <a:solidFill>
                <a:srgbClr val="0F496F"/>
              </a:solidFill>
            </a:endParaRPr>
          </a:p>
        </p:txBody>
      </p:sp>
      <p:pic>
        <p:nvPicPr>
          <p:cNvPr id="5124" name="Slika 3">
            <a:extLst>
              <a:ext uri="{FF2B5EF4-FFF2-40B4-BE49-F238E27FC236}">
                <a16:creationId xmlns:a16="http://schemas.microsoft.com/office/drawing/2014/main" id="{75978F05-A170-47EA-AF98-413F87A43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1585913"/>
            <a:ext cx="6259513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EFFE2E-3810-4E81-9107-C7F3327A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388" y="820738"/>
            <a:ext cx="8534400" cy="1508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Lega</a:t>
            </a:r>
          </a:p>
        </p:txBody>
      </p:sp>
      <p:sp>
        <p:nvSpPr>
          <p:cNvPr id="6147" name="Označba mesta vsebine 2">
            <a:extLst>
              <a:ext uri="{FF2B5EF4-FFF2-40B4-BE49-F238E27FC236}">
                <a16:creationId xmlns:a16="http://schemas.microsoft.com/office/drawing/2014/main" id="{55F6180A-0940-4C5D-A6C4-B7D8873B1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388" y="2894013"/>
            <a:ext cx="8534400" cy="3614737"/>
          </a:xfrm>
        </p:spPr>
        <p:txBody>
          <a:bodyPr/>
          <a:lstStyle/>
          <a:p>
            <a:r>
              <a:rPr lang="sl-SI" altLang="sl-SI"/>
              <a:t>vzhodna Antarktika- velika ledena plošča</a:t>
            </a:r>
          </a:p>
          <a:p>
            <a:r>
              <a:rPr lang="sl-SI" altLang="sl-SI"/>
              <a:t>zahodna Antarktika (otočja)</a:t>
            </a:r>
          </a:p>
          <a:p>
            <a:r>
              <a:rPr lang="sl-SI" altLang="sl-SI"/>
              <a:t>v središču južni pol</a:t>
            </a:r>
          </a:p>
        </p:txBody>
      </p:sp>
      <p:pic>
        <p:nvPicPr>
          <p:cNvPr id="6148" name="Slika 3">
            <a:extLst>
              <a:ext uri="{FF2B5EF4-FFF2-40B4-BE49-F238E27FC236}">
                <a16:creationId xmlns:a16="http://schemas.microsoft.com/office/drawing/2014/main" id="{F5F7282D-1BA7-4EA5-B052-13D2F3A559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325" y="633413"/>
            <a:ext cx="4781550" cy="587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5BF340-ABE4-4476-BF1F-33A35CF79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13" y="207963"/>
            <a:ext cx="8534400" cy="1508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Podnebje</a:t>
            </a:r>
          </a:p>
        </p:txBody>
      </p:sp>
      <p:sp>
        <p:nvSpPr>
          <p:cNvPr id="7171" name="Označba mesta vsebine 2">
            <a:extLst>
              <a:ext uri="{FF2B5EF4-FFF2-40B4-BE49-F238E27FC236}">
                <a16:creationId xmlns:a16="http://schemas.microsoft.com/office/drawing/2014/main" id="{4BA2A509-D689-4980-9FF8-AF3914BC4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913" y="2765425"/>
            <a:ext cx="8534400" cy="3614738"/>
          </a:xfrm>
        </p:spPr>
        <p:txBody>
          <a:bodyPr/>
          <a:lstStyle/>
          <a:p>
            <a:r>
              <a:rPr lang="sl-SI" altLang="sl-SI"/>
              <a:t>polarno (poleti sonce 23 ur, pozimi tema)</a:t>
            </a:r>
          </a:p>
          <a:p>
            <a:r>
              <a:rPr lang="sl-SI" altLang="sl-SI"/>
              <a:t>najhladnejša je notranjost (redko nad -20)</a:t>
            </a:r>
          </a:p>
          <a:p>
            <a:r>
              <a:rPr lang="sl-SI" altLang="sl-SI"/>
              <a:t>zelo malo padavin (150mm)</a:t>
            </a:r>
          </a:p>
          <a:p>
            <a:r>
              <a:rPr lang="sl-SI" altLang="sl-SI"/>
              <a:t>vetrovi več kot 300 km na uro</a:t>
            </a:r>
          </a:p>
          <a:p>
            <a:r>
              <a:rPr lang="sl-SI" altLang="sl-SI"/>
              <a:t>najnižja -89,2 stopinj</a:t>
            </a:r>
          </a:p>
          <a:p>
            <a:endParaRPr lang="sl-SI" altLang="sl-SI"/>
          </a:p>
        </p:txBody>
      </p:sp>
      <p:pic>
        <p:nvPicPr>
          <p:cNvPr id="7172" name="Slika 4">
            <a:extLst>
              <a:ext uri="{FF2B5EF4-FFF2-40B4-BE49-F238E27FC236}">
                <a16:creationId xmlns:a16="http://schemas.microsoft.com/office/drawing/2014/main" id="{D434F25A-5F9A-4125-A190-6D1320360A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938" y="2562225"/>
            <a:ext cx="454660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C8691E-2005-46D0-B721-B27915CB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950" y="295275"/>
            <a:ext cx="8534400" cy="1506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Prebivalstvo</a:t>
            </a:r>
          </a:p>
        </p:txBody>
      </p:sp>
      <p:sp>
        <p:nvSpPr>
          <p:cNvPr id="8195" name="Označba mesta vsebine 2">
            <a:extLst>
              <a:ext uri="{FF2B5EF4-FFF2-40B4-BE49-F238E27FC236}">
                <a16:creationId xmlns:a16="http://schemas.microsoft.com/office/drawing/2014/main" id="{2B95790A-6822-42AB-A2B8-E4A59064B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950" y="2979738"/>
            <a:ext cx="8534400" cy="3616325"/>
          </a:xfrm>
        </p:spPr>
        <p:txBody>
          <a:bodyPr/>
          <a:lstStyle/>
          <a:p>
            <a:r>
              <a:rPr lang="sl-SI" altLang="sl-SI"/>
              <a:t>malo živali  v notranjosti (12mm)</a:t>
            </a:r>
          </a:p>
          <a:p>
            <a:r>
              <a:rPr lang="sl-SI" altLang="sl-SI"/>
              <a:t>živi najmanj 1000 ljudi</a:t>
            </a:r>
          </a:p>
          <a:p>
            <a:r>
              <a:rPr lang="sl-SI" altLang="sl-SI"/>
              <a:t>ni stalnih prebivalcev</a:t>
            </a:r>
          </a:p>
          <a:p>
            <a:r>
              <a:rPr lang="sl-SI" altLang="sl-SI"/>
              <a:t>tvegan turizem, raziskovanje</a:t>
            </a:r>
          </a:p>
          <a:p>
            <a:r>
              <a:rPr lang="sl-SI" altLang="sl-SI"/>
              <a:t>mednarodni sporazum</a:t>
            </a:r>
          </a:p>
          <a:p>
            <a:endParaRPr lang="sl-SI" altLang="sl-SI"/>
          </a:p>
        </p:txBody>
      </p:sp>
      <p:pic>
        <p:nvPicPr>
          <p:cNvPr id="8196" name="Slika 3">
            <a:extLst>
              <a:ext uri="{FF2B5EF4-FFF2-40B4-BE49-F238E27FC236}">
                <a16:creationId xmlns:a16="http://schemas.microsoft.com/office/drawing/2014/main" id="{F5E7469A-B612-4E51-BCB6-6C4FAE940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0" y="2051050"/>
            <a:ext cx="523875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4B7677-ECCC-4E21-8402-0BFDFF554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588" y="390525"/>
            <a:ext cx="8534400" cy="1506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Živali in rastline</a:t>
            </a:r>
          </a:p>
        </p:txBody>
      </p:sp>
      <p:sp>
        <p:nvSpPr>
          <p:cNvPr id="9219" name="Označba mesta vsebine 2">
            <a:extLst>
              <a:ext uri="{FF2B5EF4-FFF2-40B4-BE49-F238E27FC236}">
                <a16:creationId xmlns:a16="http://schemas.microsoft.com/office/drawing/2014/main" id="{C08F5323-442E-4221-B1C0-465B13AB5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588" y="2833688"/>
            <a:ext cx="8534400" cy="3614737"/>
          </a:xfrm>
        </p:spPr>
        <p:txBody>
          <a:bodyPr/>
          <a:lstStyle/>
          <a:p>
            <a:endParaRPr lang="sl-SI" altLang="sl-SI"/>
          </a:p>
          <a:p>
            <a:r>
              <a:rPr lang="sl-SI" altLang="sl-SI"/>
              <a:t>majhne živali (enoceličarji, vretenčarji) lišaji</a:t>
            </a:r>
          </a:p>
          <a:p>
            <a:r>
              <a:rPr lang="sl-SI" altLang="sl-SI"/>
              <a:t>v vodi velike rastline, dolgo življenje</a:t>
            </a:r>
          </a:p>
          <a:p>
            <a:r>
              <a:rPr lang="sl-SI" altLang="sl-SI"/>
              <a:t>veliko število morskih živali</a:t>
            </a:r>
          </a:p>
          <a:p>
            <a:r>
              <a:rPr lang="sl-SI" altLang="sl-SI"/>
              <a:t>v poletju se zberejo kiti (20 vrst)</a:t>
            </a:r>
          </a:p>
          <a:p>
            <a:r>
              <a:rPr lang="sl-SI" altLang="sl-SI"/>
              <a:t>pingvini, tjulnji, hobotnice, morski leopardi, morski sloni</a:t>
            </a:r>
          </a:p>
          <a:p>
            <a:r>
              <a:rPr lang="sl-SI" altLang="sl-SI"/>
              <a:t>divji lov</a:t>
            </a:r>
          </a:p>
          <a:p>
            <a:r>
              <a:rPr lang="sl-SI" altLang="sl-SI"/>
              <a:t>nekoč polna rastli</a:t>
            </a:r>
          </a:p>
          <a:p>
            <a:endParaRPr lang="sl-SI" altLang="sl-SI"/>
          </a:p>
        </p:txBody>
      </p:sp>
      <p:pic>
        <p:nvPicPr>
          <p:cNvPr id="9220" name="Slika 3">
            <a:extLst>
              <a:ext uri="{FF2B5EF4-FFF2-40B4-BE49-F238E27FC236}">
                <a16:creationId xmlns:a16="http://schemas.microsoft.com/office/drawing/2014/main" id="{8D08F491-C267-4960-BF54-5BD335F208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5" y="252413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Slika 4">
            <a:extLst>
              <a:ext uri="{FF2B5EF4-FFF2-40B4-BE49-F238E27FC236}">
                <a16:creationId xmlns:a16="http://schemas.microsoft.com/office/drawing/2014/main" id="{5ADCAE84-E47A-4474-B1D3-89123C5A88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1039813"/>
            <a:ext cx="3602038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Slika 5">
            <a:extLst>
              <a:ext uri="{FF2B5EF4-FFF2-40B4-BE49-F238E27FC236}">
                <a16:creationId xmlns:a16="http://schemas.microsoft.com/office/drawing/2014/main" id="{73DC06C7-BDB9-4EBF-AB72-BA843A348D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1524000"/>
            <a:ext cx="23272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Slika 6">
            <a:extLst>
              <a:ext uri="{FF2B5EF4-FFF2-40B4-BE49-F238E27FC236}">
                <a16:creationId xmlns:a16="http://schemas.microsoft.com/office/drawing/2014/main" id="{F046050E-3BF3-4187-88AF-B82A66518E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4178300"/>
            <a:ext cx="3554412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zin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121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Rezina</vt:lpstr>
      <vt:lpstr>Antarktika</vt:lpstr>
      <vt:lpstr>Lega</vt:lpstr>
      <vt:lpstr>Podnebje</vt:lpstr>
      <vt:lpstr>Prebivalstvo</vt:lpstr>
      <vt:lpstr>Živali in rastline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2019-05-30T09:43:01Z</dcterms:created>
  <dcterms:modified xsi:type="dcterms:W3CDTF">2019-05-30T09:43:02Z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