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65" r:id="rId5"/>
    <p:sldId id="261" r:id="rId6"/>
    <p:sldId id="262" r:id="rId7"/>
    <p:sldId id="263" r:id="rId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Uredite slog naslova matrice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Uredite slog podnaslova matrice</a:t>
            </a:r>
            <a:endParaRPr lang="en-US"/>
          </a:p>
        </p:txBody>
      </p:sp>
      <p:sp>
        <p:nvSpPr>
          <p:cNvPr id="4" name="Date Placeholder 29">
            <a:extLst>
              <a:ext uri="{FF2B5EF4-FFF2-40B4-BE49-F238E27FC236}">
                <a16:creationId xmlns:a16="http://schemas.microsoft.com/office/drawing/2014/main" id="{E3532B4D-A682-492B-94E2-9848103F370A}"/>
              </a:ext>
            </a:extLst>
          </p:cNvPr>
          <p:cNvSpPr>
            <a:spLocks noGrp="1"/>
          </p:cNvSpPr>
          <p:nvPr>
            <p:ph type="dt" sz="half" idx="10"/>
          </p:nvPr>
        </p:nvSpPr>
        <p:spPr/>
        <p:txBody>
          <a:bodyPr/>
          <a:lstStyle>
            <a:lvl1pPr>
              <a:defRPr/>
            </a:lvl1pPr>
          </a:lstStyle>
          <a:p>
            <a:pPr>
              <a:defRPr/>
            </a:pPr>
            <a:fld id="{0E383E77-5EC2-4068-91EC-8BA6D98714D2}" type="datetimeFigureOut">
              <a:rPr lang="sl-SI"/>
              <a:pPr>
                <a:defRPr/>
              </a:pPr>
              <a:t>30. 05. 2019</a:t>
            </a:fld>
            <a:endParaRPr lang="sl-SI"/>
          </a:p>
        </p:txBody>
      </p:sp>
      <p:sp>
        <p:nvSpPr>
          <p:cNvPr id="5" name="Footer Placeholder 18">
            <a:extLst>
              <a:ext uri="{FF2B5EF4-FFF2-40B4-BE49-F238E27FC236}">
                <a16:creationId xmlns:a16="http://schemas.microsoft.com/office/drawing/2014/main" id="{24B2DAFD-33EA-4454-A118-08AAE3DB797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6">
            <a:extLst>
              <a:ext uri="{FF2B5EF4-FFF2-40B4-BE49-F238E27FC236}">
                <a16:creationId xmlns:a16="http://schemas.microsoft.com/office/drawing/2014/main" id="{A8BDF8FB-E4E4-48A2-BC93-BD58C5C504EB}"/>
              </a:ext>
            </a:extLst>
          </p:cNvPr>
          <p:cNvSpPr>
            <a:spLocks noGrp="1"/>
          </p:cNvSpPr>
          <p:nvPr>
            <p:ph type="sldNum" sz="quarter" idx="12"/>
          </p:nvPr>
        </p:nvSpPr>
        <p:spPr/>
        <p:txBody>
          <a:bodyPr/>
          <a:lstStyle>
            <a:lvl1pPr>
              <a:defRPr>
                <a:solidFill>
                  <a:srgbClr val="D1EAEE"/>
                </a:solidFill>
              </a:defRPr>
            </a:lvl1pPr>
          </a:lstStyle>
          <a:p>
            <a:fld id="{CA066511-B2A9-44D6-8654-439DE4B6A930}" type="slidenum">
              <a:rPr lang="sl-SI" altLang="sl-SI"/>
              <a:pPr/>
              <a:t>‹#›</a:t>
            </a:fld>
            <a:endParaRPr lang="sl-SI" altLang="sl-SI"/>
          </a:p>
        </p:txBody>
      </p:sp>
    </p:spTree>
    <p:extLst>
      <p:ext uri="{BB962C8B-B14F-4D97-AF65-F5344CB8AC3E}">
        <p14:creationId xmlns:p14="http://schemas.microsoft.com/office/powerpoint/2010/main" val="7860176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72909D7A-094C-4A3C-A1FE-E377739E61D4}"/>
              </a:ext>
            </a:extLst>
          </p:cNvPr>
          <p:cNvSpPr>
            <a:spLocks noGrp="1"/>
          </p:cNvSpPr>
          <p:nvPr>
            <p:ph type="dt" sz="half" idx="10"/>
          </p:nvPr>
        </p:nvSpPr>
        <p:spPr/>
        <p:txBody>
          <a:bodyPr/>
          <a:lstStyle>
            <a:lvl1pPr>
              <a:defRPr/>
            </a:lvl1pPr>
          </a:lstStyle>
          <a:p>
            <a:pPr>
              <a:defRPr/>
            </a:pPr>
            <a:fld id="{C5051129-D9E6-4B50-AB58-DE9F3F099763}" type="datetimeFigureOut">
              <a:rPr lang="sl-SI"/>
              <a:pPr>
                <a:defRPr/>
              </a:pPr>
              <a:t>30. 05. 2019</a:t>
            </a:fld>
            <a:endParaRPr lang="sl-SI"/>
          </a:p>
        </p:txBody>
      </p:sp>
      <p:sp>
        <p:nvSpPr>
          <p:cNvPr id="5" name="Footer Placeholder 21">
            <a:extLst>
              <a:ext uri="{FF2B5EF4-FFF2-40B4-BE49-F238E27FC236}">
                <a16:creationId xmlns:a16="http://schemas.microsoft.com/office/drawing/2014/main" id="{6DE7D0A5-64D9-4052-B2D8-0307EE061657}"/>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6A151DC8-EFBE-42F8-973D-0DAD83093929}"/>
              </a:ext>
            </a:extLst>
          </p:cNvPr>
          <p:cNvSpPr>
            <a:spLocks noGrp="1"/>
          </p:cNvSpPr>
          <p:nvPr>
            <p:ph type="sldNum" sz="quarter" idx="12"/>
          </p:nvPr>
        </p:nvSpPr>
        <p:spPr/>
        <p:txBody>
          <a:bodyPr/>
          <a:lstStyle>
            <a:lvl1pPr>
              <a:defRPr/>
            </a:lvl1pPr>
          </a:lstStyle>
          <a:p>
            <a:fld id="{E663D0FF-16C1-4CBA-9E2A-F9EAC9CA2222}" type="slidenum">
              <a:rPr lang="sl-SI" altLang="sl-SI"/>
              <a:pPr/>
              <a:t>‹#›</a:t>
            </a:fld>
            <a:endParaRPr lang="sl-SI" altLang="sl-SI"/>
          </a:p>
        </p:txBody>
      </p:sp>
    </p:spTree>
    <p:extLst>
      <p:ext uri="{BB962C8B-B14F-4D97-AF65-F5344CB8AC3E}">
        <p14:creationId xmlns:p14="http://schemas.microsoft.com/office/powerpoint/2010/main" val="130027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sl-SI"/>
              <a:t>Uredite slog naslova matrice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D3F49162-085A-4AAA-AA5B-16B825C3BA5F}"/>
              </a:ext>
            </a:extLst>
          </p:cNvPr>
          <p:cNvSpPr>
            <a:spLocks noGrp="1"/>
          </p:cNvSpPr>
          <p:nvPr>
            <p:ph type="dt" sz="half" idx="10"/>
          </p:nvPr>
        </p:nvSpPr>
        <p:spPr/>
        <p:txBody>
          <a:bodyPr/>
          <a:lstStyle>
            <a:lvl1pPr>
              <a:defRPr/>
            </a:lvl1pPr>
          </a:lstStyle>
          <a:p>
            <a:pPr>
              <a:defRPr/>
            </a:pPr>
            <a:fld id="{120ECC2C-7713-4F44-B955-9656F7BD4736}" type="datetimeFigureOut">
              <a:rPr lang="sl-SI"/>
              <a:pPr>
                <a:defRPr/>
              </a:pPr>
              <a:t>30. 05. 2019</a:t>
            </a:fld>
            <a:endParaRPr lang="sl-SI"/>
          </a:p>
        </p:txBody>
      </p:sp>
      <p:sp>
        <p:nvSpPr>
          <p:cNvPr id="5" name="Footer Placeholder 21">
            <a:extLst>
              <a:ext uri="{FF2B5EF4-FFF2-40B4-BE49-F238E27FC236}">
                <a16:creationId xmlns:a16="http://schemas.microsoft.com/office/drawing/2014/main" id="{F0E3A847-CE2B-434B-A9FF-05E2EC7F5369}"/>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7C4826EC-E961-4D09-8872-A58F0DA6E113}"/>
              </a:ext>
            </a:extLst>
          </p:cNvPr>
          <p:cNvSpPr>
            <a:spLocks noGrp="1"/>
          </p:cNvSpPr>
          <p:nvPr>
            <p:ph type="sldNum" sz="quarter" idx="12"/>
          </p:nvPr>
        </p:nvSpPr>
        <p:spPr/>
        <p:txBody>
          <a:bodyPr/>
          <a:lstStyle>
            <a:lvl1pPr>
              <a:defRPr/>
            </a:lvl1pPr>
          </a:lstStyle>
          <a:p>
            <a:fld id="{12CD2BA9-1EB4-45E0-99BD-E992767D0E52}" type="slidenum">
              <a:rPr lang="sl-SI" altLang="sl-SI"/>
              <a:pPr/>
              <a:t>‹#›</a:t>
            </a:fld>
            <a:endParaRPr lang="sl-SI" altLang="sl-SI"/>
          </a:p>
        </p:txBody>
      </p:sp>
    </p:spTree>
    <p:extLst>
      <p:ext uri="{BB962C8B-B14F-4D97-AF65-F5344CB8AC3E}">
        <p14:creationId xmlns:p14="http://schemas.microsoft.com/office/powerpoint/2010/main" val="28166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E5EEF3AD-DF05-4685-9427-A527D686A08E}"/>
              </a:ext>
            </a:extLst>
          </p:cNvPr>
          <p:cNvSpPr>
            <a:spLocks noGrp="1"/>
          </p:cNvSpPr>
          <p:nvPr>
            <p:ph type="dt" sz="half" idx="10"/>
          </p:nvPr>
        </p:nvSpPr>
        <p:spPr/>
        <p:txBody>
          <a:bodyPr/>
          <a:lstStyle>
            <a:lvl1pPr>
              <a:defRPr/>
            </a:lvl1pPr>
          </a:lstStyle>
          <a:p>
            <a:pPr>
              <a:defRPr/>
            </a:pPr>
            <a:fld id="{7F7A7C0F-F8FE-4EBF-9C8E-EE1ABD2A1F86}" type="datetimeFigureOut">
              <a:rPr lang="sl-SI"/>
              <a:pPr>
                <a:defRPr/>
              </a:pPr>
              <a:t>30. 05. 2019</a:t>
            </a:fld>
            <a:endParaRPr lang="sl-SI"/>
          </a:p>
        </p:txBody>
      </p:sp>
      <p:sp>
        <p:nvSpPr>
          <p:cNvPr id="5" name="Footer Placeholder 21">
            <a:extLst>
              <a:ext uri="{FF2B5EF4-FFF2-40B4-BE49-F238E27FC236}">
                <a16:creationId xmlns:a16="http://schemas.microsoft.com/office/drawing/2014/main" id="{125F3A5A-63F9-4C66-ABEE-9286611ACD5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2C07A9FB-0AF4-44F2-9123-1BEDE822FDD4}"/>
              </a:ext>
            </a:extLst>
          </p:cNvPr>
          <p:cNvSpPr>
            <a:spLocks noGrp="1"/>
          </p:cNvSpPr>
          <p:nvPr>
            <p:ph type="sldNum" sz="quarter" idx="12"/>
          </p:nvPr>
        </p:nvSpPr>
        <p:spPr/>
        <p:txBody>
          <a:bodyPr/>
          <a:lstStyle>
            <a:lvl1pPr>
              <a:defRPr/>
            </a:lvl1pPr>
          </a:lstStyle>
          <a:p>
            <a:fld id="{0B00632B-E60B-4CE3-86F8-561B6E79C8E5}" type="slidenum">
              <a:rPr lang="sl-SI" altLang="sl-SI"/>
              <a:pPr/>
              <a:t>‹#›</a:t>
            </a:fld>
            <a:endParaRPr lang="sl-SI" altLang="sl-SI"/>
          </a:p>
        </p:txBody>
      </p:sp>
    </p:spTree>
    <p:extLst>
      <p:ext uri="{BB962C8B-B14F-4D97-AF65-F5344CB8AC3E}">
        <p14:creationId xmlns:p14="http://schemas.microsoft.com/office/powerpoint/2010/main" val="297456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Uredite slog naslova matrice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Uredite sloge besedila matrice</a:t>
            </a:r>
          </a:p>
        </p:txBody>
      </p:sp>
      <p:sp>
        <p:nvSpPr>
          <p:cNvPr id="4" name="Date Placeholder 3">
            <a:extLst>
              <a:ext uri="{FF2B5EF4-FFF2-40B4-BE49-F238E27FC236}">
                <a16:creationId xmlns:a16="http://schemas.microsoft.com/office/drawing/2014/main" id="{53BEC107-DFE6-4D4F-A8BE-E1206A11E464}"/>
              </a:ext>
            </a:extLst>
          </p:cNvPr>
          <p:cNvSpPr>
            <a:spLocks noGrp="1"/>
          </p:cNvSpPr>
          <p:nvPr>
            <p:ph type="dt" sz="half" idx="10"/>
          </p:nvPr>
        </p:nvSpPr>
        <p:spPr/>
        <p:txBody>
          <a:bodyPr/>
          <a:lstStyle>
            <a:lvl1pPr>
              <a:defRPr/>
            </a:lvl1pPr>
          </a:lstStyle>
          <a:p>
            <a:pPr>
              <a:defRPr/>
            </a:pPr>
            <a:fld id="{9246F65B-9486-4E8B-B684-48A5187F6D83}" type="datetimeFigureOut">
              <a:rPr lang="sl-SI"/>
              <a:pPr>
                <a:defRPr/>
              </a:pPr>
              <a:t>30. 05. 2019</a:t>
            </a:fld>
            <a:endParaRPr lang="sl-SI"/>
          </a:p>
        </p:txBody>
      </p:sp>
      <p:sp>
        <p:nvSpPr>
          <p:cNvPr id="5" name="Footer Placeholder 4">
            <a:extLst>
              <a:ext uri="{FF2B5EF4-FFF2-40B4-BE49-F238E27FC236}">
                <a16:creationId xmlns:a16="http://schemas.microsoft.com/office/drawing/2014/main" id="{80CFEEE2-EA69-4840-8A46-827B0276875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2642FE85-F716-4C26-AA52-2AD55FA36A96}"/>
              </a:ext>
            </a:extLst>
          </p:cNvPr>
          <p:cNvSpPr>
            <a:spLocks noGrp="1"/>
          </p:cNvSpPr>
          <p:nvPr>
            <p:ph type="sldNum" sz="quarter" idx="12"/>
          </p:nvPr>
        </p:nvSpPr>
        <p:spPr/>
        <p:txBody>
          <a:bodyPr/>
          <a:lstStyle>
            <a:lvl1pPr>
              <a:defRPr>
                <a:solidFill>
                  <a:srgbClr val="D1EAEE"/>
                </a:solidFill>
              </a:defRPr>
            </a:lvl1pPr>
          </a:lstStyle>
          <a:p>
            <a:fld id="{86CA640D-4860-4E01-BADB-4F5D85C13F06}" type="slidenum">
              <a:rPr lang="sl-SI" altLang="sl-SI"/>
              <a:pPr/>
              <a:t>‹#›</a:t>
            </a:fld>
            <a:endParaRPr lang="sl-SI" altLang="sl-SI"/>
          </a:p>
        </p:txBody>
      </p:sp>
    </p:spTree>
    <p:extLst>
      <p:ext uri="{BB962C8B-B14F-4D97-AF65-F5344CB8AC3E}">
        <p14:creationId xmlns:p14="http://schemas.microsoft.com/office/powerpoint/2010/main" val="8970004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sl-SI"/>
              <a:t>Uredite slog naslova matrice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9">
            <a:extLst>
              <a:ext uri="{FF2B5EF4-FFF2-40B4-BE49-F238E27FC236}">
                <a16:creationId xmlns:a16="http://schemas.microsoft.com/office/drawing/2014/main" id="{EF639585-B9A8-4F38-9B61-75C4ABE644EA}"/>
              </a:ext>
            </a:extLst>
          </p:cNvPr>
          <p:cNvSpPr>
            <a:spLocks noGrp="1"/>
          </p:cNvSpPr>
          <p:nvPr>
            <p:ph type="dt" sz="half" idx="10"/>
          </p:nvPr>
        </p:nvSpPr>
        <p:spPr/>
        <p:txBody>
          <a:bodyPr/>
          <a:lstStyle>
            <a:lvl1pPr>
              <a:defRPr/>
            </a:lvl1pPr>
          </a:lstStyle>
          <a:p>
            <a:pPr>
              <a:defRPr/>
            </a:pPr>
            <a:fld id="{77CDB07A-832E-4001-84FC-A66661D8224E}" type="datetimeFigureOut">
              <a:rPr lang="sl-SI"/>
              <a:pPr>
                <a:defRPr/>
              </a:pPr>
              <a:t>30. 05. 2019</a:t>
            </a:fld>
            <a:endParaRPr lang="sl-SI"/>
          </a:p>
        </p:txBody>
      </p:sp>
      <p:sp>
        <p:nvSpPr>
          <p:cNvPr id="6" name="Footer Placeholder 21">
            <a:extLst>
              <a:ext uri="{FF2B5EF4-FFF2-40B4-BE49-F238E27FC236}">
                <a16:creationId xmlns:a16="http://schemas.microsoft.com/office/drawing/2014/main" id="{E243A776-005E-49D7-A3A4-0803DD3AFE32}"/>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4738D9C0-92DA-44A1-B9BD-5C04BB3D9A1F}"/>
              </a:ext>
            </a:extLst>
          </p:cNvPr>
          <p:cNvSpPr>
            <a:spLocks noGrp="1"/>
          </p:cNvSpPr>
          <p:nvPr>
            <p:ph type="sldNum" sz="quarter" idx="12"/>
          </p:nvPr>
        </p:nvSpPr>
        <p:spPr/>
        <p:txBody>
          <a:bodyPr/>
          <a:lstStyle>
            <a:lvl1pPr>
              <a:defRPr/>
            </a:lvl1pPr>
          </a:lstStyle>
          <a:p>
            <a:fld id="{D3CF12B6-282B-472A-8875-69B1B2FBC547}" type="slidenum">
              <a:rPr lang="sl-SI" altLang="sl-SI"/>
              <a:pPr/>
              <a:t>‹#›</a:t>
            </a:fld>
            <a:endParaRPr lang="sl-SI" altLang="sl-SI"/>
          </a:p>
        </p:txBody>
      </p:sp>
    </p:spTree>
    <p:extLst>
      <p:ext uri="{BB962C8B-B14F-4D97-AF65-F5344CB8AC3E}">
        <p14:creationId xmlns:p14="http://schemas.microsoft.com/office/powerpoint/2010/main" val="51443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9">
            <a:extLst>
              <a:ext uri="{FF2B5EF4-FFF2-40B4-BE49-F238E27FC236}">
                <a16:creationId xmlns:a16="http://schemas.microsoft.com/office/drawing/2014/main" id="{8D98C0CE-9A89-49CB-988C-F92F8A142AF9}"/>
              </a:ext>
            </a:extLst>
          </p:cNvPr>
          <p:cNvSpPr>
            <a:spLocks noGrp="1"/>
          </p:cNvSpPr>
          <p:nvPr>
            <p:ph type="dt" sz="half" idx="10"/>
          </p:nvPr>
        </p:nvSpPr>
        <p:spPr/>
        <p:txBody>
          <a:bodyPr/>
          <a:lstStyle>
            <a:lvl1pPr>
              <a:defRPr/>
            </a:lvl1pPr>
          </a:lstStyle>
          <a:p>
            <a:pPr>
              <a:defRPr/>
            </a:pPr>
            <a:fld id="{3ACE859F-AE82-449C-9E2A-153939F75D03}" type="datetimeFigureOut">
              <a:rPr lang="sl-SI"/>
              <a:pPr>
                <a:defRPr/>
              </a:pPr>
              <a:t>30. 05. 2019</a:t>
            </a:fld>
            <a:endParaRPr lang="sl-SI"/>
          </a:p>
        </p:txBody>
      </p:sp>
      <p:sp>
        <p:nvSpPr>
          <p:cNvPr id="8" name="Footer Placeholder 21">
            <a:extLst>
              <a:ext uri="{FF2B5EF4-FFF2-40B4-BE49-F238E27FC236}">
                <a16:creationId xmlns:a16="http://schemas.microsoft.com/office/drawing/2014/main" id="{EAD4C816-9D10-4079-BCD5-D1D3FC37D684}"/>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17">
            <a:extLst>
              <a:ext uri="{FF2B5EF4-FFF2-40B4-BE49-F238E27FC236}">
                <a16:creationId xmlns:a16="http://schemas.microsoft.com/office/drawing/2014/main" id="{763A4A07-EFD5-41D9-B3D1-A2DAA9D8F365}"/>
              </a:ext>
            </a:extLst>
          </p:cNvPr>
          <p:cNvSpPr>
            <a:spLocks noGrp="1"/>
          </p:cNvSpPr>
          <p:nvPr>
            <p:ph type="sldNum" sz="quarter" idx="12"/>
          </p:nvPr>
        </p:nvSpPr>
        <p:spPr/>
        <p:txBody>
          <a:bodyPr/>
          <a:lstStyle>
            <a:lvl1pPr>
              <a:defRPr/>
            </a:lvl1pPr>
          </a:lstStyle>
          <a:p>
            <a:fld id="{BDD00270-8725-46D5-B947-14AFF8BAEFC9}" type="slidenum">
              <a:rPr lang="sl-SI" altLang="sl-SI"/>
              <a:pPr/>
              <a:t>‹#›</a:t>
            </a:fld>
            <a:endParaRPr lang="sl-SI" altLang="sl-SI"/>
          </a:p>
        </p:txBody>
      </p:sp>
    </p:spTree>
    <p:extLst>
      <p:ext uri="{BB962C8B-B14F-4D97-AF65-F5344CB8AC3E}">
        <p14:creationId xmlns:p14="http://schemas.microsoft.com/office/powerpoint/2010/main" val="300249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Uredite slog naslova matrice</a:t>
            </a:r>
            <a:endParaRPr lang="en-US"/>
          </a:p>
        </p:txBody>
      </p:sp>
      <p:sp>
        <p:nvSpPr>
          <p:cNvPr id="3" name="Date Placeholder 9">
            <a:extLst>
              <a:ext uri="{FF2B5EF4-FFF2-40B4-BE49-F238E27FC236}">
                <a16:creationId xmlns:a16="http://schemas.microsoft.com/office/drawing/2014/main" id="{A3904E15-FAB3-4A60-A28D-E494696E25E1}"/>
              </a:ext>
            </a:extLst>
          </p:cNvPr>
          <p:cNvSpPr>
            <a:spLocks noGrp="1"/>
          </p:cNvSpPr>
          <p:nvPr>
            <p:ph type="dt" sz="half" idx="10"/>
          </p:nvPr>
        </p:nvSpPr>
        <p:spPr/>
        <p:txBody>
          <a:bodyPr/>
          <a:lstStyle>
            <a:lvl1pPr>
              <a:defRPr/>
            </a:lvl1pPr>
          </a:lstStyle>
          <a:p>
            <a:pPr>
              <a:defRPr/>
            </a:pPr>
            <a:fld id="{D7124648-97D6-431C-B8E7-F7B375DF332B}" type="datetimeFigureOut">
              <a:rPr lang="sl-SI"/>
              <a:pPr>
                <a:defRPr/>
              </a:pPr>
              <a:t>30. 05. 2019</a:t>
            </a:fld>
            <a:endParaRPr lang="sl-SI"/>
          </a:p>
        </p:txBody>
      </p:sp>
      <p:sp>
        <p:nvSpPr>
          <p:cNvPr id="4" name="Footer Placeholder 21">
            <a:extLst>
              <a:ext uri="{FF2B5EF4-FFF2-40B4-BE49-F238E27FC236}">
                <a16:creationId xmlns:a16="http://schemas.microsoft.com/office/drawing/2014/main" id="{1BFA3C24-EF8C-486F-9376-E7F42D74CBBB}"/>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17">
            <a:extLst>
              <a:ext uri="{FF2B5EF4-FFF2-40B4-BE49-F238E27FC236}">
                <a16:creationId xmlns:a16="http://schemas.microsoft.com/office/drawing/2014/main" id="{E1EBE972-9948-4CAB-80E1-A1F097212A91}"/>
              </a:ext>
            </a:extLst>
          </p:cNvPr>
          <p:cNvSpPr>
            <a:spLocks noGrp="1"/>
          </p:cNvSpPr>
          <p:nvPr>
            <p:ph type="sldNum" sz="quarter" idx="12"/>
          </p:nvPr>
        </p:nvSpPr>
        <p:spPr/>
        <p:txBody>
          <a:bodyPr/>
          <a:lstStyle>
            <a:lvl1pPr>
              <a:defRPr/>
            </a:lvl1pPr>
          </a:lstStyle>
          <a:p>
            <a:fld id="{EA4BDA1E-8027-4C32-8C44-476AAB866F75}" type="slidenum">
              <a:rPr lang="sl-SI" altLang="sl-SI"/>
              <a:pPr/>
              <a:t>‹#›</a:t>
            </a:fld>
            <a:endParaRPr lang="sl-SI" altLang="sl-SI"/>
          </a:p>
        </p:txBody>
      </p:sp>
    </p:spTree>
    <p:extLst>
      <p:ext uri="{BB962C8B-B14F-4D97-AF65-F5344CB8AC3E}">
        <p14:creationId xmlns:p14="http://schemas.microsoft.com/office/powerpoint/2010/main" val="190743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3672290-F1A3-4639-AD82-C5898C87B97A}"/>
              </a:ext>
            </a:extLst>
          </p:cNvPr>
          <p:cNvSpPr>
            <a:spLocks noGrp="1"/>
          </p:cNvSpPr>
          <p:nvPr>
            <p:ph type="dt" sz="half" idx="10"/>
          </p:nvPr>
        </p:nvSpPr>
        <p:spPr/>
        <p:txBody>
          <a:bodyPr/>
          <a:lstStyle>
            <a:lvl1pPr>
              <a:defRPr/>
            </a:lvl1pPr>
          </a:lstStyle>
          <a:p>
            <a:pPr>
              <a:defRPr/>
            </a:pPr>
            <a:fld id="{607C8273-D236-4B62-AA44-72EAE5538452}" type="datetimeFigureOut">
              <a:rPr lang="sl-SI"/>
              <a:pPr>
                <a:defRPr/>
              </a:pPr>
              <a:t>30. 05. 2019</a:t>
            </a:fld>
            <a:endParaRPr lang="sl-SI"/>
          </a:p>
        </p:txBody>
      </p:sp>
      <p:sp>
        <p:nvSpPr>
          <p:cNvPr id="3" name="Footer Placeholder 21">
            <a:extLst>
              <a:ext uri="{FF2B5EF4-FFF2-40B4-BE49-F238E27FC236}">
                <a16:creationId xmlns:a16="http://schemas.microsoft.com/office/drawing/2014/main" id="{2D18B55F-1C37-4B8C-B7FF-7E2CF1BD44AE}"/>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17">
            <a:extLst>
              <a:ext uri="{FF2B5EF4-FFF2-40B4-BE49-F238E27FC236}">
                <a16:creationId xmlns:a16="http://schemas.microsoft.com/office/drawing/2014/main" id="{265DBB18-A605-4480-905A-5D9046F82923}"/>
              </a:ext>
            </a:extLst>
          </p:cNvPr>
          <p:cNvSpPr>
            <a:spLocks noGrp="1"/>
          </p:cNvSpPr>
          <p:nvPr>
            <p:ph type="sldNum" sz="quarter" idx="12"/>
          </p:nvPr>
        </p:nvSpPr>
        <p:spPr/>
        <p:txBody>
          <a:bodyPr/>
          <a:lstStyle>
            <a:lvl1pPr>
              <a:defRPr/>
            </a:lvl1pPr>
          </a:lstStyle>
          <a:p>
            <a:fld id="{0594A164-D565-4A82-B56D-3A0749EA4233}" type="slidenum">
              <a:rPr lang="sl-SI" altLang="sl-SI"/>
              <a:pPr/>
              <a:t>‹#›</a:t>
            </a:fld>
            <a:endParaRPr lang="sl-SI" altLang="sl-SI"/>
          </a:p>
        </p:txBody>
      </p:sp>
    </p:spTree>
    <p:extLst>
      <p:ext uri="{BB962C8B-B14F-4D97-AF65-F5344CB8AC3E}">
        <p14:creationId xmlns:p14="http://schemas.microsoft.com/office/powerpoint/2010/main" val="14382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Uredite slog naslova matrice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Uredite sloge besedila matrice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9">
            <a:extLst>
              <a:ext uri="{FF2B5EF4-FFF2-40B4-BE49-F238E27FC236}">
                <a16:creationId xmlns:a16="http://schemas.microsoft.com/office/drawing/2014/main" id="{F65CEF92-CEA4-4E78-9350-636F2EB1DADE}"/>
              </a:ext>
            </a:extLst>
          </p:cNvPr>
          <p:cNvSpPr>
            <a:spLocks noGrp="1"/>
          </p:cNvSpPr>
          <p:nvPr>
            <p:ph type="dt" sz="half" idx="10"/>
          </p:nvPr>
        </p:nvSpPr>
        <p:spPr/>
        <p:txBody>
          <a:bodyPr/>
          <a:lstStyle>
            <a:lvl1pPr>
              <a:defRPr/>
            </a:lvl1pPr>
          </a:lstStyle>
          <a:p>
            <a:pPr>
              <a:defRPr/>
            </a:pPr>
            <a:fld id="{BC1563C8-3CDC-40DE-B65A-36D5FFE72898}" type="datetimeFigureOut">
              <a:rPr lang="sl-SI"/>
              <a:pPr>
                <a:defRPr/>
              </a:pPr>
              <a:t>30. 05. 2019</a:t>
            </a:fld>
            <a:endParaRPr lang="sl-SI"/>
          </a:p>
        </p:txBody>
      </p:sp>
      <p:sp>
        <p:nvSpPr>
          <p:cNvPr id="6" name="Footer Placeholder 21">
            <a:extLst>
              <a:ext uri="{FF2B5EF4-FFF2-40B4-BE49-F238E27FC236}">
                <a16:creationId xmlns:a16="http://schemas.microsoft.com/office/drawing/2014/main" id="{AE47B258-C03A-4088-A597-A07A3F3D6ED4}"/>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9918605D-BFF5-41D6-ACAD-9BDF0D37A60D}"/>
              </a:ext>
            </a:extLst>
          </p:cNvPr>
          <p:cNvSpPr>
            <a:spLocks noGrp="1"/>
          </p:cNvSpPr>
          <p:nvPr>
            <p:ph type="sldNum" sz="quarter" idx="12"/>
          </p:nvPr>
        </p:nvSpPr>
        <p:spPr/>
        <p:txBody>
          <a:bodyPr/>
          <a:lstStyle>
            <a:lvl1pPr>
              <a:defRPr/>
            </a:lvl1pPr>
          </a:lstStyle>
          <a:p>
            <a:fld id="{68AFC65F-34A5-40D3-B5A6-5DCC8BD46781}" type="slidenum">
              <a:rPr lang="sl-SI" altLang="sl-SI"/>
              <a:pPr/>
              <a:t>‹#›</a:t>
            </a:fld>
            <a:endParaRPr lang="sl-SI" altLang="sl-SI"/>
          </a:p>
        </p:txBody>
      </p:sp>
    </p:spTree>
    <p:extLst>
      <p:ext uri="{BB962C8B-B14F-4D97-AF65-F5344CB8AC3E}">
        <p14:creationId xmlns:p14="http://schemas.microsoft.com/office/powerpoint/2010/main" val="147473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4CF972B8-BB2E-42B5-91BF-123B11E0FA80}"/>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a:extLst>
              <a:ext uri="{FF2B5EF4-FFF2-40B4-BE49-F238E27FC236}">
                <a16:creationId xmlns:a16="http://schemas.microsoft.com/office/drawing/2014/main" id="{85D8FF18-5612-4C6E-AD6D-43C3D1A5B40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a:extLst>
              <a:ext uri="{FF2B5EF4-FFF2-40B4-BE49-F238E27FC236}">
                <a16:creationId xmlns:a16="http://schemas.microsoft.com/office/drawing/2014/main" id="{B24AE469-F467-40D6-B6C1-8678E285801B}"/>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6">
            <a:extLst>
              <a:ext uri="{FF2B5EF4-FFF2-40B4-BE49-F238E27FC236}">
                <a16:creationId xmlns:a16="http://schemas.microsoft.com/office/drawing/2014/main" id="{F1DAE248-B72E-47B6-855F-47D0F94DDB6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Uredite slog naslova matrice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Uredite sloge besedila matrice</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Date Placeholder 4">
            <a:extLst>
              <a:ext uri="{FF2B5EF4-FFF2-40B4-BE49-F238E27FC236}">
                <a16:creationId xmlns:a16="http://schemas.microsoft.com/office/drawing/2014/main" id="{1F1F70D4-809A-431A-B19B-538E6D215EB1}"/>
              </a:ext>
            </a:extLst>
          </p:cNvPr>
          <p:cNvSpPr>
            <a:spLocks noGrp="1"/>
          </p:cNvSpPr>
          <p:nvPr>
            <p:ph type="dt" sz="half" idx="10"/>
          </p:nvPr>
        </p:nvSpPr>
        <p:spPr/>
        <p:txBody>
          <a:bodyPr/>
          <a:lstStyle>
            <a:lvl1pPr>
              <a:defRPr/>
            </a:lvl1pPr>
          </a:lstStyle>
          <a:p>
            <a:pPr>
              <a:defRPr/>
            </a:pPr>
            <a:fld id="{3BC040BC-83BB-44C4-93C6-F65094EB45BF}" type="datetimeFigureOut">
              <a:rPr lang="sl-SI"/>
              <a:pPr>
                <a:defRPr/>
              </a:pPr>
              <a:t>30. 05. 2019</a:t>
            </a:fld>
            <a:endParaRPr lang="sl-SI"/>
          </a:p>
        </p:txBody>
      </p:sp>
      <p:sp>
        <p:nvSpPr>
          <p:cNvPr id="10" name="Footer Placeholder 5">
            <a:extLst>
              <a:ext uri="{FF2B5EF4-FFF2-40B4-BE49-F238E27FC236}">
                <a16:creationId xmlns:a16="http://schemas.microsoft.com/office/drawing/2014/main" id="{10DF2006-647A-47D2-A4E3-795A6368BD5E}"/>
              </a:ext>
            </a:extLst>
          </p:cNvPr>
          <p:cNvSpPr>
            <a:spLocks noGrp="1"/>
          </p:cNvSpPr>
          <p:nvPr>
            <p:ph type="ftr" sz="quarter" idx="11"/>
          </p:nvPr>
        </p:nvSpPr>
        <p:spPr/>
        <p:txBody>
          <a:bodyPr/>
          <a:lstStyle>
            <a:lvl1pPr>
              <a:defRPr/>
            </a:lvl1pPr>
          </a:lstStyle>
          <a:p>
            <a:pPr>
              <a:defRPr/>
            </a:pPr>
            <a:endParaRPr lang="sl-SI"/>
          </a:p>
        </p:txBody>
      </p:sp>
      <p:sp>
        <p:nvSpPr>
          <p:cNvPr id="11" name="Slide Number Placeholder 6">
            <a:extLst>
              <a:ext uri="{FF2B5EF4-FFF2-40B4-BE49-F238E27FC236}">
                <a16:creationId xmlns:a16="http://schemas.microsoft.com/office/drawing/2014/main" id="{515B3835-4D22-4FB9-8A04-8E1EA8F82CEF}"/>
              </a:ext>
            </a:extLst>
          </p:cNvPr>
          <p:cNvSpPr>
            <a:spLocks noGrp="1"/>
          </p:cNvSpPr>
          <p:nvPr>
            <p:ph type="sldNum" sz="quarter" idx="12"/>
          </p:nvPr>
        </p:nvSpPr>
        <p:spPr>
          <a:xfrm>
            <a:off x="8077200" y="6356350"/>
            <a:ext cx="609600" cy="365125"/>
          </a:xfrm>
        </p:spPr>
        <p:txBody>
          <a:bodyPr/>
          <a:lstStyle>
            <a:lvl1pPr>
              <a:defRPr/>
            </a:lvl1pPr>
          </a:lstStyle>
          <a:p>
            <a:fld id="{1028397B-DF3F-454B-88B1-642ED29C31EA}" type="slidenum">
              <a:rPr lang="sl-SI" altLang="sl-SI"/>
              <a:pPr/>
              <a:t>‹#›</a:t>
            </a:fld>
            <a:endParaRPr lang="sl-SI" altLang="sl-SI"/>
          </a:p>
        </p:txBody>
      </p:sp>
    </p:spTree>
    <p:extLst>
      <p:ext uri="{BB962C8B-B14F-4D97-AF65-F5344CB8AC3E}">
        <p14:creationId xmlns:p14="http://schemas.microsoft.com/office/powerpoint/2010/main" val="424085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3420F89-B26A-40A6-944D-C6487930B2C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a:extLst>
              <a:ext uri="{FF2B5EF4-FFF2-40B4-BE49-F238E27FC236}">
                <a16:creationId xmlns:a16="http://schemas.microsoft.com/office/drawing/2014/main" id="{E306A614-FFE1-4D62-BDCB-7A5F40622DBD}"/>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4D38E22F-18DE-4746-82F4-762EE55E39F6}"/>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Uredite slog naslova matrice</a:t>
            </a:r>
            <a:endParaRPr lang="en-US" altLang="sl-SI"/>
          </a:p>
        </p:txBody>
      </p:sp>
      <p:sp>
        <p:nvSpPr>
          <p:cNvPr id="1029" name="Text Placeholder 29">
            <a:extLst>
              <a:ext uri="{FF2B5EF4-FFF2-40B4-BE49-F238E27FC236}">
                <a16:creationId xmlns:a16="http://schemas.microsoft.com/office/drawing/2014/main" id="{89AF3E4B-2725-4926-B91A-892D20E57D0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Date Placeholder 9">
            <a:extLst>
              <a:ext uri="{FF2B5EF4-FFF2-40B4-BE49-F238E27FC236}">
                <a16:creationId xmlns:a16="http://schemas.microsoft.com/office/drawing/2014/main" id="{684694E2-2CF4-430A-A4A1-A43C8831F3F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7B54EC7A-9950-40DA-B93C-6FF856DF5ED9}" type="datetimeFigureOut">
              <a:rPr lang="sl-SI"/>
              <a:pPr>
                <a:defRPr/>
              </a:pPr>
              <a:t>30. 05. 2019</a:t>
            </a:fld>
            <a:endParaRPr lang="sl-SI"/>
          </a:p>
        </p:txBody>
      </p:sp>
      <p:sp>
        <p:nvSpPr>
          <p:cNvPr id="22" name="Footer Placeholder 21">
            <a:extLst>
              <a:ext uri="{FF2B5EF4-FFF2-40B4-BE49-F238E27FC236}">
                <a16:creationId xmlns:a16="http://schemas.microsoft.com/office/drawing/2014/main" id="{7A798376-7D1F-459C-A6B6-7DB45FAA3115}"/>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l-SI"/>
          </a:p>
        </p:txBody>
      </p:sp>
      <p:sp>
        <p:nvSpPr>
          <p:cNvPr id="18" name="Slide Number Placeholder 17">
            <a:extLst>
              <a:ext uri="{FF2B5EF4-FFF2-40B4-BE49-F238E27FC236}">
                <a16:creationId xmlns:a16="http://schemas.microsoft.com/office/drawing/2014/main" id="{1787C953-843E-45FA-BDEF-F996C20B151C}"/>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851E46BA-3799-4023-9133-3ED8C9BB3496}" type="slidenum">
              <a:rPr lang="sl-SI" altLang="sl-SI"/>
              <a:pPr/>
              <a:t>‹#›</a:t>
            </a:fld>
            <a:endParaRPr lang="sl-SI" altLang="sl-SI"/>
          </a:p>
        </p:txBody>
      </p:sp>
      <p:grpSp>
        <p:nvGrpSpPr>
          <p:cNvPr id="1033" name="Group 1">
            <a:extLst>
              <a:ext uri="{FF2B5EF4-FFF2-40B4-BE49-F238E27FC236}">
                <a16:creationId xmlns:a16="http://schemas.microsoft.com/office/drawing/2014/main" id="{404E0B2D-FE98-47C5-A920-0B15ABCB58BC}"/>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35CA653-EBE4-45BA-9BB0-242DE1A3A960}"/>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a:extLst>
                <a:ext uri="{FF2B5EF4-FFF2-40B4-BE49-F238E27FC236}">
                  <a16:creationId xmlns:a16="http://schemas.microsoft.com/office/drawing/2014/main" id="{483B6B46-E4B4-4C86-9863-07DCF5102494}"/>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B86CDA-3D20-4547-9DA5-85401CBC5E0D}"/>
              </a:ext>
            </a:extLst>
          </p:cNvPr>
          <p:cNvSpPr>
            <a:spLocks noGrp="1"/>
          </p:cNvSpPr>
          <p:nvPr>
            <p:ph type="ctrTitle"/>
          </p:nvPr>
        </p:nvSpPr>
        <p:spPr/>
        <p:txBody>
          <a:bodyPr/>
          <a:lstStyle/>
          <a:p>
            <a:pPr algn="ctr" fontAlgn="auto">
              <a:spcAft>
                <a:spcPts val="0"/>
              </a:spcAft>
              <a:defRPr/>
            </a:pPr>
            <a:r>
              <a:rPr lang="sl-SI" sz="7200" dirty="0">
                <a:effectLst>
                  <a:outerShdw blurRad="38100" dist="38100" dir="2700000" algn="tl">
                    <a:srgbClr val="000000">
                      <a:alpha val="43137"/>
                    </a:srgbClr>
                  </a:outerShdw>
                </a:effectLst>
              </a:rPr>
              <a:t>Arabske države</a:t>
            </a:r>
          </a:p>
        </p:txBody>
      </p:sp>
      <p:sp>
        <p:nvSpPr>
          <p:cNvPr id="5123" name="Podnaslov 2">
            <a:extLst>
              <a:ext uri="{FF2B5EF4-FFF2-40B4-BE49-F238E27FC236}">
                <a16:creationId xmlns:a16="http://schemas.microsoft.com/office/drawing/2014/main" id="{1304B368-08A4-4441-A64D-70F3D2012716}"/>
              </a:ext>
            </a:extLst>
          </p:cNvPr>
          <p:cNvSpPr>
            <a:spLocks noGrp="1"/>
          </p:cNvSpPr>
          <p:nvPr>
            <p:ph type="subTitle" idx="1"/>
          </p:nvPr>
        </p:nvSpPr>
        <p:spPr>
          <a:xfrm>
            <a:off x="533400" y="3228975"/>
            <a:ext cx="7854950" cy="1752600"/>
          </a:xfrm>
        </p:spPr>
        <p:txBody>
          <a:bodyPr/>
          <a:lstStyle/>
          <a:p>
            <a:pPr marR="0" algn="ctr"/>
            <a:r>
              <a:rPr lang="sl-SI" altLang="sl-SI"/>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C2263551-5DC0-47DB-BEBA-CB8060F1346A}"/>
              </a:ext>
            </a:extLst>
          </p:cNvPr>
          <p:cNvSpPr>
            <a:spLocks noGrp="1"/>
          </p:cNvSpPr>
          <p:nvPr>
            <p:ph type="title"/>
          </p:nvPr>
        </p:nvSpPr>
        <p:spPr/>
        <p:txBody>
          <a:bodyPr/>
          <a:lstStyle/>
          <a:p>
            <a:r>
              <a:rPr lang="sl-SI" altLang="sl-SI"/>
              <a:t>Arabski svet</a:t>
            </a:r>
          </a:p>
        </p:txBody>
      </p:sp>
      <p:sp>
        <p:nvSpPr>
          <p:cNvPr id="6147" name="Ograda vsebine 2">
            <a:extLst>
              <a:ext uri="{FF2B5EF4-FFF2-40B4-BE49-F238E27FC236}">
                <a16:creationId xmlns:a16="http://schemas.microsoft.com/office/drawing/2014/main" id="{45B296CF-0002-4118-90F6-352875214BCC}"/>
              </a:ext>
            </a:extLst>
          </p:cNvPr>
          <p:cNvSpPr>
            <a:spLocks noGrp="1"/>
          </p:cNvSpPr>
          <p:nvPr>
            <p:ph idx="1"/>
          </p:nvPr>
        </p:nvSpPr>
        <p:spPr/>
        <p:txBody>
          <a:bodyPr/>
          <a:lstStyle/>
          <a:p>
            <a:r>
              <a:rPr lang="sl-SI" altLang="sl-SI"/>
              <a:t>Arabski svet se razprostira od Atlantskega oceana na zahodu do Perzijskega zaliva na vzhodu ter od Sredozemskega morja na severu do osrednje Afrike in Indijskega oceana na jugu.</a:t>
            </a:r>
          </a:p>
          <a:p>
            <a:r>
              <a:rPr lang="sl-SI" altLang="sl-SI"/>
              <a:t> S 23 državami, okrog 325 milijoni ljudi in ozemljem na dveh kontinentih je največja geo-lingvistična enota na svetu za Rusijo.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23B4045C-3ABC-4175-BFD7-1260013F1A39}"/>
              </a:ext>
            </a:extLst>
          </p:cNvPr>
          <p:cNvSpPr>
            <a:spLocks noGrp="1"/>
          </p:cNvSpPr>
          <p:nvPr>
            <p:ph type="title"/>
          </p:nvPr>
        </p:nvSpPr>
        <p:spPr/>
        <p:txBody>
          <a:bodyPr/>
          <a:lstStyle/>
          <a:p>
            <a:r>
              <a:rPr lang="sl-SI" altLang="sl-SI"/>
              <a:t>Države</a:t>
            </a:r>
          </a:p>
        </p:txBody>
      </p:sp>
      <p:sp>
        <p:nvSpPr>
          <p:cNvPr id="3" name="Ograda vsebine 2">
            <a:extLst>
              <a:ext uri="{FF2B5EF4-FFF2-40B4-BE49-F238E27FC236}">
                <a16:creationId xmlns:a16="http://schemas.microsoft.com/office/drawing/2014/main" id="{AB213FEE-835D-4319-846D-555A261218DC}"/>
              </a:ext>
            </a:extLst>
          </p:cNvPr>
          <p:cNvSpPr>
            <a:spLocks noGrp="1"/>
          </p:cNvSpPr>
          <p:nvPr>
            <p:ph idx="1"/>
          </p:nvPr>
        </p:nvSpPr>
        <p:spPr/>
        <p:txBody>
          <a:bodyPr>
            <a:normAutofit fontScale="47500" lnSpcReduction="20000"/>
          </a:bodyPr>
          <a:lstStyle/>
          <a:p>
            <a:pPr marL="274320" indent="-274320" fontAlgn="auto">
              <a:spcAft>
                <a:spcPts val="0"/>
              </a:spcAft>
              <a:buClr>
                <a:schemeClr val="accent3"/>
              </a:buClr>
              <a:buFont typeface="Wingdings 2"/>
              <a:buChar char=""/>
              <a:defRPr/>
            </a:pPr>
            <a:r>
              <a:rPr lang="sl-SI" dirty="0"/>
              <a:t>Čeprav je definicija včasih sporna, se naslednjih 18 držav običajno šteje k arabskemu svetu, saj vse uporabljajo arabščino kot enega od uradnih jezikov in večina prebivalcev govori vsaj eno od različic arabščine.</a:t>
            </a:r>
          </a:p>
          <a:p>
            <a:pPr marL="274320" indent="-274320" fontAlgn="auto">
              <a:spcAft>
                <a:spcPts val="0"/>
              </a:spcAft>
              <a:buClr>
                <a:schemeClr val="accent3"/>
              </a:buClr>
              <a:buFont typeface="Wingdings 2"/>
              <a:buChar char=""/>
              <a:defRPr/>
            </a:pPr>
            <a:endParaRPr lang="sl-SI" dirty="0"/>
          </a:p>
          <a:p>
            <a:pPr marL="274320" indent="-274320" algn="just" fontAlgn="auto">
              <a:spcAft>
                <a:spcPts val="0"/>
              </a:spcAft>
              <a:buClr>
                <a:schemeClr val="accent3"/>
              </a:buClr>
              <a:buFont typeface="Wingdings 2"/>
              <a:buChar char=""/>
              <a:defRPr/>
            </a:pPr>
            <a:r>
              <a:rPr lang="sl-SI" dirty="0"/>
              <a:t>Alžirija</a:t>
            </a:r>
          </a:p>
          <a:p>
            <a:pPr marL="274320" indent="-274320" algn="just" fontAlgn="auto">
              <a:spcAft>
                <a:spcPts val="0"/>
              </a:spcAft>
              <a:buClr>
                <a:schemeClr val="accent3"/>
              </a:buClr>
              <a:buFont typeface="Wingdings 2"/>
              <a:buChar char=""/>
              <a:defRPr/>
            </a:pPr>
            <a:r>
              <a:rPr lang="sl-SI" dirty="0"/>
              <a:t>Bahrajn</a:t>
            </a:r>
          </a:p>
          <a:p>
            <a:pPr marL="274320" indent="-274320" algn="just" fontAlgn="auto">
              <a:spcAft>
                <a:spcPts val="0"/>
              </a:spcAft>
              <a:buClr>
                <a:schemeClr val="accent3"/>
              </a:buClr>
              <a:buFont typeface="Wingdings 2"/>
              <a:buChar char=""/>
              <a:defRPr/>
            </a:pPr>
            <a:r>
              <a:rPr lang="sl-SI" dirty="0"/>
              <a:t>Egipt</a:t>
            </a:r>
          </a:p>
          <a:p>
            <a:pPr marL="274320" indent="-274320" algn="just" fontAlgn="auto">
              <a:spcAft>
                <a:spcPts val="0"/>
              </a:spcAft>
              <a:buClr>
                <a:schemeClr val="accent3"/>
              </a:buClr>
              <a:buFont typeface="Wingdings 2"/>
              <a:buChar char=""/>
              <a:defRPr/>
            </a:pPr>
            <a:r>
              <a:rPr lang="sl-SI" dirty="0"/>
              <a:t>Irak</a:t>
            </a:r>
          </a:p>
          <a:p>
            <a:pPr marL="274320" indent="-274320" algn="just" fontAlgn="auto">
              <a:spcAft>
                <a:spcPts val="0"/>
              </a:spcAft>
              <a:buClr>
                <a:schemeClr val="accent3"/>
              </a:buClr>
              <a:buFont typeface="Wingdings 2"/>
              <a:buChar char=""/>
              <a:defRPr/>
            </a:pPr>
            <a:r>
              <a:rPr lang="sl-SI" dirty="0"/>
              <a:t>Jordanija</a:t>
            </a:r>
          </a:p>
          <a:p>
            <a:pPr marL="274320" indent="-274320" algn="just" fontAlgn="auto">
              <a:spcAft>
                <a:spcPts val="0"/>
              </a:spcAft>
              <a:buClr>
                <a:schemeClr val="accent3"/>
              </a:buClr>
              <a:buFont typeface="Wingdings 2"/>
              <a:buChar char=""/>
              <a:defRPr/>
            </a:pPr>
            <a:r>
              <a:rPr lang="sl-SI" dirty="0"/>
              <a:t>Kuvajt</a:t>
            </a:r>
          </a:p>
          <a:p>
            <a:pPr marL="274320" indent="-274320" algn="just" fontAlgn="auto">
              <a:spcAft>
                <a:spcPts val="0"/>
              </a:spcAft>
              <a:buClr>
                <a:schemeClr val="accent3"/>
              </a:buClr>
              <a:buFont typeface="Wingdings 2"/>
              <a:buChar char=""/>
              <a:defRPr/>
            </a:pPr>
            <a:r>
              <a:rPr lang="sl-SI" dirty="0"/>
              <a:t>Libanon</a:t>
            </a:r>
          </a:p>
          <a:p>
            <a:pPr marL="274320" indent="-274320" algn="just" fontAlgn="auto">
              <a:spcAft>
                <a:spcPts val="0"/>
              </a:spcAft>
              <a:buClr>
                <a:schemeClr val="accent3"/>
              </a:buClr>
              <a:buFont typeface="Wingdings 2"/>
              <a:buChar char=""/>
              <a:defRPr/>
            </a:pPr>
            <a:r>
              <a:rPr lang="sl-SI" dirty="0"/>
              <a:t>Libija</a:t>
            </a:r>
          </a:p>
          <a:p>
            <a:pPr marL="274320" indent="-274320" algn="just" fontAlgn="auto">
              <a:spcAft>
                <a:spcPts val="0"/>
              </a:spcAft>
              <a:buClr>
                <a:schemeClr val="accent3"/>
              </a:buClr>
              <a:buFont typeface="Wingdings 2"/>
              <a:buChar char=""/>
              <a:defRPr/>
            </a:pPr>
            <a:r>
              <a:rPr lang="sl-SI" dirty="0"/>
              <a:t>Mavretanija</a:t>
            </a:r>
          </a:p>
          <a:p>
            <a:pPr marL="274320" indent="-274320" algn="just" fontAlgn="auto">
              <a:spcAft>
                <a:spcPts val="0"/>
              </a:spcAft>
              <a:buClr>
                <a:schemeClr val="accent3"/>
              </a:buClr>
              <a:buFont typeface="Wingdings 2"/>
              <a:buChar char=""/>
              <a:defRPr/>
            </a:pPr>
            <a:r>
              <a:rPr lang="sl-SI" dirty="0"/>
              <a:t>Maroko</a:t>
            </a:r>
          </a:p>
          <a:p>
            <a:pPr marL="274320" indent="-274320" algn="just" fontAlgn="auto">
              <a:spcAft>
                <a:spcPts val="0"/>
              </a:spcAft>
              <a:buClr>
                <a:schemeClr val="accent3"/>
              </a:buClr>
              <a:buFont typeface="Wingdings 2"/>
              <a:buChar char=""/>
              <a:defRPr/>
            </a:pPr>
            <a:r>
              <a:rPr lang="sl-SI" dirty="0"/>
              <a:t>Oman</a:t>
            </a:r>
          </a:p>
          <a:p>
            <a:pPr marL="274320" indent="-274320" algn="just" fontAlgn="auto">
              <a:spcAft>
                <a:spcPts val="0"/>
              </a:spcAft>
              <a:buClr>
                <a:schemeClr val="accent3"/>
              </a:buClr>
              <a:buFont typeface="Wingdings 2"/>
              <a:buChar char=""/>
              <a:defRPr/>
            </a:pPr>
            <a:r>
              <a:rPr lang="sl-SI" dirty="0"/>
              <a:t>Palestinska ozemlja</a:t>
            </a:r>
          </a:p>
          <a:p>
            <a:pPr marL="274320" indent="-274320" algn="just" fontAlgn="auto">
              <a:spcAft>
                <a:spcPts val="0"/>
              </a:spcAft>
              <a:buClr>
                <a:schemeClr val="accent3"/>
              </a:buClr>
              <a:buFont typeface="Wingdings 2"/>
              <a:buChar char=""/>
              <a:defRPr/>
            </a:pPr>
            <a:r>
              <a:rPr lang="sl-SI" dirty="0"/>
              <a:t>Katar</a:t>
            </a:r>
          </a:p>
          <a:p>
            <a:pPr marL="274320" indent="-274320" algn="just" fontAlgn="auto">
              <a:spcAft>
                <a:spcPts val="0"/>
              </a:spcAft>
              <a:buClr>
                <a:schemeClr val="accent3"/>
              </a:buClr>
              <a:buFont typeface="Wingdings 2"/>
              <a:buChar char=""/>
              <a:defRPr/>
            </a:pPr>
            <a:r>
              <a:rPr lang="sl-SI" dirty="0"/>
              <a:t>Saudska Arabija</a:t>
            </a:r>
          </a:p>
          <a:p>
            <a:pPr marL="274320" indent="-274320" algn="just" fontAlgn="auto">
              <a:spcAft>
                <a:spcPts val="0"/>
              </a:spcAft>
              <a:buClr>
                <a:schemeClr val="accent3"/>
              </a:buClr>
              <a:buFont typeface="Wingdings 2"/>
              <a:buChar char=""/>
              <a:defRPr/>
            </a:pPr>
            <a:r>
              <a:rPr lang="sl-SI" dirty="0"/>
              <a:t>Sudan</a:t>
            </a:r>
          </a:p>
          <a:p>
            <a:pPr marL="274320" indent="-274320" algn="just" fontAlgn="auto">
              <a:spcAft>
                <a:spcPts val="0"/>
              </a:spcAft>
              <a:buClr>
                <a:schemeClr val="accent3"/>
              </a:buClr>
              <a:buFont typeface="Wingdings 2"/>
              <a:buChar char=""/>
              <a:defRPr/>
            </a:pPr>
            <a:r>
              <a:rPr lang="sl-SI" dirty="0"/>
              <a:t>Sirija</a:t>
            </a:r>
          </a:p>
          <a:p>
            <a:pPr marL="274320" indent="-274320" algn="just" fontAlgn="auto">
              <a:spcAft>
                <a:spcPts val="0"/>
              </a:spcAft>
              <a:buClr>
                <a:schemeClr val="accent3"/>
              </a:buClr>
              <a:buFont typeface="Wingdings 2"/>
              <a:buChar char=""/>
              <a:defRPr/>
            </a:pPr>
            <a:r>
              <a:rPr lang="sl-SI" dirty="0"/>
              <a:t>Tunizija</a:t>
            </a:r>
          </a:p>
          <a:p>
            <a:pPr marL="274320" indent="-274320" algn="just" fontAlgn="auto">
              <a:spcAft>
                <a:spcPts val="0"/>
              </a:spcAft>
              <a:buClr>
                <a:schemeClr val="accent3"/>
              </a:buClr>
              <a:buFont typeface="Wingdings 2"/>
              <a:buChar char=""/>
              <a:defRPr/>
            </a:pPr>
            <a:r>
              <a:rPr lang="sl-SI" dirty="0"/>
              <a:t>Združeni arabski emirati</a:t>
            </a:r>
          </a:p>
          <a:p>
            <a:pPr marL="274320" indent="-274320" algn="just" fontAlgn="auto">
              <a:spcAft>
                <a:spcPts val="0"/>
              </a:spcAft>
              <a:buClr>
                <a:schemeClr val="accent3"/>
              </a:buClr>
              <a:buFont typeface="Wingdings 2"/>
              <a:buChar char=""/>
              <a:defRPr/>
            </a:pPr>
            <a:r>
              <a:rPr lang="sl-SI" dirty="0"/>
              <a:t>Zahodna Sahara</a:t>
            </a:r>
          </a:p>
          <a:p>
            <a:pPr marL="274320" indent="-274320" algn="just" fontAlgn="auto">
              <a:spcAft>
                <a:spcPts val="0"/>
              </a:spcAft>
              <a:buClr>
                <a:schemeClr val="accent3"/>
              </a:buClr>
              <a:buFont typeface="Wingdings 2"/>
              <a:buChar char=""/>
              <a:defRPr/>
            </a:pPr>
            <a:r>
              <a:rPr lang="sl-SI" dirty="0"/>
              <a:t>Jemen</a:t>
            </a:r>
          </a:p>
        </p:txBody>
      </p:sp>
      <p:pic>
        <p:nvPicPr>
          <p:cNvPr id="7172" name="Picture 2">
            <a:extLst>
              <a:ext uri="{FF2B5EF4-FFF2-40B4-BE49-F238E27FC236}">
                <a16:creationId xmlns:a16="http://schemas.microsoft.com/office/drawing/2014/main" id="{58FB4545-350C-41F1-8556-D63265B10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2400300"/>
            <a:ext cx="5421313" cy="354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DD9E1750-9B2E-46EE-873D-964E911D7F63}"/>
              </a:ext>
            </a:extLst>
          </p:cNvPr>
          <p:cNvSpPr>
            <a:spLocks noGrp="1"/>
          </p:cNvSpPr>
          <p:nvPr>
            <p:ph type="title"/>
          </p:nvPr>
        </p:nvSpPr>
        <p:spPr/>
        <p:txBody>
          <a:bodyPr/>
          <a:lstStyle/>
          <a:p>
            <a:r>
              <a:rPr lang="sl-SI" altLang="sl-SI"/>
              <a:t>Vera</a:t>
            </a:r>
          </a:p>
        </p:txBody>
      </p:sp>
      <p:sp>
        <p:nvSpPr>
          <p:cNvPr id="8195" name="Ograda vsebine 2">
            <a:extLst>
              <a:ext uri="{FF2B5EF4-FFF2-40B4-BE49-F238E27FC236}">
                <a16:creationId xmlns:a16="http://schemas.microsoft.com/office/drawing/2014/main" id="{6B2D6867-E788-4F0D-9D50-8FD6A00EB190}"/>
              </a:ext>
            </a:extLst>
          </p:cNvPr>
          <p:cNvSpPr>
            <a:spLocks noGrp="1"/>
          </p:cNvSpPr>
          <p:nvPr>
            <p:ph idx="1"/>
          </p:nvPr>
        </p:nvSpPr>
        <p:spPr/>
        <p:txBody>
          <a:bodyPr/>
          <a:lstStyle/>
          <a:p>
            <a:r>
              <a:rPr lang="sl-SI" altLang="sl-SI"/>
              <a:t>Arabce je združil islam in pa Mohamed, ki je začetnik islama.</a:t>
            </a:r>
          </a:p>
          <a:p>
            <a:r>
              <a:rPr lang="sl-SI" altLang="sl-SI"/>
              <a:t> Za islam je značilna vera v enega boga, Alaha. Njegovi nauki so zapisani v Koranu, ki je sveta knjiga muslimanov</a:t>
            </a:r>
          </a:p>
        </p:txBody>
      </p:sp>
      <p:pic>
        <p:nvPicPr>
          <p:cNvPr id="4" name="Picture 2">
            <a:extLst>
              <a:ext uri="{FF2B5EF4-FFF2-40B4-BE49-F238E27FC236}">
                <a16:creationId xmlns:a16="http://schemas.microsoft.com/office/drawing/2014/main" id="{CDA09201-3DF8-42C1-9458-11024F9B2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4064000"/>
            <a:ext cx="183991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4447F057-5CB4-476D-A6EB-1C0E3C9A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860800"/>
            <a:ext cx="381635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4639DC3F-0FD5-4957-B01C-D7358AFB8F19}"/>
              </a:ext>
            </a:extLst>
          </p:cNvPr>
          <p:cNvSpPr>
            <a:spLocks noGrp="1"/>
          </p:cNvSpPr>
          <p:nvPr>
            <p:ph type="title"/>
          </p:nvPr>
        </p:nvSpPr>
        <p:spPr/>
        <p:txBody>
          <a:bodyPr/>
          <a:lstStyle/>
          <a:p>
            <a:r>
              <a:rPr lang="sl-SI" altLang="sl-SI"/>
              <a:t>Arabska osvajanja</a:t>
            </a:r>
          </a:p>
        </p:txBody>
      </p:sp>
      <p:sp>
        <p:nvSpPr>
          <p:cNvPr id="3" name="Ograda vsebine 2">
            <a:extLst>
              <a:ext uri="{FF2B5EF4-FFF2-40B4-BE49-F238E27FC236}">
                <a16:creationId xmlns:a16="http://schemas.microsoft.com/office/drawing/2014/main" id="{3486F554-CECD-42A9-BADA-B964E9D6A1A0}"/>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sz="1600" dirty="0"/>
              <a:t>Vzrok za začetek osvajanja drugih dežel oz. držav je bil verski.</a:t>
            </a:r>
          </a:p>
          <a:p>
            <a:pPr marL="0" indent="0" fontAlgn="auto">
              <a:spcAft>
                <a:spcPts val="0"/>
              </a:spcAft>
              <a:buClr>
                <a:schemeClr val="accent3"/>
              </a:buClr>
              <a:buFont typeface="Wingdings 2"/>
              <a:buNone/>
              <a:defRPr/>
            </a:pPr>
            <a:endParaRPr lang="sl-SI" sz="1600" dirty="0"/>
          </a:p>
          <a:p>
            <a:pPr marL="274320" indent="-274320" fontAlgn="auto">
              <a:spcAft>
                <a:spcPts val="0"/>
              </a:spcAft>
              <a:buClr>
                <a:schemeClr val="accent3"/>
              </a:buClr>
              <a:buFont typeface="Wingdings 2"/>
              <a:buChar char=""/>
              <a:defRPr/>
            </a:pPr>
            <a:r>
              <a:rPr lang="sl-SI" sz="1600" dirty="0"/>
              <a:t>V tem času sta si znani svet delila perzijsko in bizantinsko cesarstvo. Čeprav so bili v manjšini, je muslimanskim konjenikom in kamelarjem v desetih letih uspelo na zahodu osvojiti Egipt in </a:t>
            </a:r>
            <a:r>
              <a:rPr lang="sl-SI" sz="1600" dirty="0" err="1"/>
              <a:t>Kirenajko</a:t>
            </a:r>
            <a:r>
              <a:rPr lang="sl-SI" sz="1600" dirty="0"/>
              <a:t> v Libiji. Le stoletje po Mohamedovi smrti so muslimani in s tem islam prodrli do francoskega </a:t>
            </a:r>
            <a:r>
              <a:rPr lang="sl-SI" sz="1600" dirty="0" err="1"/>
              <a:t>Poitiersa</a:t>
            </a:r>
            <a:r>
              <a:rPr lang="sl-SI" sz="1600" dirty="0"/>
              <a:t> na zahodu in do kitajskega Turkestana na vzhodu. Ponekod so ljudstva, ki so sicer živela pod tujo oblastjo, muslimane sprejela kot osvoboditelje. </a:t>
            </a:r>
          </a:p>
          <a:p>
            <a:pPr marL="274320" indent="-274320" fontAlgn="auto">
              <a:spcAft>
                <a:spcPts val="0"/>
              </a:spcAft>
              <a:buClr>
                <a:schemeClr val="accent3"/>
              </a:buClr>
              <a:buFont typeface="Wingdings 2"/>
              <a:buChar char=""/>
              <a:defRPr/>
            </a:pPr>
            <a:endParaRPr lang="sl-SI" sz="1600" dirty="0"/>
          </a:p>
        </p:txBody>
      </p:sp>
      <p:pic>
        <p:nvPicPr>
          <p:cNvPr id="9220" name="Picture 3">
            <a:extLst>
              <a:ext uri="{FF2B5EF4-FFF2-40B4-BE49-F238E27FC236}">
                <a16:creationId xmlns:a16="http://schemas.microsoft.com/office/drawing/2014/main" id="{7BB5217B-F0A9-4357-912D-4BC3F9F1E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014788"/>
            <a:ext cx="2519362" cy="207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Pravokotnik 3">
            <a:extLst>
              <a:ext uri="{FF2B5EF4-FFF2-40B4-BE49-F238E27FC236}">
                <a16:creationId xmlns:a16="http://schemas.microsoft.com/office/drawing/2014/main" id="{684A548F-9BC1-4705-B46F-B6D9506F2D7E}"/>
              </a:ext>
            </a:extLst>
          </p:cNvPr>
          <p:cNvSpPr>
            <a:spLocks noChangeArrowheads="1"/>
          </p:cNvSpPr>
          <p:nvPr/>
        </p:nvSpPr>
        <p:spPr bwMode="auto">
          <a:xfrm>
            <a:off x="4356100" y="4005263"/>
            <a:ext cx="25019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sz="1400"/>
              <a:t>Na praporu mohamedanske vojske piše 'La ilaha ila Alah', kar pomeni 'Ni drugega boga od Alaha'. Arabci so to misel fanatično širili širom sveta.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F060590D-A1CF-409D-8665-26C461AB085D}"/>
              </a:ext>
            </a:extLst>
          </p:cNvPr>
          <p:cNvSpPr>
            <a:spLocks noGrp="1"/>
          </p:cNvSpPr>
          <p:nvPr>
            <p:ph type="title"/>
          </p:nvPr>
        </p:nvSpPr>
        <p:spPr/>
        <p:txBody>
          <a:bodyPr/>
          <a:lstStyle/>
          <a:p>
            <a:r>
              <a:rPr lang="sl-SI" altLang="sl-SI"/>
              <a:t>Arabska osvajanja</a:t>
            </a:r>
          </a:p>
        </p:txBody>
      </p:sp>
      <p:sp>
        <p:nvSpPr>
          <p:cNvPr id="3" name="Ograda vsebine 2">
            <a:extLst>
              <a:ext uri="{FF2B5EF4-FFF2-40B4-BE49-F238E27FC236}">
                <a16:creationId xmlns:a16="http://schemas.microsoft.com/office/drawing/2014/main" id="{DE017BAA-81B5-44C1-B81E-575AF3C4DFBA}"/>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sl-SI" sz="1600" dirty="0"/>
              <a:t>Arabcem pa se ni posrečilo zavzeti Carigrada, čeprav so ga večkrat oblegali z morja, kot tudi ne bizantinskih ozemelj v Mali Aziji. Sredi 8. st. se je v glavnem končalo vojaško širjenje Arabcev.</a:t>
            </a:r>
          </a:p>
          <a:p>
            <a:pPr marL="0" indent="0" fontAlgn="auto">
              <a:spcAft>
                <a:spcPts val="0"/>
              </a:spcAft>
              <a:buClr>
                <a:schemeClr val="accent3"/>
              </a:buClr>
              <a:buFont typeface="Wingdings 2"/>
              <a:buNone/>
              <a:defRPr/>
            </a:pPr>
            <a:endParaRPr lang="sl-SI" sz="1600" dirty="0"/>
          </a:p>
          <a:p>
            <a:pPr marL="274320" indent="-274320" fontAlgn="auto">
              <a:spcAft>
                <a:spcPts val="0"/>
              </a:spcAft>
              <a:buClr>
                <a:schemeClr val="accent3"/>
              </a:buClr>
              <a:buFont typeface="Wingdings 2"/>
              <a:buChar char=""/>
              <a:defRPr/>
            </a:pPr>
            <a:r>
              <a:rPr lang="sl-SI" sz="1600" dirty="0"/>
              <a:t> Arabska osvajanja so segala na zahod, preko Afrike, vse do Španije na severovzhod vse do reke Sir Darja, na vzhodu vse do reke Ind in še preko, na severu pa preko reke Evfrata in Tigris vse do Slovanov. </a:t>
            </a:r>
          </a:p>
          <a:p>
            <a:pPr marL="274320" indent="-274320" fontAlgn="auto">
              <a:spcAft>
                <a:spcPts val="0"/>
              </a:spcAft>
              <a:buClr>
                <a:schemeClr val="accent3"/>
              </a:buClr>
              <a:buFont typeface="Wingdings 2"/>
              <a:buChar char=""/>
              <a:defRPr/>
            </a:pPr>
            <a:endParaRPr lang="sl-SI" dirty="0"/>
          </a:p>
          <a:p>
            <a:pPr marL="274320" indent="-274320" fontAlgn="auto">
              <a:spcAft>
                <a:spcPts val="0"/>
              </a:spcAft>
              <a:buClr>
                <a:schemeClr val="accent3"/>
              </a:buClr>
              <a:buFont typeface="Wingdings 2"/>
              <a:buChar char=""/>
              <a:defRPr/>
            </a:pPr>
            <a:endParaRPr lang="sl-SI" dirty="0"/>
          </a:p>
        </p:txBody>
      </p:sp>
      <p:pic>
        <p:nvPicPr>
          <p:cNvPr id="10244" name="Picture 2">
            <a:extLst>
              <a:ext uri="{FF2B5EF4-FFF2-40B4-BE49-F238E27FC236}">
                <a16:creationId xmlns:a16="http://schemas.microsoft.com/office/drawing/2014/main" id="{F7392998-E4AF-48FF-972D-6C6BE90CB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89363"/>
            <a:ext cx="534035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2B0286FD-A14C-4801-9217-1AE5C8407E41}"/>
              </a:ext>
            </a:extLst>
          </p:cNvPr>
          <p:cNvSpPr>
            <a:spLocks noGrp="1"/>
          </p:cNvSpPr>
          <p:nvPr>
            <p:ph type="title"/>
          </p:nvPr>
        </p:nvSpPr>
        <p:spPr/>
        <p:txBody>
          <a:bodyPr/>
          <a:lstStyle/>
          <a:p>
            <a:r>
              <a:rPr lang="sl-SI" altLang="sl-SI"/>
              <a:t>Medicina</a:t>
            </a:r>
          </a:p>
        </p:txBody>
      </p:sp>
      <p:sp>
        <p:nvSpPr>
          <p:cNvPr id="11267" name="Ograda vsebine 2">
            <a:extLst>
              <a:ext uri="{FF2B5EF4-FFF2-40B4-BE49-F238E27FC236}">
                <a16:creationId xmlns:a16="http://schemas.microsoft.com/office/drawing/2014/main" id="{C66B0944-4507-4F05-8E3D-5F5A4253BF3C}"/>
              </a:ext>
            </a:extLst>
          </p:cNvPr>
          <p:cNvSpPr>
            <a:spLocks noGrp="1"/>
          </p:cNvSpPr>
          <p:nvPr>
            <p:ph idx="1"/>
          </p:nvPr>
        </p:nvSpPr>
        <p:spPr/>
        <p:txBody>
          <a:bodyPr/>
          <a:lstStyle/>
          <a:p>
            <a:r>
              <a:rPr lang="sl-SI" altLang="sl-SI" sz="1800"/>
              <a:t>Arabci so imeli pravo medicinsko vedo že takrat, ko so v Evropi verovali v zdravilno moč verskih obredov.</a:t>
            </a:r>
          </a:p>
          <a:p>
            <a:r>
              <a:rPr lang="sl-SI" altLang="sl-SI" sz="1800"/>
              <a:t>Odkrili so načelo krvnega obtoka v pljučih -  tri stoletja preden je anglež William Harvey javil svojo teorijo o celotnem krvnem obtoku.</a:t>
            </a:r>
          </a:p>
          <a:p>
            <a:r>
              <a:rPr lang="sl-SI" altLang="sl-SI" sz="1800"/>
              <a:t>Izvajali operacije brez bolečin s pomočjo anastezije.</a:t>
            </a:r>
          </a:p>
          <a:p>
            <a:r>
              <a:rPr lang="sl-SI" altLang="sl-SI" sz="1800"/>
              <a:t>Arabska medicina dela, prevedena v latinščino, so bila glavni viri za preučevanje medicine v zahodno evropskih deželah do 17. stoletja.</a:t>
            </a:r>
          </a:p>
          <a:p>
            <a:endParaRPr lang="sl-SI" altLang="sl-SI" sz="1800"/>
          </a:p>
        </p:txBody>
      </p:sp>
      <p:pic>
        <p:nvPicPr>
          <p:cNvPr id="11268" name="Picture 4">
            <a:extLst>
              <a:ext uri="{FF2B5EF4-FFF2-40B4-BE49-F238E27FC236}">
                <a16:creationId xmlns:a16="http://schemas.microsoft.com/office/drawing/2014/main" id="{C14E6A2D-F132-405F-8DF7-126D30615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149725"/>
            <a:ext cx="1903412" cy="249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Pravokotnik 3">
            <a:extLst>
              <a:ext uri="{FF2B5EF4-FFF2-40B4-BE49-F238E27FC236}">
                <a16:creationId xmlns:a16="http://schemas.microsoft.com/office/drawing/2014/main" id="{6A3BFE08-98C9-4D1C-88D5-6345C706408A}"/>
              </a:ext>
            </a:extLst>
          </p:cNvPr>
          <p:cNvSpPr>
            <a:spLocks noChangeArrowheads="1"/>
          </p:cNvSpPr>
          <p:nvPr/>
        </p:nvSpPr>
        <p:spPr bwMode="auto">
          <a:xfrm>
            <a:off x="3059113" y="4797425"/>
            <a:ext cx="187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a:t>Arabski rokopis z risbami kirurških instrumentov</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443</Words>
  <Application>Microsoft Office PowerPoint</Application>
  <PresentationFormat>On-screen Show (4:3)</PresentationFormat>
  <Paragraphs>46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Constantia</vt:lpstr>
      <vt:lpstr>Wingdings 2</vt:lpstr>
      <vt:lpstr>Potek</vt:lpstr>
      <vt:lpstr>Arabske države</vt:lpstr>
      <vt:lpstr>Arabski svet</vt:lpstr>
      <vt:lpstr>Države</vt:lpstr>
      <vt:lpstr>Vera</vt:lpstr>
      <vt:lpstr>Arabska osvajanja</vt:lpstr>
      <vt:lpstr>Arabska osvajanja</vt:lpstr>
      <vt:lpstr>Medicina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2019-05-30T09:43:04Z</dcterms:created>
  <dcterms:modified xsi:type="dcterms:W3CDTF">2019-05-30T09:43:04Z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