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BAE2551-02FB-43F2-9049-804A05D20C6F}"/>
              </a:ext>
            </a:extLst>
          </p:cNvPr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27">
            <a:extLst>
              <a:ext uri="{FF2B5EF4-FFF2-40B4-BE49-F238E27FC236}">
                <a16:creationId xmlns:a16="http://schemas.microsoft.com/office/drawing/2014/main" id="{19AE0C64-4C15-442D-B5EA-C740053A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C934688B-B793-47DF-A395-CA36D07748B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1D4A9B7F-2683-427C-B519-B8F3BC19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28">
            <a:extLst>
              <a:ext uri="{FF2B5EF4-FFF2-40B4-BE49-F238E27FC236}">
                <a16:creationId xmlns:a16="http://schemas.microsoft.com/office/drawing/2014/main" id="{0B501560-4D12-44ED-B505-D174E34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>
              <a:defRPr sz="1300">
                <a:solidFill>
                  <a:srgbClr val="FFFFFF"/>
                </a:solidFill>
              </a:defRPr>
            </a:lvl1pPr>
          </a:lstStyle>
          <a:p>
            <a:fld id="{41BBB66F-FDD6-41BA-8200-26A329D1C9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912062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67EE7B5-B7E0-4011-B002-6C800F28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A56B7-CC9C-4E65-875B-72EBD18B4F5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A4BC0EA-4E2B-4B16-80CF-A7B15D62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AC8F741-D7D3-46B6-BAED-CB188F6F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09F0-8747-41F7-9229-230D067F66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4018657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37D16B7-5546-422C-AC88-1975BC34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A6AE-145E-4382-A9E9-1DFD21E6E4F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DBDFA5C-0A8C-4C43-BBD8-0D395694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2A0EB52-A54B-445F-9155-3D807FD7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CBC70-3D5B-46EB-BEE4-D2914316E7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908361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5F2D5-E61B-4926-8608-FB7F92B8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C57E9-6A7D-4140-9CFE-7C85D93DFE1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2413C-4A34-4DA7-8E9E-62E4E860A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9E89-9832-4025-BC14-2EB1DC7A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B5FEF-1773-4CAD-9BA6-D3293C6C60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311563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792EE11D-44D3-4CA5-A4F0-4733D6989163}"/>
              </a:ext>
            </a:extLst>
          </p:cNvPr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FEA68EC-9C24-4261-B1DB-01AEB428E0E1}"/>
              </a:ext>
            </a:extLst>
          </p:cNvPr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03141-63C3-474D-B3CF-7A2626093E4F}"/>
              </a:ext>
            </a:extLst>
          </p:cNvPr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8E6813-A6A4-4415-9CFD-12AD45FE832C}"/>
              </a:ext>
            </a:extLst>
          </p:cNvPr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5FF7E5C-F7B9-4AF2-81ED-BB6D483F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089D8-A243-477F-AE56-37B88F131DC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0CC5E8-3AF6-40B1-A19B-97EEFC09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54CA94E-4CF3-43B2-A91F-BA22A1B9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fld id="{81C64E2D-4337-4ACC-9B03-59A0454145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5270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BAB95-0A7D-41D4-8845-BAA3A999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C743-F7AE-4235-8D34-8B234AAACAC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F72DB-34DC-4D5E-ADE3-239908B5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B13DD-6A4A-4524-A8F1-7955B5A31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ED686-CDD3-49A6-869C-49ABE9F183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417449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1C49B1-9D8F-43CB-8A85-E8550D1F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3D498-871E-4601-91DE-2F310618811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B1CE6-B9BC-4550-AD5E-5A8BC932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09D59E-CAFA-4061-8465-96DE4661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>
              <a:defRPr/>
            </a:lvl1pPr>
          </a:lstStyle>
          <a:p>
            <a:fld id="{BB08DC17-8631-4633-AC0C-EECA38B294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174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285D3321-5202-4C6E-8B37-63858FC5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862F2-E357-4DAC-9F35-1155BA21103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CD5472C-183E-4565-BB49-F02DFD68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3952BFD3-B11A-4D89-BE04-3C30116A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D3513-C064-46C0-8136-CB34A180DA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817011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52AA655C-8107-46D2-8122-2F0B86DBB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783A-7486-4755-9A53-B8A72D22F04A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A60F2-04A5-488F-A09C-FAE61C2A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BABD39A9-BDDE-451E-BDBC-CF94331E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F026A-54A6-477D-92C7-754030EEB6A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8762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3DBC4-F3BB-4833-9BAB-28FEDF4E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19EB9216-D289-41CE-BA3D-19723A4F1A7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3182-5017-425D-8D00-EE8D0499D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465D4-0734-40A0-9308-FFB58D73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fld id="{FC702D15-4A9A-4E7F-8A07-A6E173174C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7029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D258B-C80A-4DD6-ABB1-993109694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6D4E5A7-486A-456E-BF7B-AD1BA2EBC0E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520DE-D9D3-4DF0-BF54-54F557F1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FAD6F-0D1B-41BD-8DA7-A6018FA7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>
              <a:defRPr sz="900"/>
            </a:lvl1pPr>
          </a:lstStyle>
          <a:p>
            <a:fld id="{BB8900FE-B807-4807-9975-60F5208BD36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01549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474747"/>
            </a:gs>
            <a:gs pos="60001">
              <a:srgbClr val="626262"/>
            </a:gs>
            <a:gs pos="100000">
              <a:srgbClr val="8C8C8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EF0AE68-56DF-44D0-A7B1-C673C7701405}"/>
              </a:ext>
            </a:extLst>
          </p:cNvPr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2BC0CA-84D6-4DDA-820E-70608EFBB175}"/>
              </a:ext>
            </a:extLst>
          </p:cNvPr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805474-A647-4724-B398-CAC17B272E3F}"/>
              </a:ext>
            </a:extLst>
          </p:cNvPr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911B77D5-DA56-4112-A107-A6CAB9F5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0" name="Text Placeholder 12">
            <a:extLst>
              <a:ext uri="{FF2B5EF4-FFF2-40B4-BE49-F238E27FC236}">
                <a16:creationId xmlns:a16="http://schemas.microsoft.com/office/drawing/2014/main" id="{049C4DC6-2892-49C8-9293-643034512E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B54AEA2-3A90-4D87-B662-060CC6C98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EBA04E-20C3-4F57-BE06-23077A16503C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FB25C-0A54-452C-8D2C-F3364DD10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CB5A804-F973-41E4-9B00-AB5A75AF7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fld id="{B9BEE63F-13CD-4EAA-B549-E6D73CCFBED1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1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p:transition>
    <p:fade/>
  </p:transition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anose="020B0502020202020204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anose="020B0604030504040204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4717-4D24-4C40-91E2-77DA93BBF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062912" cy="1470025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9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                        </a:t>
            </a:r>
            <a:r>
              <a:rPr lang="sl-SI" sz="8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ARGENTINA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898948-251D-4FF4-BB52-3DFBD6AEC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>
            <a:normAutofit/>
          </a:bodyPr>
          <a:lstStyle/>
          <a:p>
            <a:pPr marR="0">
              <a:spcBef>
                <a:spcPct val="0"/>
              </a:spcBef>
            </a:pPr>
            <a:endParaRPr lang="sl-SI" altLang="sl-SI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9220" name="Picture 3" descr="index.jpg">
            <a:extLst>
              <a:ext uri="{FF2B5EF4-FFF2-40B4-BE49-F238E27FC236}">
                <a16:creationId xmlns:a16="http://schemas.microsoft.com/office/drawing/2014/main" id="{B5DC4A68-F4D0-4BB8-A60D-7ABC909C3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8875"/>
            <a:ext cx="44005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arge-LMAP-md.png">
            <a:extLst>
              <a:ext uri="{FF2B5EF4-FFF2-40B4-BE49-F238E27FC236}">
                <a16:creationId xmlns:a16="http://schemas.microsoft.com/office/drawing/2014/main" id="{23A3E79A-6AB3-4FC6-A829-7752B0D40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28875"/>
            <a:ext cx="350043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6">
            <a:extLst>
              <a:ext uri="{FF2B5EF4-FFF2-40B4-BE49-F238E27FC236}">
                <a16:creationId xmlns:a16="http://schemas.microsoft.com/office/drawing/2014/main" id="{BA4930E1-1808-4065-A527-B7E16F28A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211888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A506-7AEA-4CCD-8193-5EB58D14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-285776"/>
            <a:ext cx="8229600" cy="1399032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199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...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58C747EF-A1B0-4181-8EF6-3C300B81D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785938"/>
            <a:ext cx="8229600" cy="4572000"/>
          </a:xfrm>
        </p:spPr>
        <p:txBody>
          <a:bodyPr/>
          <a:lstStyle/>
          <a:p>
            <a:r>
              <a:rPr lang="sl-SI" altLang="sl-SI"/>
              <a:t>Turistično zelo privlačna </a:t>
            </a:r>
          </a:p>
          <a:p>
            <a:r>
              <a:rPr lang="sl-SI" altLang="sl-SI"/>
              <a:t>Nogomet najpopularnješi </a:t>
            </a:r>
          </a:p>
          <a:p>
            <a:r>
              <a:rPr lang="sl-SI" altLang="sl-SI"/>
              <a:t>Država dobila ime po besedi argentum</a:t>
            </a:r>
          </a:p>
          <a:p>
            <a:endParaRPr lang="sl-SI" altLang="sl-SI"/>
          </a:p>
        </p:txBody>
      </p:sp>
      <p:pic>
        <p:nvPicPr>
          <p:cNvPr id="18436" name="Picture 4" descr="derz.jpg">
            <a:extLst>
              <a:ext uri="{FF2B5EF4-FFF2-40B4-BE49-F238E27FC236}">
                <a16:creationId xmlns:a16="http://schemas.microsoft.com/office/drawing/2014/main" id="{49F39DE3-5F2F-43B3-A2BA-3CEEB31D7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857625"/>
            <a:ext cx="385762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ji.jpg">
            <a:extLst>
              <a:ext uri="{FF2B5EF4-FFF2-40B4-BE49-F238E27FC236}">
                <a16:creationId xmlns:a16="http://schemas.microsoft.com/office/drawing/2014/main" id="{BEE00C90-0525-4171-ADA0-AD4E2B24C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14750"/>
            <a:ext cx="418623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E2C5-E3B8-4D23-A145-FAE6AB71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48368">
            <a:off x="-474629" y="1737385"/>
            <a:ext cx="8229600" cy="1399032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138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HVALA</a:t>
            </a:r>
            <a:r>
              <a:rPr lang="sl-SI" sz="199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!</a:t>
            </a:r>
            <a:endParaRPr lang="sl-SI" sz="9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9459" name="Picture 2" descr="C:\Users\User\AppData\Local\Microsoft\Windows\INetCache\IE\AK1WCOXA\MC900440428[1].wmf">
            <a:extLst>
              <a:ext uri="{FF2B5EF4-FFF2-40B4-BE49-F238E27FC236}">
                <a16:creationId xmlns:a16="http://schemas.microsoft.com/office/drawing/2014/main" id="{8BE2E5D4-B0AC-4328-B6AC-6B82CF7E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143250"/>
            <a:ext cx="3368675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42 -0.34513 C -0.2684 -0.33773 -0.28698 -0.34583 -0.24323 -0.3419 C -0.22725 -0.34051 -0.21128 -0.33542 -0.19514 -0.33403 C -0.18802 -0.33079 -0.18211 -0.32732 -0.17465 -0.32593 C -0.16649 -0.32223 -0.15902 -0.31853 -0.15052 -0.31622 C -0.13264 -0.30512 -0.11875 -0.29239 -0.10243 -0.27782 C -0.0967 -0.26579 -0.10399 -0.27967 -0.09635 -0.26972 C -0.09253 -0.26463 -0.08906 -0.25769 -0.08559 -0.25214 C -0.08333 -0.24405 -0.07517 -0.22785 -0.07222 -0.22161 C -0.06198 -0.19871 -0.05434 -0.16817 -0.04705 -0.14296 C -0.04461 -0.1189 -0.04271 -0.10942 -0.04705 -0.08027 C -0.04896 -0.0657 -0.06354 -0.04557 -0.06996 -0.0354 C -0.07152 -0.03262 -0.07396 -0.03123 -0.07604 -0.02892 C -0.08559 -0.01712 -0.08993 -0.01088 -0.1 -0.00162 C -0.10399 0.00185 -0.11319 0.00485 -0.11319 0.00485 C -0.13246 0.02313 -0.15225 0.00277 -0.16979 -0.00648 C -0.17586 -0.00972 -0.175 -0.00856 -0.17951 -0.01296 C -0.18281 -0.01596 -0.18906 -0.02244 -0.18906 -0.02244 C -0.19132 -0.03169 -0.19427 -0.04095 -0.19757 -0.04974 C -0.20295 -0.07865 -0.20902 -0.1189 -0.18298 -0.13162 C -0.18003 -0.13301 -0.16441 -0.13486 -0.16371 -0.13486 C -0.15451 -0.1344 -0.14531 -0.13463 -0.13611 -0.13324 C -0.11979 -0.13093 -0.10833 -0.10687 -0.09409 -0.09808 C -0.08628 -0.08536 -0.07691 -0.07703 -0.06736 -0.06755 C -0.06093 -0.06107 -0.05503 -0.05274 -0.04826 -0.04673 C -0.02951 -0.03077 -0.01059 -0.01666 0.00973 -0.00486 C 0.01476 -0.00208 0.02032 -0.00116 0.02535 0.00162 C 0.03334 0.00601 0.04063 0.01249 0.04948 0.01434 C 0.05712 0.01596 0.07223 0.01758 0.07223 0.01758 C 0.09393 0.01596 0.1158 0.01503 0.1375 0.01272 C 0.16164 0.01018 0.18229 -0.00394 0.20469 -0.01458 C 0.21181 -0.01805 0.2191 -0.02082 0.22657 -0.02406 C 0.25365 -0.03586 0.28143 -0.08513 0.2915 -0.1189 C 0.29341 -0.1344 0.29688 -0.15013 0.29983 -0.1654 C 0.29948 -0.18992 0.29983 -0.21467 0.29879 -0.23919 C 0.29844 -0.24312 0.28802 -0.25608 0.28542 -0.257 C 0.28143 -0.25816 0.27743 -0.25816 0.27344 -0.25862 C 0.25434 -0.26394 0.23559 -0.25885 0.21684 -0.25376 C 0.21007 -0.24752 0.20469 -0.24312 0.19775 -0.23595 C 0.18733 -0.22508 0.18125 -0.19986 0.17604 -0.1846 C 0.16754 -0.16077 0.1592 -0.13741 0.15313 -0.11243 C 0.14914 -0.07564 0.13785 -0.03979 0.12882 -0.00486 C 0.12049 0.02914 0.13716 -0.01504 0.1191 0.04002 C 0.11129 0.06477 0.10295 0.08628 0.09289 0.10918 C 0.08768 0.12098 0.08368 0.13509 0.07726 0.14596 C 0.07118 0.15614 0.06354 0.16585 0.05677 0.17488 C 0.04653 0.18852 0.0342 0.19778 0.0217 0.20703 C 0.01736 0.21027 0.01459 0.21374 0.00973 0.21513 C 0.00174 0.21721 -0.00746 0.21813 -0.01562 0.21975 C -0.03159 0.21883 -0.04791 0.2186 -0.06371 0.21674 C -0.06961 0.21605 -0.07465 0.21073 -0.07968 0.20703 C -0.0993 0.19269 -0.09531 0.19523 -0.11441 0.17649 C -0.12604 0.16516 -0.1368 0.15475 -0.14687 0.1411 C -0.15086 0.13555 -0.15659 0.1219 -0.15659 0.1219 C -0.15816 0.11358 -0.16076 0.10617 -0.1625 0.09785 C -0.16336 0.09368 -0.16493 0.08512 -0.16493 0.08512 C -0.16406 0.07217 -0.16406 0.05922 -0.1625 0.04649 C -0.16076 0.03261 -0.14965 0.02729 -0.14201 0.02082 C -0.12673 0.00786 -0.10451 0.00578 -0.08663 0.00324 C -0.06111 -0.00532 -0.0184 5.66736E-7 -2.77778E-6 5.66736E-7 " pathEditMode="relative" ptsTypes="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arge-MMAP-md.png">
            <a:extLst>
              <a:ext uri="{FF2B5EF4-FFF2-40B4-BE49-F238E27FC236}">
                <a16:creationId xmlns:a16="http://schemas.microsoft.com/office/drawing/2014/main" id="{FFE93CE2-2F2D-4D15-AF1A-65EFE562A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214563"/>
            <a:ext cx="4554537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3804F9-5455-4D91-90D1-0425503F2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2852"/>
            <a:ext cx="8062912" cy="1470025"/>
          </a:xfrm>
        </p:spPr>
        <p:txBody>
          <a:bodyPr>
            <a:no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br>
              <a:rPr lang="sl-SI" sz="66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sl-SI" sz="66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sl-SI" sz="88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sl-SI" sz="88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LEGA</a:t>
            </a:r>
            <a:endParaRPr lang="sl-SI" sz="6600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9F568-64BD-4327-A832-F19E5F186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44" y="428604"/>
            <a:ext cx="8062912" cy="292895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l-SI" sz="2800" dirty="0"/>
          </a:p>
          <a:p>
            <a:pPr algn="ctr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l-SI" sz="2800" dirty="0"/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l-SI" sz="2800" dirty="0"/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sl-SI" sz="2800" dirty="0"/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sz="2800" dirty="0"/>
              <a:t>Leži v J Ameriki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sz="2800" dirty="0"/>
              <a:t>Meji na 5 držav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sz="2800" dirty="0"/>
              <a:t>Na S: na Paragvaj in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/>
              <a:t>   Bolivijo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sz="2800" dirty="0"/>
              <a:t>Na Z: na Čile</a:t>
            </a:r>
          </a:p>
          <a:p>
            <a:pPr algn="l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l-SI" sz="2800" dirty="0"/>
              <a:t>Na V: na Urugvaj in 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800" dirty="0"/>
              <a:t>   Brazilijo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EE138-387C-4096-A837-B71B19643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72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POVRŠJE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CE6A751-C7F5-49DB-B92A-C36A5D3AD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2286000"/>
            <a:ext cx="8229600" cy="4572000"/>
          </a:xfrm>
        </p:spPr>
        <p:txBody>
          <a:bodyPr/>
          <a:lstStyle/>
          <a:p>
            <a:r>
              <a:rPr lang="sl-SI" altLang="sl-SI"/>
              <a:t>Subtropske SV ravnine</a:t>
            </a:r>
          </a:p>
          <a:p>
            <a:r>
              <a:rPr lang="sl-SI" altLang="sl-SI"/>
              <a:t>Pampo</a:t>
            </a:r>
          </a:p>
          <a:p>
            <a:r>
              <a:rPr lang="sl-SI" altLang="sl-SI"/>
              <a:t>Patogonija</a:t>
            </a:r>
          </a:p>
          <a:p>
            <a:r>
              <a:rPr lang="sl-SI" altLang="sl-SI"/>
              <a:t>Andi</a:t>
            </a:r>
          </a:p>
        </p:txBody>
      </p:sp>
      <p:pic>
        <p:nvPicPr>
          <p:cNvPr id="11268" name="Picture 3" descr="Argentina_topo_blank.jpg">
            <a:extLst>
              <a:ext uri="{FF2B5EF4-FFF2-40B4-BE49-F238E27FC236}">
                <a16:creationId xmlns:a16="http://schemas.microsoft.com/office/drawing/2014/main" id="{02974746-FB97-484D-B6E0-6F33BB95A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928688"/>
            <a:ext cx="3929062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1D903-89F5-4288-915C-A5C0F212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6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PODNEBJE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886D246-D5DD-4608-9076-F9E6B752F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571625"/>
            <a:ext cx="82296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 sz="2800"/>
              <a:t>Na S tropsko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/>
              <a:t>V osrednjem delu subtropsko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/>
              <a:t>V Patagoniji zmerno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 toplo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 sz="2800"/>
              <a:t>Na skrajnem jugu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 sz="2800"/>
              <a:t>    subpolarno</a:t>
            </a:r>
          </a:p>
        </p:txBody>
      </p:sp>
      <p:pic>
        <p:nvPicPr>
          <p:cNvPr id="12292" name="Picture 3" descr="climat_argentine.gif">
            <a:extLst>
              <a:ext uri="{FF2B5EF4-FFF2-40B4-BE49-F238E27FC236}">
                <a16:creationId xmlns:a16="http://schemas.microsoft.com/office/drawing/2014/main" id="{4835B89B-FE14-48F2-80C3-C1D3EDDE3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857500"/>
            <a:ext cx="43719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E0CB-0BC6-4895-B7B6-36A8C17D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8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RASTLINSTVO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954443E-7363-4EBA-9B80-EBAB24367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714500"/>
            <a:ext cx="82296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Na SV gosta,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ponekod v obliki gozda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Travniki s palmami ali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celo džungle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altLang="sl-SI"/>
              <a:t> SZ večina stepskega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višavja</a:t>
            </a:r>
          </a:p>
          <a:p>
            <a:endParaRPr lang="sl-SI" altLang="sl-SI"/>
          </a:p>
        </p:txBody>
      </p:sp>
      <p:pic>
        <p:nvPicPr>
          <p:cNvPr id="9" name="Picture 8" descr="billboardgrass0001.png">
            <a:extLst>
              <a:ext uri="{FF2B5EF4-FFF2-40B4-BE49-F238E27FC236}">
                <a16:creationId xmlns:a16="http://schemas.microsoft.com/office/drawing/2014/main" id="{1C11F027-217D-469B-93F6-ECCEB96D0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143125"/>
            <a:ext cx="47148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39741 L 0.00989 0.0643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93BA8-BAC2-4851-A6C8-A5A4E405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399032"/>
          </a:xfrm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sl-SI" sz="60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REKE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15790EF-A1A7-4839-BCDA-49F75F372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928813"/>
            <a:ext cx="8229600" cy="4572000"/>
          </a:xfrm>
        </p:spPr>
        <p:txBody>
          <a:bodyPr/>
          <a:lstStyle/>
          <a:p>
            <a:r>
              <a:rPr lang="sl-SI" altLang="sl-SI"/>
              <a:t>Paraguay</a:t>
            </a:r>
          </a:p>
          <a:p>
            <a:r>
              <a:rPr lang="sl-SI" altLang="sl-SI"/>
              <a:t>Colorado</a:t>
            </a:r>
          </a:p>
          <a:p>
            <a:r>
              <a:rPr lang="sl-SI" altLang="sl-SI"/>
              <a:t>Uruguay</a:t>
            </a:r>
          </a:p>
          <a:p>
            <a:r>
              <a:rPr lang="sl-SI" altLang="sl-SI"/>
              <a:t>Najdaljša Parana</a:t>
            </a:r>
          </a:p>
        </p:txBody>
      </p:sp>
      <p:pic>
        <p:nvPicPr>
          <p:cNvPr id="4" name="Picture 3" descr="images.jpg">
            <a:extLst>
              <a:ext uri="{FF2B5EF4-FFF2-40B4-BE49-F238E27FC236}">
                <a16:creationId xmlns:a16="http://schemas.microsoft.com/office/drawing/2014/main" id="{31F2FC09-7B7F-46F1-B946-2EC35E1AE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14313"/>
            <a:ext cx="3524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r.jpg">
            <a:extLst>
              <a:ext uri="{FF2B5EF4-FFF2-40B4-BE49-F238E27FC236}">
                <a16:creationId xmlns:a16="http://schemas.microsoft.com/office/drawing/2014/main" id="{67368503-EF55-471A-8B15-31FA26EFE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500313"/>
            <a:ext cx="4144963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arana_1.jpg">
            <a:extLst>
              <a:ext uri="{FF2B5EF4-FFF2-40B4-BE49-F238E27FC236}">
                <a16:creationId xmlns:a16="http://schemas.microsoft.com/office/drawing/2014/main" id="{D81857F2-E975-42F5-811C-18AAAADAE4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14875"/>
            <a:ext cx="6127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3 -0.19778 C 0.40035 -0.16285 0.39757 -0.12029 0.37552 -0.09669 C 0.37482 -0.09461 0.37465 -0.09184 0.37326 -0.09022 C 0.37292 -0.08998 0.36406 -0.08767 0.36354 -0.08721 C 0.35469 -0.08397 0.35851 -0.08397 0.35035 -0.08235 C 0.34479 -0.08119 0.33351 -0.07911 0.33351 -0.07888 C 0.32031 -0.0805 0.30694 -0.07981 0.29375 -0.08235 C 0.28715 -0.08351 0.27604 -0.09461 0.27083 -0.09831 C 0.25173 -0.11196 0.23489 -0.12885 0.21649 -0.14342 C 0.19531 -0.15984 0.17552 -0.16632 0.15156 -0.17072 C 0.14149 -0.16956 0.13125 -0.17025 0.12135 -0.16748 C 0.11996 -0.16701 0.10417 -0.14758 0.1033 -0.14666 C 0.08489 -0.12399 0.07413 -0.10178 0.06719 -0.0694 C 0.06441 -0.04048 0.0618 -0.01804 0.06597 0.01411 C 0.07031 0.04719 0.1092 0.07957 0.12986 0.0879 C 0.14375 0.09345 0.18333 0.10594 0.20208 0.11196 C 0.21788 0.11705 0.25035 0.11844 0.25035 0.11867 C 0.28819 0.11751 0.31163 0.12422 0.34184 0.10062 C 0.34757 0.09114 0.35017 0.08351 0.35278 0.07194 C 0.35677 0.02383 0.36545 -0.03747 0.32378 -0.04534 C 0.27535 -0.04441 0.25 -0.05089 0.21059 -0.031 C 0.18264 -0.01689 0.15312 0.00347 0.12986 0.02845 C 0.10347 0.0569 0.08055 0.08605 0.04792 0.10062 C 0.03871 0.0997 0.02934 0.0997 0.02014 0.09762 C 0.0158 0.09669 0.00729 0.08351 0.00573 0.08142 C -0.00955 0.06107 -0.01736 0.03377 -0.02795 0.00925 C -0.02917 -0.00023 -0.0316 -0.00602 -0.03403 -0.01504 C -0.0349 -0.01804 -0.03646 -0.02452 -0.03646 -0.02452 C -0.03472 -0.05436 -0.03594 -0.04765 -0.01233 -0.04372 C -0.00521 -0.03655 -0.00868 -0.04118 -0.00278 -0.02938 C -0.00191 -0.02776 -0.00035 -0.02452 -0.00035 -0.02452 " pathEditMode="relative" rAng="0" ptsTypes="ffffffffffffffffffffffffffffff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16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74 0.40112 C 0.24566 0.37706 0.2533 0.41037 0.24809 0.36734 C 0.2441 0.33449 0.24514 0.35323 0.23976 0.33195 C 0.23195 0.30118 0.22327 0.27111 0.20955 0.24382 C 0.20139 0.22739 0.19323 0.20981 0.17952 0.20033 C 0.15799 0.18529 0.13542 0.18159 0.11198 0.17627 C 0.09358 0.17673 0.075 0.17558 0.0566 0.17789 C 0.05226 0.17835 0.04583 0.18761 0.04583 0.18784 C 0.03976 0.19917 0.03837 0.19709 0.03611 0.21166 C 0.03733 0.22832 0.03681 0.2452 0.03976 0.2614 C 0.04149 0.27019 0.06042 0.29401 0.06632 0.2998 C 0.07292 0.30604 0.08108 0.31067 0.08906 0.31275 C 0.09462 0.31414 0.10608 0.31599 0.10608 0.31622 C 0.11806 0.31553 0.13021 0.31668 0.14219 0.31437 C 0.14288 0.31414 0.1507 0.30512 0.15174 0.30304 C 0.15434 0.29795 0.15903 0.28707 0.15903 0.28731 C 0.16059 0.27713 0.16285 0.26834 0.16389 0.25816 C 0.16649 0.20634 0.16458 0.22601 0.16754 0.19871 C 0.16632 0.16771 0.16597 0.13672 0.16389 0.10572 C 0.16337 0.09785 0.14948 0.07218 0.14931 0.07195 C 0.13733 0.04743 0.11806 0.02707 0.09636 0.02221 C 0.0783 0.02383 0.06007 0.02314 0.04219 0.02707 C 0.0382 0.02799 0.03594 0.03401 0.03247 0.03655 C 0.02865 0.03933 0.02431 0.04049 0.02049 0.04303 C 0.01667 0.04534 0.0132 0.04835 0.00955 0.05113 C -0.00989 0.06616 -0.02726 0.08536 -0.04948 0.09276 C -0.06285 0.10179 -0.05434 0.09762 -0.0651 0.10086 C -0.06823 0.10179 -0.07465 0.1041 -0.07465 0.10433 C -0.08073 0.10364 -0.0868 0.1041 -0.09271 0.10248 C -0.09427 0.10202 -0.1 0.09461 -0.10121 0.09276 C -0.11198 0.07565 -0.11996 0.05506 -0.12413 0.03331 C -0.12621 0.00787 -0.13333 -0.02452 -0.11684 -0.0421 C -0.11302 -0.05713 -0.09201 -0.06315 -0.08194 -0.06453 C -0.04861 -0.06315 -0.04514 -0.07194 -0.02656 -0.05158 C -0.02569 -0.0495 -0.02517 -0.04718 -0.02413 -0.04533 C -0.02309 -0.04348 -0.02135 -0.04233 -0.02048 -0.04048 C -0.01736 -0.03446 -0.01736 -0.03076 -0.01215 -0.0259 C -0.01007 -0.02058 -0.00903 -0.01457 -0.00607 -0.00994 C -0.00503 -0.00809 -0.00347 -0.00693 -0.00243 -0.00508 C -0.00156 -0.0037 -1.38889E-6 -0.00023 -1.38889E-6 -4.7282E-6 " pathEditMode="relative" rAng="0" ptsTypes="fffffffffffffffffffffffffffffffffffffff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23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09 0.1226 C -0.32118 0.10016 -0.31129 0.08188 -0.30382 0.06176 C -0.30018 0.05204 -0.2974 0.03863 -0.29532 0.02798 C -0.29427 0.02197 -0.29375 0.01387 -0.29063 0.00879 C -0.26285 -0.03702 -0.21598 -0.04118 -0.17483 -0.04419 C -0.16598 -0.04303 -0.15712 -0.04372 -0.14844 -0.04095 C -0.14653 -0.04025 -0.14618 -0.03655 -0.14479 -0.0347 C -0.13854 -0.02661 -0.13195 -0.01874 -0.12552 -0.01065 C -0.12223 -0.00648 -0.1165 -0.00139 -0.11216 0.00069 C -0.10903 0.00208 -0.10573 0.00277 -0.10261 0.00393 C -0.10104 0.00439 -0.09775 0.00555 -0.09775 0.00578 C -0.08403 0.00508 -0.07032 0.00532 -0.05677 0.00393 C -0.05538 0.0037 -0.05452 0.00138 -0.05313 0.00069 C -0.04653 -0.00324 -0.03924 -0.00694 -0.03264 -0.01065 C -0.01216 -0.02221 0.01389 -0.04534 0.02986 -0.06663 C 0.03698 -0.07611 0.04184 -0.08999 0.04809 -0.1004 C 0.05069 -0.11266 0.05416 -0.11058 0.0625 -0.11497 C 0.07777 -0.11428 0.1342 -0.11937 0.1625 -0.10688 C 0.16753 -0.10132 0.16996 -0.096 0.17569 -0.0923 C 0.1809 -0.08212 0.1868 -0.07356 0.19253 -0.06362 C 0.19496 -0.05945 0.19566 -0.05622 0.19861 -0.05228 C 0.2 -0.05043 0.20208 -0.04951 0.20347 -0.04743 C 0.21875 -0.02476 0.20347 -0.04534 0.2118 -0.02985 C 0.21684 -0.02059 0.21371 -0.02892 0.21909 -0.02175 C 0.221 -0.0192 0.22205 -0.01597 0.22396 -0.01365 C 0.22986 -0.00671 0.24375 0.00023 0.25156 0.00231 C 0.26284 0.01133 0.275 0.01457 0.28784 0.01665 C 0.30902 0.01619 0.33038 0.01665 0.35156 0.01526 C 0.35416 0.01503 0.35885 0.01202 0.35885 0.01226 C 0.36458 0.00647 0.36614 0.00254 0.36962 -0.00579 C 0.37274 -0.02568 0.37882 -0.06107 0.3625 -0.06824 C 0.35746 -0.07819 0.34791 -0.07819 0.33958 -0.07958 C 0.32517 -0.07912 0.31059 -0.0805 0.29618 -0.07796 C 0.29409 -0.07773 0.29409 -0.0731 0.29253 -0.07148 C 0.2908 -0.06986 0.28854 -0.0694 0.28663 -0.06824 C 0.28003 -0.05992 0.27083 -0.05344 0.26371 -0.04581 C 0.26076 -0.0428 0.25642 -0.04372 0.25277 -0.04257 C 0.2408 -0.04303 0.22864 -0.04234 0.21666 -0.04419 C 0.21302 -0.04465 0.20503 -0.05344 0.20225 -0.05552 C 0.19253 -0.06316 0.18246 -0.0657 0.17326 -0.07472 C 0.16215 -0.09947 0.14965 -0.12261 0.13229 -0.14065 C 0.12864 -0.14435 0.11527 -0.15615 0.10937 -0.16147 C 0.10434 -0.16609 0.09774 -0.16702 0.09253 -0.17118 C 0.0809 -0.18044 0.06979 -0.19223 0.05642 -0.19686 C 0.04809 -0.19987 0.04236 -0.19894 0.03229 -0.19987 C 0.00538 -0.20727 -0.01545 -0.20727 -0.03038 -0.18067 C -0.0342 -0.1654 -0.02778 -0.18923 -0.03507 -0.16956 C -0.03768 -0.16239 -0.03716 -0.1543 -0.03993 -0.14689 C -0.03802 -0.11035 -0.04028 -0.09438 -0.02188 -0.06986 C -0.02049 -0.06454 -0.01719 -0.06084 -0.0158 -0.05552 C -0.01285 -0.04396 -0.00868 -0.03123 -0.00504 -0.02013 C -0.00295 -0.01388 -0.00243 -0.01203 -0.00139 -0.00579 C -0.00087 -0.00301 -0.0007 -0.00047 -0.00018 0.00231 C 0.00017 0.00393 0.00104 0.00717 0.00104 0.0074 " pathEditMode="relative" rAng="0" ptsTypes="fffffffffffffffffffffffffffffffffffffffffffffffffffff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-1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tj.jpg">
            <a:extLst>
              <a:ext uri="{FF2B5EF4-FFF2-40B4-BE49-F238E27FC236}">
                <a16:creationId xmlns:a16="http://schemas.microsoft.com/office/drawing/2014/main" id="{BF9F975A-82B6-4D0E-A1FC-5893DA82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000625"/>
            <a:ext cx="2301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416162-5435-4A9D-AFE8-A937DB70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399032"/>
          </a:xfrm>
        </p:spPr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66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BUENOS AIRES</a:t>
            </a:r>
          </a:p>
        </p:txBody>
      </p:sp>
      <p:sp>
        <p:nvSpPr>
          <p:cNvPr id="15364" name="Content Placeholder 2">
            <a:extLst>
              <a:ext uri="{FF2B5EF4-FFF2-40B4-BE49-F238E27FC236}">
                <a16:creationId xmlns:a16="http://schemas.microsoft.com/office/drawing/2014/main" id="{6CF8E9B4-2670-4FDA-85BA-D056A474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7375"/>
            <a:ext cx="8229600" cy="4572000"/>
          </a:xfrm>
        </p:spPr>
        <p:txBody>
          <a:bodyPr/>
          <a:lstStyle/>
          <a:p>
            <a:r>
              <a:rPr lang="sl-SI" altLang="sl-SI"/>
              <a:t>Avtonomno in glavno mesto</a:t>
            </a:r>
          </a:p>
          <a:p>
            <a:r>
              <a:rPr lang="sl-SI" altLang="sl-SI"/>
              <a:t>Največje mesto v državi</a:t>
            </a:r>
          </a:p>
          <a:p>
            <a:r>
              <a:rPr lang="sl-SI" altLang="sl-SI"/>
              <a:t>Na J brega Rio de la Plata</a:t>
            </a:r>
          </a:p>
        </p:txBody>
      </p:sp>
      <p:pic>
        <p:nvPicPr>
          <p:cNvPr id="15365" name="Picture 4" descr="budri.jpg">
            <a:extLst>
              <a:ext uri="{FF2B5EF4-FFF2-40B4-BE49-F238E27FC236}">
                <a16:creationId xmlns:a16="http://schemas.microsoft.com/office/drawing/2014/main" id="{EA5BC128-927A-46E0-A432-B41FA640E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75"/>
            <a:ext cx="35623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Buenos-Aires-Atardecer.jpg">
            <a:extLst>
              <a:ext uri="{FF2B5EF4-FFF2-40B4-BE49-F238E27FC236}">
                <a16:creationId xmlns:a16="http://schemas.microsoft.com/office/drawing/2014/main" id="{37853403-092B-40A6-B8AA-30237A4309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571875"/>
            <a:ext cx="4630738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bsas.jpg">
            <a:extLst>
              <a:ext uri="{FF2B5EF4-FFF2-40B4-BE49-F238E27FC236}">
                <a16:creationId xmlns:a16="http://schemas.microsoft.com/office/drawing/2014/main" id="{95AB6DB7-EBFB-4AC2-A301-A7A748F04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1643063"/>
            <a:ext cx="2535237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BB87-2EEB-44E5-8598-CC7E1F5F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66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PREBIVALSTVO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43A3AEAD-13F8-4907-BFC4-CA1F1203A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857375"/>
            <a:ext cx="8229600" cy="4572000"/>
          </a:xfrm>
        </p:spPr>
        <p:txBody>
          <a:bodyPr/>
          <a:lstStyle/>
          <a:p>
            <a:r>
              <a:rPr lang="sl-SI" altLang="sl-SI"/>
              <a:t>39 miljonov prebivalcev</a:t>
            </a:r>
          </a:p>
          <a:p>
            <a:r>
              <a:rPr lang="sl-SI" altLang="sl-SI"/>
              <a:t>85%  evropskega  prebivalstva</a:t>
            </a:r>
          </a:p>
          <a:p>
            <a:r>
              <a:rPr lang="sl-SI" altLang="sl-SI"/>
              <a:t>90% katolikov</a:t>
            </a:r>
          </a:p>
          <a:p>
            <a:r>
              <a:rPr lang="sl-SI" altLang="sl-SI"/>
              <a:t>Četrtina  prebivalstva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sl-SI" altLang="sl-SI"/>
              <a:t>     živi v revščini</a:t>
            </a:r>
          </a:p>
        </p:txBody>
      </p:sp>
      <p:pic>
        <p:nvPicPr>
          <p:cNvPr id="5" name="Picture 4" descr="argen_2.06_1.gif">
            <a:extLst>
              <a:ext uri="{FF2B5EF4-FFF2-40B4-BE49-F238E27FC236}">
                <a16:creationId xmlns:a16="http://schemas.microsoft.com/office/drawing/2014/main" id="{F513C729-2A8B-4D35-B800-A3F77E348A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3493" y="3143248"/>
            <a:ext cx="4060507" cy="35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438D4-9682-4537-BF82-3A3159F83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sl-SI" sz="6600" b="1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GOSPODARSTVO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4302DD1-96A4-4B33-8BF3-CE3ACE85C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sl-SI" altLang="sl-SI"/>
              <a:t>Rodovitna  tla v Pampah</a:t>
            </a:r>
          </a:p>
          <a:p>
            <a:r>
              <a:rPr lang="sl-SI" altLang="sl-SI"/>
              <a:t>Industrija  blaga</a:t>
            </a:r>
          </a:p>
        </p:txBody>
      </p:sp>
      <p:pic>
        <p:nvPicPr>
          <p:cNvPr id="17412" name="Picture 3" descr="0,,15319870_4,00.jpg">
            <a:extLst>
              <a:ext uri="{FF2B5EF4-FFF2-40B4-BE49-F238E27FC236}">
                <a16:creationId xmlns:a16="http://schemas.microsoft.com/office/drawing/2014/main" id="{C6909C37-0E1F-4479-B5CB-E2C4440EA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071813"/>
            <a:ext cx="41719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250px-ViñedoCafayate.jpg">
            <a:extLst>
              <a:ext uri="{FF2B5EF4-FFF2-40B4-BE49-F238E27FC236}">
                <a16:creationId xmlns:a16="http://schemas.microsoft.com/office/drawing/2014/main" id="{74D3B681-745A-4B67-84A3-A182A7FE8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4500"/>
            <a:ext cx="3175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 descr="MediaThumbnailHandler.ashx.jpg">
            <a:extLst>
              <a:ext uri="{FF2B5EF4-FFF2-40B4-BE49-F238E27FC236}">
                <a16:creationId xmlns:a16="http://schemas.microsoft.com/office/drawing/2014/main" id="{0DD7EFE2-B155-4022-83AF-8FECAC2BC3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929063"/>
            <a:ext cx="536733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0</TotalTime>
  <Words>140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Century Gothic</vt:lpstr>
      <vt:lpstr>Verdana</vt:lpstr>
      <vt:lpstr>Wingdings</vt:lpstr>
      <vt:lpstr>Wingdings 2</vt:lpstr>
      <vt:lpstr>Verve</vt:lpstr>
      <vt:lpstr>                                ARGENTINA</vt:lpstr>
      <vt:lpstr>   LEGA</vt:lpstr>
      <vt:lpstr>POVRŠJE</vt:lpstr>
      <vt:lpstr>PODNEBJE</vt:lpstr>
      <vt:lpstr>RASTLINSTVO</vt:lpstr>
      <vt:lpstr>REKE</vt:lpstr>
      <vt:lpstr>BUENOS AIRES</vt:lpstr>
      <vt:lpstr>PREBIVALSTVO</vt:lpstr>
      <vt:lpstr>GOSPODARSTVO</vt:lpstr>
      <vt:lpstr>...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2019-05-30T09:43:15Z</dcterms:created>
  <dcterms:modified xsi:type="dcterms:W3CDTF">2019-05-30T09:43:16Z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