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80" r:id="rId10"/>
    <p:sldId id="281" r:id="rId11"/>
    <p:sldId id="291" r:id="rId12"/>
    <p:sldId id="292" r:id="rId13"/>
    <p:sldId id="293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4" r:id="rId40"/>
    <p:sldId id="295" r:id="rId41"/>
    <p:sldId id="296" r:id="rId42"/>
    <p:sldId id="297" r:id="rId43"/>
    <p:sldId id="298" r:id="rId44"/>
    <p:sldId id="300" r:id="rId45"/>
    <p:sldId id="299" r:id="rId46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00"/>
    <a:srgbClr val="FF99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19A9DE8-D239-4FD7-A967-7758C09C9861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C820B238-8A62-4ED0-B522-CE50A3FD29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ADD4D7E-40F2-4E77-94D3-CBCCCFC89A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1320F16-CA05-4BD2-8CE2-A7F85CC240A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A79B1B3-CEAC-4B5E-82B0-876632C1274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E5873E35-7643-4C3A-A8C7-D8E650B608E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DF94FFE1-426F-4A04-A51A-EEDB920EA8D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BE11D1B-B81A-40CF-867B-A4C250C7587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</p:grpSp>
      <p:sp>
        <p:nvSpPr>
          <p:cNvPr id="563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B7F5ABB-07D4-4DE8-B714-A1EE7696F11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808ABA9-57BD-4DB7-9C1F-6610AADB8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C48CE3D-A579-4BAE-8B87-24FA98E56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D7ABC-E19E-4B62-AFEF-55F21E3312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382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B490ED7-DB43-4A52-A99F-5DCE83AB8A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8C1A649-03E7-45CC-9E70-456345A59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CAA981E-FDFF-4E49-8F3B-99B7419C3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7121F-2E8D-4449-B9F6-B157B45139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951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B00670F-4839-4DFD-93BC-05BDC0997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DA40BAF-D713-4713-958D-6B5503442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AAABB56-A7C9-4E04-83E3-B699C07F3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EEB75-C247-4A5E-8FF2-13774E33B4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569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FD60AB1-2A9A-4C9B-BC1A-675FAA654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D9BBF21-C71A-495D-822A-F236356D2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8A8116E-5644-44C3-B642-78C6702E27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FA2CF-AB6B-465C-8A8A-F4BCCE943C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012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4E2CE3E-0B45-49FF-BB81-7983764B3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C3F1AC4-5040-49E2-BA85-6A4F7E2E1C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4918A3B-E253-44EC-A70B-30512E80E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1DF53-F7CF-46A7-BE53-13834600DA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811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E9D6CBD-BAAE-4F5E-B30C-831DB01ACA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B28F7B0-E850-4982-A197-09A7B90CC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9ABDF55-91AB-4FCA-8ACE-75FB5D382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CF303-0AE8-4870-AB3D-DEDE8371DE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5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7C865F8-8C09-4D98-B757-57EE41BC87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17C4451-4FD0-46CC-BE49-E5C7478428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1C7EFA34-AF8A-41DC-BB74-01D63B825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91862-7829-488F-8489-3E875DF4C8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79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98D655D-C797-47FF-826C-72556B48D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6926C88-C561-4D50-BAF9-77972106A3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8A3D77E-6DEC-4B9C-8D3F-05811EB61F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94E52-E49C-4D8A-9960-65F4E4674F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654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F869AAE4-61CC-4B8C-B8F0-A1FDCDA4D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0EB50619-C95E-470A-B2E7-4E52347E2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DAC3DD5-8F96-414F-B5E9-D4C5E477AC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E78E0-FEEE-4B99-AE84-DB8B4B818A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910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053DF1B-14D5-4D55-8246-60C5A79BF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764C8BC-47FB-43F6-A085-A328DB0C7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BC779EA-DF2E-402D-A7D1-326169826B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A0F3C-3DC8-460F-8035-F3A65E8BF3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671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813A648-FDFC-40A2-A578-BB07B8B76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81AFBF2-3DDB-42C4-97CE-1BBB62C4F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5F21C31-E739-42F5-B54C-6B0E22CBF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A1D8A-56F9-4FB3-B15C-00807D5CC9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278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830A296-F8AF-4FFA-9073-48E8DA70EB15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5299" name="Freeform 3">
              <a:extLst>
                <a:ext uri="{FF2B5EF4-FFF2-40B4-BE49-F238E27FC236}">
                  <a16:creationId xmlns:a16="http://schemas.microsoft.com/office/drawing/2014/main" id="{EE089FEB-4B6D-4025-8C8E-6985B6BAF47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55300" name="Freeform 4">
              <a:extLst>
                <a:ext uri="{FF2B5EF4-FFF2-40B4-BE49-F238E27FC236}">
                  <a16:creationId xmlns:a16="http://schemas.microsoft.com/office/drawing/2014/main" id="{0FF96262-4EA9-476C-919B-130CAA610D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55301" name="Freeform 5">
              <a:extLst>
                <a:ext uri="{FF2B5EF4-FFF2-40B4-BE49-F238E27FC236}">
                  <a16:creationId xmlns:a16="http://schemas.microsoft.com/office/drawing/2014/main" id="{79DD47BF-4E3A-4EA9-8DF4-BB0D6D683F6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55302" name="Freeform 6">
              <a:extLst>
                <a:ext uri="{FF2B5EF4-FFF2-40B4-BE49-F238E27FC236}">
                  <a16:creationId xmlns:a16="http://schemas.microsoft.com/office/drawing/2014/main" id="{CFAE6043-4E4B-4079-A867-F0F1508752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55303" name="Oval 7">
              <a:extLst>
                <a:ext uri="{FF2B5EF4-FFF2-40B4-BE49-F238E27FC236}">
                  <a16:creationId xmlns:a16="http://schemas.microsoft.com/office/drawing/2014/main" id="{8F4E1BB1-FF84-440C-8B1F-CE461226BF2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55304" name="Oval 8">
              <a:extLst>
                <a:ext uri="{FF2B5EF4-FFF2-40B4-BE49-F238E27FC236}">
                  <a16:creationId xmlns:a16="http://schemas.microsoft.com/office/drawing/2014/main" id="{42E575D6-9B21-4260-B721-56C47CF4D8D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55305" name="Oval 9">
              <a:extLst>
                <a:ext uri="{FF2B5EF4-FFF2-40B4-BE49-F238E27FC236}">
                  <a16:creationId xmlns:a16="http://schemas.microsoft.com/office/drawing/2014/main" id="{C8F5BA34-5DF1-4FC3-A89D-1460D12F4F7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</p:grp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BA9E80AE-AADF-45E1-B2F1-D2CA2B5B0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F2E998A9-F931-43B4-9FDD-C81664B5A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5308" name="Rectangle 12">
            <a:extLst>
              <a:ext uri="{FF2B5EF4-FFF2-40B4-BE49-F238E27FC236}">
                <a16:creationId xmlns:a16="http://schemas.microsoft.com/office/drawing/2014/main" id="{54F6AA7A-BBEB-482A-89C1-033028B98D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5309" name="Rectangle 13">
            <a:extLst>
              <a:ext uri="{FF2B5EF4-FFF2-40B4-BE49-F238E27FC236}">
                <a16:creationId xmlns:a16="http://schemas.microsoft.com/office/drawing/2014/main" id="{63483721-28B4-45BD-A16A-5B7CF8BBB0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5310" name="Rectangle 14">
            <a:extLst>
              <a:ext uri="{FF2B5EF4-FFF2-40B4-BE49-F238E27FC236}">
                <a16:creationId xmlns:a16="http://schemas.microsoft.com/office/drawing/2014/main" id="{10E21622-5B8E-4427-851B-69E1E0B206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4A920BA-E51F-4DAE-9EBD-48C690D0CF2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807578B-DB73-4D0A-B209-CBE1CEF40D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362200"/>
          </a:xfrm>
        </p:spPr>
        <p:txBody>
          <a:bodyPr/>
          <a:lstStyle/>
          <a:p>
            <a:pPr eaLnBrk="1" hangingPunct="1">
              <a:defRPr/>
            </a:pPr>
            <a:r>
              <a:rPr lang="sl-SI" sz="8000" b="1">
                <a:solidFill>
                  <a:srgbClr val="FF7C80"/>
                </a:solidFill>
              </a:rPr>
              <a:t>AVSTRALIJA IN OCEANIJA</a:t>
            </a:r>
            <a:endParaRPr lang="sl-SI" sz="72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A9C685-9388-41A0-B75A-9F0A4D00B9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5587FA0-8D39-47AB-AC73-99689C5F5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NOVA ZELANDIJA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8B54217-7FEA-49B7-9B1F-C68851F01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Sestavljena iz Severnega in Južnega otoka, ki ju loči Cookov preliv</a:t>
            </a:r>
          </a:p>
          <a:p>
            <a:pPr eaLnBrk="1" hangingPunct="1">
              <a:defRPr/>
            </a:pPr>
            <a:r>
              <a:rPr lang="sl-SI"/>
              <a:t>Severni otok je manjši , z vulkani in gejziri</a:t>
            </a:r>
          </a:p>
          <a:p>
            <a:pPr eaLnBrk="1" hangingPunct="1">
              <a:defRPr/>
            </a:pPr>
            <a:r>
              <a:rPr lang="sl-SI"/>
              <a:t>Južni otok je večji in višji</a:t>
            </a:r>
          </a:p>
          <a:p>
            <a:pPr eaLnBrk="1" hangingPunct="1">
              <a:defRPr/>
            </a:pPr>
            <a:r>
              <a:rPr lang="sl-SI"/>
              <a:t>Meri 268 000 km</a:t>
            </a:r>
            <a:r>
              <a:rPr lang="sl-SI" baseline="30000"/>
              <a:t>2</a:t>
            </a:r>
            <a:r>
              <a:rPr lang="sl-SI"/>
              <a:t> ;  3,5 mio prebivalcev</a:t>
            </a:r>
          </a:p>
          <a:p>
            <a:pPr eaLnBrk="1" hangingPunct="1">
              <a:defRPr/>
            </a:pPr>
            <a:r>
              <a:rPr lang="sl-SI"/>
              <a:t>Prečka jo 40. vzporednik</a:t>
            </a:r>
          </a:p>
          <a:p>
            <a:pPr eaLnBrk="1" hangingPunct="1">
              <a:defRPr/>
            </a:pPr>
            <a:r>
              <a:rPr lang="sl-SI"/>
              <a:t>Milo oceansko podnebje, vse leto dovolj padavin; bujni gozdovi, travniki in pašniki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2B09C50-02A1-42E3-8DC3-85284F116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448376C-22CE-459B-AC37-6997D5361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/>
              <a:t>Gospodarstvo: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b="1"/>
              <a:t> - govedoreja, ovčereja, turizem, izvoz mesa, masla, sira, volne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b="1"/>
              <a:t> - na osnovi energije iz premoga, vode</a:t>
            </a:r>
          </a:p>
          <a:p>
            <a:pPr eaLnBrk="1" hangingPunct="1">
              <a:defRPr/>
            </a:pPr>
            <a:r>
              <a:rPr lang="sl-SI" b="1"/>
              <a:t>Prebivalstvo :</a:t>
            </a:r>
          </a:p>
          <a:p>
            <a:pPr eaLnBrk="1" hangingPunct="1">
              <a:buFontTx/>
              <a:buChar char="-"/>
              <a:defRPr/>
            </a:pPr>
            <a:r>
              <a:rPr lang="sl-SI" b="1"/>
              <a:t>Prvotni prebivalci Maori so prevzeli evropski način življenja</a:t>
            </a:r>
          </a:p>
          <a:p>
            <a:pPr eaLnBrk="1" hangingPunct="1">
              <a:buFontTx/>
              <a:buChar char="-"/>
              <a:defRPr/>
            </a:pPr>
            <a:r>
              <a:rPr lang="sl-SI" b="1"/>
              <a:t>v večini britanskega porekla</a:t>
            </a:r>
          </a:p>
          <a:p>
            <a:pPr eaLnBrk="1" hangingPunct="1">
              <a:buFontTx/>
              <a:buChar char="-"/>
              <a:defRPr/>
            </a:pPr>
            <a:r>
              <a:rPr lang="sl-SI" b="1"/>
              <a:t>Glavno mesto: Wellington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8885079-33FE-469F-ADD8-13D9A62E2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Oceanija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5534E46-9D85-4E0F-8050-C73B2121E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307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Tri velike otoške skupine:</a:t>
            </a:r>
          </a:p>
          <a:p>
            <a:pPr marL="609600" indent="-609600" eaLnBrk="1" hangingPunct="1">
              <a:defRPr/>
            </a:pPr>
            <a:r>
              <a:rPr lang="sl-SI" sz="2800"/>
              <a:t>Mikronezija (otoki med Japonsko in Novo Gvinejo)</a:t>
            </a:r>
          </a:p>
          <a:p>
            <a:pPr marL="609600" indent="-609600" eaLnBrk="1" hangingPunct="1">
              <a:defRPr/>
            </a:pPr>
            <a:r>
              <a:rPr lang="sl-SI" sz="2800"/>
              <a:t>Melanezija in Nova Gvineja</a:t>
            </a:r>
          </a:p>
          <a:p>
            <a:pPr marL="609600" indent="-609600" eaLnBrk="1" hangingPunct="1">
              <a:defRPr/>
            </a:pPr>
            <a:r>
              <a:rPr lang="sl-SI" sz="2800"/>
              <a:t>Polinezija (otoki sredi oceana, Havaji)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Nastanek otokov: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sl-SI" sz="2800"/>
              <a:t>vulkanski (obsežnejši in višji) ;          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sl-SI" sz="2800"/>
              <a:t> koralni (zgrajeni iz ogrodij mrtvih koral : atoli z laguno v sredini)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sl-SI" sz="2800"/>
          </a:p>
          <a:p>
            <a:pPr marL="609600" indent="-609600" eaLnBrk="1" hangingPunct="1">
              <a:defRPr/>
            </a:pPr>
            <a:endParaRPr 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1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C8293E34-503C-44B1-B36F-4AA55069E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54FE11E-C9BD-4D94-B50C-3E6FD749F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Bujno tropsko rastlinstvo, redka poselitev (Melanezijci, Polinezijci, Papuanci)</a:t>
            </a:r>
          </a:p>
          <a:p>
            <a:pPr eaLnBrk="1" hangingPunct="1">
              <a:defRPr/>
            </a:pPr>
            <a:r>
              <a:rPr lang="sl-SI"/>
              <a:t>Gojenje tropskih kultur : sladkorni trs, kokosovi orehi, tropski sadeži</a:t>
            </a:r>
          </a:p>
          <a:p>
            <a:pPr eaLnBrk="1" hangingPunct="1">
              <a:defRPr/>
            </a:pPr>
            <a:r>
              <a:rPr lang="sl-SI"/>
              <a:t>Letalska in ladijska oporišča, razvijajoč turizem, prepovedani jedrski poizkusi zaradi hudih ekoloških posledic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BB23C75-9EC9-438B-85EC-E8D52E689E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9600">
                <a:solidFill>
                  <a:srgbClr val="FF3300"/>
                </a:solidFill>
                <a:latin typeface="Comic Sans MS" pitchFamily="66" charset="0"/>
              </a:rPr>
              <a:t>AMERIKA</a:t>
            </a:r>
            <a:endParaRPr 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306209B-9A2C-4608-9E79-24117863A7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458E399-1E3B-4326-B51C-CE2B78F81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1</a:t>
            </a:r>
            <a:r>
              <a:rPr lang="sl-SI">
                <a:solidFill>
                  <a:srgbClr val="33CC33"/>
                </a:solidFill>
              </a:rPr>
              <a:t>. AMERIKO SESTAVLJA VEČ AMERIK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3940172-A613-4BA2-88A3-7DAD442F6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/>
              <a:t>razprostira se med Atlantskim in Tihim oceanom</a:t>
            </a:r>
          </a:p>
          <a:p>
            <a:pPr eaLnBrk="1" hangingPunct="1">
              <a:defRPr/>
            </a:pPr>
            <a:r>
              <a:rPr lang="sl-SI" sz="3600" b="1"/>
              <a:t>skupno meri 40 milijonov km</a:t>
            </a:r>
            <a:r>
              <a:rPr lang="sl-SI" sz="3600" b="1" baseline="30000"/>
              <a:t>2</a:t>
            </a:r>
            <a:r>
              <a:rPr lang="sl-SI" sz="3600" b="1"/>
              <a:t>, več kot 760 milijonov prebivalcev</a:t>
            </a:r>
          </a:p>
          <a:p>
            <a:pPr eaLnBrk="1" hangingPunct="1">
              <a:defRPr/>
            </a:pPr>
            <a:r>
              <a:rPr lang="sl-SI" sz="3600" b="1"/>
              <a:t>Novi svet</a:t>
            </a:r>
          </a:p>
          <a:p>
            <a:pPr eaLnBrk="1" hangingPunct="1">
              <a:defRPr/>
            </a:pPr>
            <a:r>
              <a:rPr lang="sl-SI" sz="3600" b="1"/>
              <a:t>v celoti leži na zahodni polobli.</a:t>
            </a:r>
          </a:p>
          <a:p>
            <a:pPr eaLnBrk="1" hangingPunct="1">
              <a:defRPr/>
            </a:pPr>
            <a:r>
              <a:rPr lang="sl-SI" sz="3600" b="1"/>
              <a:t> S polotokom Aljasko se prek Beringove ožine najbolj približa Aziji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71B33C8-7445-491D-A097-00DDA2385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58EA5CC-66AF-41E7-9264-D6EAC67C5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b="1"/>
              <a:t>skupne značilnosti S in J A.: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b="1"/>
              <a:t>   obliko trikotnika podobne velikosti, podobna reliefna izoblikovanost, velika naravna bogastva, množično priseljevanje Evropejcev, hitro so se izoblikovale samostojne države</a:t>
            </a:r>
          </a:p>
          <a:p>
            <a:pPr eaLnBrk="1" hangingPunct="1">
              <a:defRPr/>
            </a:pPr>
            <a:r>
              <a:rPr lang="sl-SI" b="1"/>
              <a:t>zaradi geografskih značilnosti jo lahko razdelimo na dve samostojni enoti - na Severno in Južno Ameriko</a:t>
            </a:r>
          </a:p>
          <a:p>
            <a:pPr eaLnBrk="1" hangingPunct="1">
              <a:defRPr/>
            </a:pPr>
            <a:r>
              <a:rPr lang="sl-SI" b="1"/>
              <a:t>veže ju ozek pas kopnega sveta, ki ga skupaj z otoki imenujemo Srednja</a:t>
            </a:r>
            <a:r>
              <a:rPr lang="sl-SI" b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Amerika</a:t>
            </a:r>
            <a:endParaRPr lang="sl-SI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A112A0-EA47-4A75-B3D5-0305A8CEF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B5E5993-8E27-40E7-9DDE-0F071E8AE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304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b="1"/>
              <a:t>lahko jo razdelimo glede na naseljevanje ter različen zgodovinski in gospodarski razvoj na Angloameriko in Latinsko Ameriko</a:t>
            </a:r>
          </a:p>
          <a:p>
            <a:pPr eaLnBrk="1" hangingPunct="1">
              <a:defRPr/>
            </a:pPr>
            <a:r>
              <a:rPr lang="sl-SI" b="1"/>
              <a:t>Angloameriko so poselili večinoma anglosaški narodi, ki so ji  dali jezik, kulturo in običaje. Le dve državi: ZDA in Kanada</a:t>
            </a:r>
          </a:p>
          <a:p>
            <a:pPr eaLnBrk="1" hangingPunct="1">
              <a:defRPr/>
            </a:pPr>
            <a:r>
              <a:rPr lang="sl-SI" b="1"/>
              <a:t>Srednjo in Južno Ameriko zaradi kulturnih in gospodarskih sorodnosti združujemo v pojem Latinska Amerika. Poselili so jo Španci in Portugalci. Številne države.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3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3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2F4A211-6680-4E50-8A55-B871CFA49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>
                <a:solidFill>
                  <a:srgbClr val="33CC33"/>
                </a:solidFill>
              </a:rPr>
              <a:t>2. ANGLOAMERIKA</a:t>
            </a:r>
            <a:endParaRPr lang="sl-SI">
              <a:solidFill>
                <a:srgbClr val="33CC33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506FFEA-592A-44B2-90BC-FCAD8EC6F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b="1"/>
              <a:t>A. RELIEFNE ZNAČILNOSTI</a:t>
            </a:r>
          </a:p>
          <a:p>
            <a:pPr eaLnBrk="1" hangingPunct="1">
              <a:defRPr/>
            </a:pPr>
            <a:r>
              <a:rPr lang="sl-SI" b="1"/>
              <a:t>Severnoameriške Kordiljere, njihov vzhodni del je Skalno gorovje, Velika kotlina z Velikim slanim jezerom, Dolina smrti (puščava)</a:t>
            </a:r>
          </a:p>
          <a:p>
            <a:pPr eaLnBrk="1" hangingPunct="1">
              <a:defRPr/>
            </a:pPr>
            <a:r>
              <a:rPr lang="sl-SI" b="1"/>
              <a:t>Kalifornijsko podolje</a:t>
            </a:r>
          </a:p>
          <a:p>
            <a:pPr eaLnBrk="1" hangingPunct="1">
              <a:defRPr/>
            </a:pPr>
            <a:r>
              <a:rPr lang="sl-SI" b="1"/>
              <a:t>Osrednje nižavje obsega porečje rek Mississipi in Missouri</a:t>
            </a:r>
          </a:p>
          <a:p>
            <a:pPr eaLnBrk="1" hangingPunct="1">
              <a:defRPr/>
            </a:pPr>
            <a:r>
              <a:rPr lang="sl-SI" b="1"/>
              <a:t>Velika jezera</a:t>
            </a:r>
          </a:p>
          <a:p>
            <a:pPr eaLnBrk="1" hangingPunct="1">
              <a:defRPr/>
            </a:pPr>
            <a:r>
              <a:rPr lang="sl-SI" b="1"/>
              <a:t>gorstvo Apalači (črta slapov)</a:t>
            </a:r>
            <a:endParaRPr lang="sl-SI"/>
          </a:p>
          <a:p>
            <a:pPr eaLnBrk="1" hangingPunct="1">
              <a:defRPr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448070A-A380-43FA-84D9-20FE3D624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EDB48FD-0590-4ECD-93D8-A5D0B7705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 b="1"/>
              <a:t>Priatlantsko nižavje</a:t>
            </a:r>
          </a:p>
          <a:p>
            <a:pPr eaLnBrk="1" hangingPunct="1">
              <a:defRPr/>
            </a:pPr>
            <a:r>
              <a:rPr lang="sl-SI" sz="4000" b="1"/>
              <a:t>polotok Florida, polotok Labrador</a:t>
            </a:r>
          </a:p>
          <a:p>
            <a:pPr eaLnBrk="1" hangingPunct="1">
              <a:defRPr/>
            </a:pPr>
            <a:r>
              <a:rPr lang="sl-SI" sz="4000" b="1"/>
              <a:t>Kanadski ščit</a:t>
            </a:r>
          </a:p>
          <a:p>
            <a:pPr eaLnBrk="1" hangingPunct="1">
              <a:defRPr/>
            </a:pPr>
            <a:r>
              <a:rPr lang="sl-SI" sz="4000" b="1"/>
              <a:t>dno Hudsonovega zaliva</a:t>
            </a:r>
          </a:p>
          <a:p>
            <a:pPr eaLnBrk="1" hangingPunct="1">
              <a:defRPr/>
            </a:pPr>
            <a:r>
              <a:rPr lang="sl-SI" sz="4000" b="1"/>
              <a:t>Grenlandija</a:t>
            </a:r>
          </a:p>
          <a:p>
            <a:pPr eaLnBrk="1" hangingPunct="1">
              <a:defRPr/>
            </a:pPr>
            <a:r>
              <a:rPr lang="sl-SI" sz="4000" b="1"/>
              <a:t>Aljaska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C13B79-0368-4017-BBBD-C7ACF4059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>
                <a:solidFill>
                  <a:srgbClr val="FF7C80"/>
                </a:solidFill>
              </a:rPr>
              <a:t>AVSTRALIJA, CELINA VELIKIH NARAVNIH NASPROTIJ</a:t>
            </a:r>
            <a:endParaRPr 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D7EBBB7-E97E-486A-AB15-1CBFCC585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sz="3600" b="1"/>
              <a:t>Avstralija je najmanjša in od Evrope najbolj oddaljena celina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3600" b="1"/>
              <a:t>razteza se med Tihim in Indijskim oceanom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3600" b="1"/>
              <a:t>v celoti leži na južni polobli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3600" b="1"/>
              <a:t>osamljena geografska lega je rastlinstvu in živalstvu vtisnila značilen pečat (emu, kenguru, kljunaš, koala, evkaliptus)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ED57AA1-CB46-4D8F-BCBA-7C8807A94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B.  podnebje Angloamerike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4A19458-8749-4687-872B-D2EE6E084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1. dejavniki</a:t>
            </a:r>
          </a:p>
          <a:p>
            <a:pPr eaLnBrk="1" hangingPunct="1">
              <a:defRPr/>
            </a:pPr>
            <a:r>
              <a:rPr lang="sl-SI"/>
              <a:t>lega celine</a:t>
            </a:r>
          </a:p>
          <a:p>
            <a:pPr eaLnBrk="1" hangingPunct="1">
              <a:defRPr/>
            </a:pPr>
            <a:r>
              <a:rPr lang="sl-SI"/>
              <a:t>morski tokovi: hladni Labradorski in Kalifornijski, topli Zalivski</a:t>
            </a:r>
          </a:p>
          <a:p>
            <a:pPr eaLnBrk="1" hangingPunct="1">
              <a:defRPr/>
            </a:pPr>
            <a:r>
              <a:rPr lang="sl-SI"/>
              <a:t>izoblikovanost  celine: na Z je zaprta z gorami pred vplivi Pacifika, odprtost osrednjega dela v smeri S - J (vdor hladnega arktičnega zraka proti jugu in vdor vročega subtropskega zraka proti severu - tornadi)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DBAB258-D2D0-4778-AC8A-4C2F4C6FC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7491A26-5613-4E08-AC3A-24C38E628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b="1" u="sng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vrste podnebja</a:t>
            </a:r>
            <a:endParaRPr lang="sl-SI" b="1"/>
          </a:p>
          <a:p>
            <a:pPr eaLnBrk="1" hangingPunct="1">
              <a:defRPr/>
            </a:pPr>
            <a:r>
              <a:rPr lang="sl-SI" b="1"/>
              <a:t>subpolarno</a:t>
            </a:r>
          </a:p>
          <a:p>
            <a:pPr eaLnBrk="1" hangingPunct="1">
              <a:defRPr/>
            </a:pPr>
            <a:r>
              <a:rPr lang="sl-SI" b="1"/>
              <a:t>celinsko (prerijsko)</a:t>
            </a:r>
          </a:p>
          <a:p>
            <a:pPr eaLnBrk="1" hangingPunct="1">
              <a:defRPr/>
            </a:pPr>
            <a:r>
              <a:rPr lang="sl-SI" b="1"/>
              <a:t>gorsko</a:t>
            </a:r>
          </a:p>
          <a:p>
            <a:pPr eaLnBrk="1" hangingPunct="1">
              <a:defRPr/>
            </a:pPr>
            <a:r>
              <a:rPr lang="sl-SI" b="1"/>
              <a:t>oceansko</a:t>
            </a:r>
          </a:p>
          <a:p>
            <a:pPr eaLnBrk="1" hangingPunct="1">
              <a:defRPr/>
            </a:pPr>
            <a:r>
              <a:rPr lang="sl-SI" b="1"/>
              <a:t>subtropsko - podobno mediteranskemu</a:t>
            </a:r>
          </a:p>
          <a:p>
            <a:pPr eaLnBrk="1" hangingPunct="1">
              <a:defRPr/>
            </a:pPr>
            <a:r>
              <a:rPr lang="sl-SI" b="1"/>
              <a:t>puščavsko</a:t>
            </a:r>
          </a:p>
          <a:p>
            <a:pPr eaLnBrk="1" hangingPunct="1">
              <a:defRPr/>
            </a:pPr>
            <a:r>
              <a:rPr lang="sl-SI" b="1"/>
              <a:t>100. poldnevnik - črta smrti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b="1" u="sng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rastje in prsti</a:t>
            </a:r>
            <a:r>
              <a:rPr lang="sl-SI" b="1"/>
              <a:t> (DZ vaja 38)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9FB0C67-CBF6-4EE1-9F6D-D8227B375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6000">
                <a:solidFill>
                  <a:srgbClr val="FF3300"/>
                </a:solidFill>
              </a:rPr>
              <a:t>C. Prebivalstvo ZDA</a:t>
            </a:r>
            <a:endParaRPr lang="sl-SI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23285E0-488E-492C-8368-33EA51BB6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/>
              <a:t>v času Kolumba je živelo 1,5 mio Indijancev, sedaj jih je le še 800000, od tega 450000 v rezervatih</a:t>
            </a:r>
          </a:p>
          <a:p>
            <a:pPr eaLnBrk="1" hangingPunct="1">
              <a:defRPr/>
            </a:pPr>
            <a:r>
              <a:rPr lang="sl-SI" sz="2800"/>
              <a:t>Leta 1850 je bilo 3,3 mio črncev, od tega 3 mio   sužnjev</a:t>
            </a:r>
          </a:p>
          <a:p>
            <a:pPr eaLnBrk="1" hangingPunct="1">
              <a:defRPr/>
            </a:pPr>
            <a:r>
              <a:rPr lang="sl-SI" sz="2800"/>
              <a:t>od leta 1820 do 1937 se je število prebivalcev povečalo za 38 mio ljudi (priseljevanje iz Evrope)</a:t>
            </a:r>
          </a:p>
          <a:p>
            <a:pPr eaLnBrk="1" hangingPunct="1">
              <a:defRPr/>
            </a:pPr>
            <a:r>
              <a:rPr lang="sl-SI" sz="2800"/>
              <a:t>še danes je prisotna rasna nestrpnost</a:t>
            </a:r>
          </a:p>
          <a:p>
            <a:pPr eaLnBrk="1" hangingPunct="1">
              <a:defRPr/>
            </a:pPr>
            <a:r>
              <a:rPr lang="sl-SI" sz="2800"/>
              <a:t>vzhodni predeli so gosteje naseljeni: New York, Washington, Philadelfija, Boston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C000DC6-809E-473C-A29E-D32E1D553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>
                <a:solidFill>
                  <a:srgbClr val="FF3300"/>
                </a:solidFill>
              </a:rPr>
              <a:t>D. Gospodarstvo ZDA</a:t>
            </a:r>
            <a:endParaRPr 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BF603DC-BE66-425A-8867-3299F19F3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2400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1. kmetijstvo</a:t>
            </a:r>
            <a:r>
              <a:rPr lang="sl-SI" sz="2800"/>
              <a:t> :</a:t>
            </a:r>
          </a:p>
          <a:p>
            <a:pPr lvl="1" eaLnBrk="1" hangingPunct="1">
              <a:defRPr/>
            </a:pPr>
            <a:r>
              <a:rPr lang="sl-SI"/>
              <a:t>glavna kmetijska območja: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- pšenični pas ( na S  in Osrednjem nižavju)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- pas koruze (Osrednje nižavje do Velikih jezer)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- bombažni pas (na jugu, tudi sladkorni trs in riž, subtropski sadeži)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- pas mlečne živinoreje ( SZ  del pojezerja)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- mesna živinoreja (suhi gorati predeli na Z)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- subtropske kulture v Kaliforniji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4A84343-BBFA-43F7-8CEB-F269C5FC1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/>
              <a:t>2. industrija</a:t>
            </a:r>
            <a:endParaRPr lang="sl-SI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23D25AA-645B-4D02-8B7B-8D7763DB8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značilnosti: velika podjetja, velika storilnost, tehnična dovršenost, avtomatizacija</a:t>
            </a:r>
          </a:p>
          <a:p>
            <a:pPr eaLnBrk="1" hangingPunct="1">
              <a:defRPr/>
            </a:pPr>
            <a:r>
              <a:rPr lang="sl-SI"/>
              <a:t>vrste: avtomobilska, elektrotehnična, predelovalna, kemična, tekstilna, letalska, vojaška</a:t>
            </a:r>
          </a:p>
          <a:p>
            <a:pPr eaLnBrk="1" hangingPunct="1">
              <a:defRPr/>
            </a:pPr>
            <a:r>
              <a:rPr lang="sl-SI"/>
              <a:t>naravna bogastva: premog, nafta, aluminij, uran, fosfati, zemeljski plin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5D524E6-7B7C-41CA-AC63-886D512E8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 b="1">
                <a:solidFill>
                  <a:srgbClr val="33CC33"/>
                </a:solidFill>
              </a:rPr>
              <a:t>E. Kanada</a:t>
            </a:r>
            <a:r>
              <a:rPr lang="sl-SI" sz="2400" b="1">
                <a:solidFill>
                  <a:srgbClr val="33CC33"/>
                </a:solidFill>
              </a:rPr>
              <a:t> </a:t>
            </a:r>
            <a:endParaRPr lang="sl-SI" sz="24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95FE9A9-E8D9-4A6E-9A4E-AE6451EDD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meri 9,9 mio km</a:t>
            </a:r>
            <a:r>
              <a:rPr lang="sl-SI" baseline="30000"/>
              <a:t>2</a:t>
            </a:r>
            <a:r>
              <a:rPr lang="sl-SI"/>
              <a:t>, 35% gozdov, le 7,5 % rodovitnih površin</a:t>
            </a:r>
          </a:p>
          <a:p>
            <a:pPr eaLnBrk="1" hangingPunct="1">
              <a:defRPr/>
            </a:pPr>
            <a:r>
              <a:rPr lang="sl-SI"/>
              <a:t>regije Kanade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1.</a:t>
            </a:r>
            <a:r>
              <a:rPr lang="sl-SI" u="sng"/>
              <a:t>Kanadski vzhod</a:t>
            </a:r>
            <a:r>
              <a:rPr lang="sl-SI"/>
              <a:t> ali </a:t>
            </a:r>
            <a:r>
              <a:rPr lang="sl-SI" u="sng"/>
              <a:t>Atlantska primorska</a:t>
            </a:r>
            <a:r>
              <a:rPr lang="sl-SI"/>
              <a:t> regija (Nova Škotska, Nova Fundlandija, Novi Brunsvig), majhne farme, poudarjen ribolov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2.</a:t>
            </a:r>
            <a:r>
              <a:rPr lang="sl-SI" u="sng"/>
              <a:t>Kanadski center</a:t>
            </a:r>
            <a:r>
              <a:rPr lang="sl-SI"/>
              <a:t> (Ontario, Quebeck - francoski), velika mesta Montreal, Toronto, Otawa (gl. mesto)…, razvita industrija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E2033AE-8C91-44D5-94DF-C97E9607B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75BB636-7233-4BAF-B901-E6757B061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3.</a:t>
            </a:r>
            <a:r>
              <a:rPr lang="sl-SI" u="sng"/>
              <a:t>Osrednji Kanadski zahod</a:t>
            </a:r>
            <a:r>
              <a:rPr lang="sl-SI"/>
              <a:t> ali </a:t>
            </a:r>
            <a:r>
              <a:rPr lang="sl-SI" u="sng"/>
              <a:t>prerijski zahod</a:t>
            </a:r>
            <a:r>
              <a:rPr lang="sl-SI"/>
              <a:t> (Manitoba, Alberta, Saskatchevan), glavno kmetijsko območje velikih farm, nafta, zemeljski plin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4.</a:t>
            </a:r>
            <a:r>
              <a:rPr lang="sl-SI" u="sng"/>
              <a:t>Kanadski daljni zahod</a:t>
            </a:r>
            <a:r>
              <a:rPr lang="sl-SI"/>
              <a:t> (Britanska Kolumbija), gorski relief z gozdovi, rudarstvo in gozdarstvo, Vancouver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5.</a:t>
            </a:r>
            <a:r>
              <a:rPr lang="sl-SI" u="sng"/>
              <a:t>Kanadski sever</a:t>
            </a:r>
            <a:r>
              <a:rPr lang="sl-SI"/>
              <a:t>: les, rudni viri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3416B85-CA02-4C51-B116-3A31AFAD9F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b="1">
                <a:solidFill>
                  <a:srgbClr val="33CC33"/>
                </a:solidFill>
              </a:rPr>
              <a:t>3. LATINSKA AMERIKA</a:t>
            </a:r>
            <a:endParaRPr lang="sl-SI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9CC5DAE-D8DD-43BB-9F1D-BEECD4C15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1</a:t>
            </a:r>
            <a:r>
              <a:rPr lang="sl-SI" b="1"/>
              <a:t>. </a:t>
            </a:r>
            <a:r>
              <a:rPr lang="sl-SI" b="1" u="sng"/>
              <a:t>ZGODOVINA IN RAZDELITEV</a:t>
            </a:r>
            <a:endParaRPr lang="sl-SI" u="sng"/>
          </a:p>
          <a:p>
            <a:pPr eaLnBrk="1" hangingPunct="1">
              <a:defRPr/>
            </a:pPr>
            <a:r>
              <a:rPr lang="sl-SI"/>
              <a:t>sestavljata jo Srednja  in Južna Amerika</a:t>
            </a:r>
          </a:p>
          <a:p>
            <a:pPr eaLnBrk="1" hangingPunct="1">
              <a:defRPr/>
            </a:pPr>
            <a:r>
              <a:rPr lang="sl-SI"/>
              <a:t>večji del leži v tropskem toplotnem pasu</a:t>
            </a:r>
          </a:p>
          <a:p>
            <a:pPr eaLnBrk="1" hangingPunct="1">
              <a:defRPr/>
            </a:pPr>
            <a:r>
              <a:rPr lang="sl-SI"/>
              <a:t>večina prebivalcev živi v mestnih naseljih, ki hitro rastejo (Ciudad de Mexico, Rio de Janeiro, Sao Paolo, Buenos Aires, Lima)</a:t>
            </a:r>
          </a:p>
          <a:p>
            <a:pPr eaLnBrk="1" hangingPunct="1">
              <a:defRPr/>
            </a:pPr>
            <a:r>
              <a:rPr lang="sl-SI"/>
              <a:t>stare indijanske civilizacije - Inkov, Majev in Aztekov</a:t>
            </a:r>
          </a:p>
          <a:p>
            <a:pPr eaLnBrk="1" hangingPunct="1">
              <a:defRPr/>
            </a:pPr>
            <a:r>
              <a:rPr lang="sl-SI"/>
              <a:t>Španci in Portugalci so prinesli krščansko vero in značilno arhitekturo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835FB02-E69E-4D16-BE19-858D448C0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 u="sng"/>
              <a:t>2. SREDNJA AMERIKA</a:t>
            </a:r>
            <a:r>
              <a:rPr lang="sl-SI"/>
              <a:t>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00BF763-4731-4832-8586-F982E711A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sestavljena je iz treh različnih geografskih enot: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1. Mehika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2. Medmorska Amerika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3. Karibski otoki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A028E78-2162-40E2-A0E7-22ECB22E9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>
                <a:solidFill>
                  <a:srgbClr val="FF3300"/>
                </a:solidFill>
              </a:rPr>
              <a:t>Mehika</a:t>
            </a:r>
            <a:endParaRPr lang="sl-SI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227DDCC-57BF-41A6-94BF-8E5F3B2A7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gorato površje z vmesno visoko planoto</a:t>
            </a:r>
          </a:p>
          <a:p>
            <a:pPr eaLnBrk="1" hangingPunct="1">
              <a:defRPr/>
            </a:pPr>
            <a:r>
              <a:rPr lang="sl-SI"/>
              <a:t>polotok Yucatan, polotok Kalifornija</a:t>
            </a:r>
          </a:p>
          <a:p>
            <a:pPr eaLnBrk="1" hangingPunct="1">
              <a:defRPr/>
            </a:pPr>
            <a:r>
              <a:rPr lang="sl-SI"/>
              <a:t>obrežni pas ob Mehiškem zalivu</a:t>
            </a:r>
          </a:p>
          <a:p>
            <a:pPr eaLnBrk="1" hangingPunct="1">
              <a:defRPr/>
            </a:pPr>
            <a:r>
              <a:rPr lang="sl-SI"/>
              <a:t>raznoliko podnebje: obale Yucatana na JV vroče in bolj vlažno, ob Kalifornijskem zalivu na SZ bolj suho podnebje</a:t>
            </a:r>
          </a:p>
          <a:p>
            <a:pPr eaLnBrk="1" hangingPunct="1">
              <a:defRPr/>
            </a:pPr>
            <a:r>
              <a:rPr lang="sl-SI"/>
              <a:t>prenaseljena prestolnica Ciudad de Mexico je živo nasprotje odmaknjenih delov države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0C2813E-ACB5-494F-BAD1-4B214C4DD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200" b="1">
                <a:solidFill>
                  <a:srgbClr val="FF3300"/>
                </a:solidFill>
              </a:rPr>
              <a:t>Majhna raznolikost površja, velika raznolikost podnebja in vodovja</a:t>
            </a:r>
            <a:endParaRPr lang="sl-SI" sz="3600" b="1">
              <a:solidFill>
                <a:srgbClr val="FF3300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06497C4-D0E8-4CA8-B574-FE449BC78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268413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 b="1"/>
              <a:t>slabo razčlenjena celina, še najbolj na vzhodu in jugovzhodu</a:t>
            </a:r>
          </a:p>
          <a:p>
            <a:pPr eaLnBrk="1" hangingPunct="1">
              <a:defRPr/>
            </a:pPr>
            <a:r>
              <a:rPr lang="sl-SI" sz="2800" b="1"/>
              <a:t>ob SV obali se vleče Veliki koralni greben, ki so ga zgradile korale</a:t>
            </a:r>
          </a:p>
          <a:p>
            <a:pPr eaLnBrk="1" hangingPunct="1">
              <a:defRPr/>
            </a:pPr>
            <a:r>
              <a:rPr lang="sl-SI" sz="2800" b="1"/>
              <a:t>površje razdelimo na tri velike naravne enote: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1) na Z visoki </a:t>
            </a:r>
            <a:r>
              <a:rPr lang="sl-SI" sz="2800" b="1" u="sng"/>
              <a:t>puščavski ravniki</a:t>
            </a:r>
            <a:r>
              <a:rPr lang="sl-SI" sz="2800" b="1"/>
              <a:t> in </a:t>
            </a:r>
            <a:r>
              <a:rPr lang="sl-SI" sz="2800" b="1" u="sng"/>
              <a:t>osamela</a:t>
            </a:r>
            <a:r>
              <a:rPr lang="sl-SI" sz="2800" b="1"/>
              <a:t> </a:t>
            </a:r>
            <a:r>
              <a:rPr lang="sl-SI" sz="2800" b="1" u="sng"/>
              <a:t>gorovja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2) </a:t>
            </a:r>
            <a:r>
              <a:rPr lang="sl-SI" sz="2800" b="1" u="sng"/>
              <a:t>Srednjeavstralsko</a:t>
            </a:r>
            <a:r>
              <a:rPr lang="sl-SI" sz="2800" b="1"/>
              <a:t> </a:t>
            </a:r>
            <a:r>
              <a:rPr lang="sl-SI" sz="2800" b="1" u="sng"/>
              <a:t>nižavje</a:t>
            </a:r>
            <a:r>
              <a:rPr lang="sl-SI" sz="2800" b="1"/>
              <a:t> z jezerom Eyre, </a:t>
            </a:r>
            <a:r>
              <a:rPr lang="sl-SI" sz="2800" b="1" u="sng"/>
              <a:t>nižavja</a:t>
            </a:r>
            <a:r>
              <a:rPr lang="sl-SI" sz="2800" b="1"/>
              <a:t> ob rekah </a:t>
            </a:r>
            <a:r>
              <a:rPr lang="sl-SI" sz="2800" b="1" u="sng"/>
              <a:t>Murray</a:t>
            </a:r>
            <a:r>
              <a:rPr lang="sl-SI" sz="2800" b="1"/>
              <a:t> in </a:t>
            </a:r>
            <a:r>
              <a:rPr lang="sl-SI" sz="2800" b="1" u="sng"/>
              <a:t>Darling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3) na V grudasto </a:t>
            </a:r>
            <a:r>
              <a:rPr lang="sl-SI" sz="2800" b="1" u="sng"/>
              <a:t>Veliko razvodno gorovje</a:t>
            </a:r>
            <a:r>
              <a:rPr lang="sl-SI" sz="2800" b="1"/>
              <a:t> (Avstralske Kordiljere</a:t>
            </a:r>
            <a:r>
              <a:rPr lang="sl-SI" sz="2400" b="1"/>
              <a:t>)</a:t>
            </a:r>
            <a:endParaRPr lang="sl-SI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A815047-A335-4449-96DA-E92D7DC32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8500E40-604A-46E1-B68F-673DC85DE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/>
              <a:t>nekdaj prevladujočih Indijancev je vedno manj, zelo se je zmanjšal delež belega prebivalstva</a:t>
            </a:r>
          </a:p>
          <a:p>
            <a:pPr eaLnBrk="1" hangingPunct="1">
              <a:defRPr/>
            </a:pPr>
            <a:r>
              <a:rPr lang="sl-SI" b="1"/>
              <a:t>sodobno družbo sestavljajo v večini mešanci</a:t>
            </a:r>
          </a:p>
          <a:p>
            <a:pPr eaLnBrk="1" hangingPunct="1">
              <a:defRPr/>
            </a:pPr>
            <a:r>
              <a:rPr lang="sl-SI" b="1"/>
              <a:t>revni poljedelski delavci peoni se preživljajo kot najeta delovna sila</a:t>
            </a:r>
          </a:p>
          <a:p>
            <a:pPr eaLnBrk="1" hangingPunct="1">
              <a:defRPr/>
            </a:pPr>
            <a:r>
              <a:rPr lang="sl-SI" b="1"/>
              <a:t>razvoj turizma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2B6F0F5-6723-4BB6-8885-03FB6D014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>
                <a:solidFill>
                  <a:srgbClr val="FF3300"/>
                </a:solidFill>
              </a:rPr>
              <a:t>MEDMORSKA AMERIKA</a:t>
            </a:r>
            <a:endParaRPr lang="sl-SI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D7798BD-4B9B-429E-893C-36169FA16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ozek pas kopnega sveta. Sedem držav: Gvatemala, Belize, Honduras</a:t>
            </a:r>
            <a:r>
              <a:rPr lang="sl-SI"/>
              <a:t>, San Salvador</a:t>
            </a:r>
            <a:r>
              <a:rPr lang="sl-SI" dirty="0"/>
              <a:t>, Nikaragva, Kostarika, Panama</a:t>
            </a:r>
          </a:p>
          <a:p>
            <a:pPr eaLnBrk="1" hangingPunct="1">
              <a:defRPr/>
            </a:pPr>
            <a:r>
              <a:rPr lang="sl-SI" dirty="0"/>
              <a:t>zaradi toplih in vlažnih vetrov je veliko padavin</a:t>
            </a:r>
          </a:p>
          <a:p>
            <a:pPr eaLnBrk="1" hangingPunct="1">
              <a:defRPr/>
            </a:pPr>
            <a:r>
              <a:rPr lang="sl-SI" dirty="0"/>
              <a:t>porasla s tropskim deževnim gozdom</a:t>
            </a:r>
          </a:p>
          <a:p>
            <a:pPr eaLnBrk="1" hangingPunct="1">
              <a:defRPr/>
            </a:pPr>
            <a:r>
              <a:rPr lang="sl-SI" dirty="0"/>
              <a:t>pomembna prometna vloga Panamskega prekopa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E58C585-2A40-4EE0-93D3-1EE3185B1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1FB26A1-081A-4DD5-94DE-741477A4F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/>
              <a:t>na najboljših zemljiščih prevladujejo veleposestva, kjer so večinoma plantaže</a:t>
            </a:r>
          </a:p>
          <a:p>
            <a:pPr eaLnBrk="1" hangingPunct="1">
              <a:defRPr/>
            </a:pPr>
            <a:r>
              <a:rPr lang="sl-SI" sz="40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monokulturno</a:t>
            </a:r>
            <a:r>
              <a:rPr lang="sl-SI" sz="4000"/>
              <a:t> </a:t>
            </a:r>
            <a:r>
              <a:rPr lang="sl-SI" sz="40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poljedelstvo</a:t>
            </a:r>
            <a:r>
              <a:rPr lang="sl-SI" sz="4000"/>
              <a:t>: sladkorni trs, banane, ananas, kokos, tobak ali kava</a:t>
            </a:r>
          </a:p>
          <a:p>
            <a:pPr eaLnBrk="1" hangingPunct="1">
              <a:defRPr/>
            </a:pPr>
            <a:r>
              <a:rPr lang="sl-SI" sz="4000"/>
              <a:t>mozaik prebivalstva: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4000"/>
              <a:t>    mestici, zambi, mulati, kreoli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048E006-FD34-43D8-97D1-17333FB66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6000">
                <a:solidFill>
                  <a:srgbClr val="FF3300"/>
                </a:solidFill>
              </a:rPr>
              <a:t>Karibski otoki</a:t>
            </a:r>
            <a:endParaRPr lang="sl-SI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A7B95D8-3935-48E4-AB9C-C5C322684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raztezajo se v 3000 km dolgem loku od polotoka Yucatana do severnih obal  Južne Amerike</a:t>
            </a:r>
          </a:p>
          <a:p>
            <a:pPr eaLnBrk="1" hangingPunct="1">
              <a:defRPr/>
            </a:pPr>
            <a:r>
              <a:rPr lang="sl-SI"/>
              <a:t>otoške skupine : Veliki Antili , Mali Antili in Bahamski otoki</a:t>
            </a:r>
          </a:p>
          <a:p>
            <a:pPr eaLnBrk="1" hangingPunct="1">
              <a:defRPr/>
            </a:pPr>
            <a:r>
              <a:rPr lang="sl-SI"/>
              <a:t>Veliki Antili: Kuba, Jamajka, Portoriko, Haiti (Dominikanska republika)</a:t>
            </a:r>
          </a:p>
          <a:p>
            <a:pPr eaLnBrk="1" hangingPunct="1">
              <a:defRPr/>
            </a:pPr>
            <a:r>
              <a:rPr lang="sl-SI"/>
              <a:t>Mali Antili: Privetrni in Zavetrni otoki</a:t>
            </a:r>
          </a:p>
          <a:p>
            <a:pPr eaLnBrk="1" hangingPunct="1">
              <a:defRPr/>
            </a:pPr>
            <a:r>
              <a:rPr lang="sl-SI"/>
              <a:t>okoli 3000 otokov na Bahamih</a:t>
            </a:r>
          </a:p>
          <a:p>
            <a:pPr eaLnBrk="1" hangingPunct="1">
              <a:defRPr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F1E9896-3876-40B7-A73E-76DA14A7F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b="1">
                <a:solidFill>
                  <a:srgbClr val="FF3300"/>
                </a:solidFill>
              </a:rPr>
              <a:t>3</a:t>
            </a:r>
            <a:r>
              <a:rPr lang="sl-SI" sz="4000" b="1">
                <a:solidFill>
                  <a:srgbClr val="FF3300"/>
                </a:solidFill>
              </a:rPr>
              <a:t>. JUŽNA AMERIKA</a:t>
            </a:r>
            <a:endParaRPr lang="sl-SI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8415F9C-9ECB-487D-B145-55591D076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/>
              <a:t>meri 17,7 mio km</a:t>
            </a:r>
            <a:r>
              <a:rPr lang="sl-SI" sz="2800" baseline="30000"/>
              <a:t>2 </a:t>
            </a:r>
            <a:r>
              <a:rPr lang="sl-SI" sz="2800"/>
              <a:t>in ima 300 mio prebivalcev</a:t>
            </a:r>
          </a:p>
          <a:p>
            <a:pPr eaLnBrk="1" hangingPunct="1">
              <a:defRPr/>
            </a:pPr>
            <a:r>
              <a:rPr lang="sl-SI" sz="2800"/>
              <a:t>RELIEF: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u="sng"/>
              <a:t>a) Gvajansko - brazilsko višavje</a:t>
            </a:r>
            <a:endParaRPr lang="sl-SI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b</a:t>
            </a:r>
            <a:r>
              <a:rPr lang="sl-SI" sz="2800" u="sng"/>
              <a:t>) nižinski del</a:t>
            </a:r>
            <a:r>
              <a:rPr lang="sl-SI" sz="2800"/>
              <a:t>: - ob reki Orinoko (Llanos)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                         - ob reki Amazonki (Selvas)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                         - ob rekah Parana, Urugvaj,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                                         Paragvaj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                          - Gran Chaco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                          - Pampe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0BE0247-2D5E-4BDB-850C-ABA744B39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1FBFAC1-CAF3-441B-A395-FBCFF2272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765175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u="sng"/>
              <a:t>c) </a:t>
            </a:r>
            <a:r>
              <a:rPr lang="sl-SI" sz="2800" b="1" u="sng"/>
              <a:t>- skrajni jug Patagonija</a:t>
            </a:r>
            <a:endParaRPr lang="sl-SI" sz="2800" b="1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 </a:t>
            </a:r>
            <a:r>
              <a:rPr lang="sl-SI" sz="2800" b="1" u="sng"/>
              <a:t>- Južnoameriške Kordiljere</a:t>
            </a:r>
            <a:endParaRPr lang="sl-SI" sz="2800" b="1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    a) Severni Andi (v Kolumbiji,  Ekvadorju),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        najvišji vrh Čimborazo 6310 m n.v.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    b) Srednji Andi (v Peruju in Boliviji), med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        slemeni visoka planota Alto plan z    jezerom Titikaka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b="1"/>
              <a:t>       c) Južni Andi v Čilu, najvišji</a:t>
            </a:r>
            <a:r>
              <a:rPr lang="sl-SI" sz="2800"/>
              <a:t> vrh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           </a:t>
            </a:r>
            <a:r>
              <a:rPr lang="sl-SI" sz="2800" b="1"/>
              <a:t>Aconcagua 6960</a:t>
            </a:r>
            <a:r>
              <a:rPr lang="sl-SI" b="1"/>
              <a:t> m n.v.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2BEB9F1-175F-4FC2-AEDE-524CE5B05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65E2697-7BB5-49F0-A612-9A800555E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549275"/>
            <a:ext cx="7772400" cy="4114800"/>
          </a:xfrm>
        </p:spPr>
        <p:txBody>
          <a:bodyPr/>
          <a:lstStyle/>
          <a:p>
            <a:pPr lvl="1" eaLnBrk="1" hangingPunct="1">
              <a:defRPr/>
            </a:pPr>
            <a:r>
              <a:rPr lang="sl-SI"/>
              <a:t>PODNEBJE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1</a:t>
            </a:r>
            <a:r>
              <a:rPr lang="sl-SI"/>
              <a:t>) dejavniki: - reliefna izoblikovanost,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  -nadmorska višina v Andih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2) vrste podnebij: ekvatorialno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            savansko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             celinsko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             gorsko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             oceansko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             sredozemsko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             puščavsko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6EADE67-20D4-49B8-9F45-6C7F74C59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RASTJE IN PRSTI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5451A7C-9C4B-47C9-82AE-FF3256381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vlažnotropski dežni gozd v ekvatorialnem podnebju; (Amazonsko nižavje, zahodna pobočja ekvatorialnih Andov, pobočja Gvajanskega višavja); lateritne rdeče prsti, ob obali mangrove</a:t>
            </a:r>
          </a:p>
          <a:p>
            <a:pPr eaLnBrk="1" hangingPunct="1">
              <a:defRPr/>
            </a:pPr>
            <a:r>
              <a:rPr lang="sl-SI"/>
              <a:t>savana</a:t>
            </a:r>
          </a:p>
          <a:p>
            <a:pPr eaLnBrk="1" hangingPunct="1">
              <a:defRPr/>
            </a:pPr>
            <a:r>
              <a:rPr lang="sl-SI"/>
              <a:t>stepa</a:t>
            </a:r>
          </a:p>
          <a:p>
            <a:pPr eaLnBrk="1" hangingPunct="1">
              <a:defRPr/>
            </a:pPr>
            <a:r>
              <a:rPr lang="sl-SI"/>
              <a:t>mediteransko rastje (osrednji Čile)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B445BA8-008F-4E49-9F95-2F901743D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610A815-7007-49E5-9673-DB12AB929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višinski pasovi v Andih: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- do 1500 m tropski dežni gozd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- do 2800 m praprot v rastju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- nad 2800 m nizko drevje, grmovje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- nad 3000 m bujna trava, grmovje do 4500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F7DEF30-F3E1-44F3-BC1F-844803A23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/>
              <a:t>Družbenogeografske razmere v J.Amer.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A0CE9AA-0197-420D-A865-2E2669283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/>
              <a:t>Veliko naravnega bogastva: nafta( Mehika, Venezuela), zemeljski plin, boksit, železova ruda, baker, zlato, srebro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Proizvodnja sladkorja, kava, kakav, tropsko sadje, tobak, goveje meso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 kljub naravnemu bogastvu je v resnici bogatih le nekaj % ljudi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Plemena, ki izginjajo in milijonska mesta, v katerih je prevladal vpliv zavojevalcev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9F0586-9FC5-49FD-AB0A-21582EE6A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 b="1">
                <a:solidFill>
                  <a:srgbClr val="FF3300"/>
                </a:solidFill>
              </a:rPr>
              <a:t>Podnebje Avstralije</a:t>
            </a:r>
            <a:endParaRPr lang="sl-SI" sz="2800" b="1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FA445C8-2616-4ED1-B64F-C849C8CBC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90805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S in SV del ima tropsko podnebje (poletni monsun in sušno obdobje)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Vzhodno obrobje ima subtropsko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JZ in J obala ima sredozemsko podnebje (zahodni vetrovi)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notranjost je suha in poleti silno vroča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čim bolj proti zahodu gremo, tem bolj suho 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D22B632-BDBF-44EA-BD33-4D11CE327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82ACC3D7-2DC2-4A7D-A50C-782674E41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Zakrita oblika diskriminacije, ki se kaže v veliki revščini, lakoti in brezdomstvu (najbolj ogroženi otroci)</a:t>
            </a:r>
          </a:p>
          <a:p>
            <a:pPr eaLnBrk="1" hangingPunct="1">
              <a:defRPr/>
            </a:pPr>
            <a:r>
              <a:rPr lang="sl-SI"/>
              <a:t>Največje število hitrorastočih večmilijonskih mest na svetu (divja urbanizacija, revne četrti – favele)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777AC2C1-7225-42BB-9C49-3681B80A0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POLARNA OBMOČJA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D11BAE9-7F9A-47EF-9F05-DB93B318D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 POLARNA OBMOČJA  se razprostirajo okoli obeh Zemljinih polov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Arktika – na severu z. oble (ni celina)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Antarktika – na jugu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Na podnebne razmere močno vplivata polarni dan in polarna noč – nizke temperature, mrzlo podnebje, ledeni pokrov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Arktika obsega skrajne severne robne dele Evrope, Azije in S. Amerike. Med njimi je Severni ledeni ocean. Redka poselitev: Laponci, Samojedi, Eskimi (Inuiti)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FE046796-A45D-4ED6-8195-FF328E86F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537FD0F-5470-4D19-9F5B-3409A46FF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Antarktika : ledena celina, obdana z oceani. Ni stalnih naselij. Ozemeljske zahteve Velike Britanije, Argentine, Čila, Norveške, Avstralije, Francije in Nove Zelandije.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1B16793-F5F4-4FA0-84B3-C2F07184F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ZEMLJA KOT CELOTA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8008A66-05E4-4262-9156-5DB26DEDE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/>
              <a:t>Življenjski viri niso neizčrpni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Ali znanost in izobraževanje odpirata vrata v boljši jutri?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Ali ima Zemlja dovolj prostora in hrane za vse?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Zakaj eni hitro napredujejo, drugi pa vedno bolj zaostajajo?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Kako bomo v prihodnje ravnali z našim okoljem?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CF2D4AC-F999-4089-B0C4-5AF010F3C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9D165382-EACD-44F5-805B-383E8530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4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Misli globalno, deluj lokalno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01755E52-2007-44C0-82ED-6A4D527B1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EA95FA5-EBE9-4079-96B4-D9F6E1D6C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Ali bo med različnimi narodi in ljudstvi tega sveta res kdaj zavladal popoln mir?</a:t>
            </a:r>
          </a:p>
          <a:p>
            <a:pPr eaLnBrk="1" hangingPunct="1">
              <a:defRPr/>
            </a:pPr>
            <a:r>
              <a:rPr lang="sl-SI"/>
              <a:t>Kako dolgo se bomo še lahko upirali popolni globalizaciji sveta?</a:t>
            </a:r>
          </a:p>
          <a:p>
            <a:pPr eaLnBrk="1" hangingPunct="1">
              <a:defRPr/>
            </a:pPr>
            <a:r>
              <a:rPr lang="sl-SI"/>
              <a:t>Komu bomo pomagali in kdo bo pomagal nam?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1D5E734-9FA6-432C-8214-2799A8306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sl-SI" sz="5400" b="1"/>
              <a:t>Rastlinstvo</a:t>
            </a:r>
            <a:endParaRPr 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42C1183-8A51-471B-BF67-217D2539B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836613"/>
            <a:ext cx="7543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prilagojeno podnebju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v suhi notranjosti so polpuščave in puščave, kjer raste bodljikavo grmovje, imenovano </a:t>
            </a:r>
            <a:r>
              <a:rPr lang="sl-SI" b="1" u="sng">
                <a:latin typeface="Comic Sans MS" pitchFamily="66" charset="0"/>
              </a:rPr>
              <a:t>scrub.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kjer je dovolj padavin uspevajo </a:t>
            </a:r>
            <a:r>
              <a:rPr lang="sl-SI" b="1" u="sng">
                <a:latin typeface="Comic Sans MS" pitchFamily="66" charset="0"/>
              </a:rPr>
              <a:t>evkaliptusovi</a:t>
            </a:r>
            <a:r>
              <a:rPr lang="sl-SI" b="1">
                <a:latin typeface="Comic Sans MS" pitchFamily="66" charset="0"/>
              </a:rPr>
              <a:t> gozdovi, južneje le posamezna drevesa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60 % površja nima odtoka v morje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pomanjkanje padavin in tekočih voda je povzročilo uporabo podtalnice z </a:t>
            </a:r>
            <a:r>
              <a:rPr lang="sl-SI" b="1" u="sng">
                <a:latin typeface="Comic Sans MS" pitchFamily="66" charset="0"/>
              </a:rPr>
              <a:t>arteškimi vodnjaki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C8BC330-B746-4F77-846A-FA11D215B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3200" b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</a:rPr>
              <a:t>NAJREDKEJE POSELJENA CELINA</a:t>
            </a:r>
            <a:endParaRPr lang="sl-SI" sz="3200" b="1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EFCC90A-B9D4-4C8A-BCBF-13C80DAFA7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052513"/>
            <a:ext cx="381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Avstralski domorodci </a:t>
            </a:r>
            <a:r>
              <a:rPr lang="sl-SI" b="1" u="sng">
                <a:latin typeface="Comic Sans MS" pitchFamily="66" charset="0"/>
              </a:rPr>
              <a:t>aborigini</a:t>
            </a:r>
            <a:r>
              <a:rPr lang="sl-SI" b="1">
                <a:latin typeface="Comic Sans MS" pitchFamily="66" charset="0"/>
              </a:rPr>
              <a:t> so temne polti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v 150 letih se je število zmanjšalo na 40000, danes jih je 200000 v revnih mestnih četrtih, na lastni zemlji in v notranjosti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95FD6ED-8ECC-4F6D-94B3-8D170C07F8C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981075"/>
            <a:ext cx="381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največji delež preb. sestavljajo evropski priseljenci, povečini britanskega rodu (95%)</a:t>
            </a:r>
          </a:p>
          <a:p>
            <a:pPr eaLnBrk="1" hangingPunct="1">
              <a:defRPr/>
            </a:pPr>
            <a:r>
              <a:rPr lang="sl-SI" b="1">
                <a:latin typeface="Comic Sans MS" pitchFamily="66" charset="0"/>
              </a:rPr>
              <a:t>25000 Slovencev</a:t>
            </a:r>
          </a:p>
          <a:p>
            <a:pPr eaLnBrk="1" hangingPunct="1">
              <a:defRPr/>
            </a:pPr>
            <a:endParaRPr lang="sl-SI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48492B8-5799-400B-88A7-A214315B7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714BBD2-FDE0-49DF-AB5E-7FECC14E8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001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sz="3600" b="1">
                <a:latin typeface="Comic Sans MS" pitchFamily="66" charset="0"/>
              </a:rPr>
              <a:t>redka poselitev in neenakomerna porazdelitev prebivalstva        (2 preb./km</a:t>
            </a:r>
            <a:r>
              <a:rPr lang="sl-SI" sz="3600" b="1" baseline="30000">
                <a:latin typeface="Comic Sans MS" pitchFamily="66" charset="0"/>
              </a:rPr>
              <a:t>2</a:t>
            </a:r>
            <a:r>
              <a:rPr lang="sl-SI" sz="3600" b="1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3600" b="1">
                <a:latin typeface="Comic Sans MS" pitchFamily="66" charset="0"/>
              </a:rPr>
              <a:t>redko poseljena notranjost, na JV in ob obali 80% prebivalstva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3600" b="1">
                <a:latin typeface="Comic Sans MS" pitchFamily="66" charset="0"/>
              </a:rPr>
              <a:t>visok delež mestnega prebivalstva (82%)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3600" b="1">
                <a:latin typeface="Comic Sans MS" pitchFamily="66" charset="0"/>
              </a:rPr>
              <a:t>18 milijonov prebivalcev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3600" b="1">
                <a:latin typeface="Comic Sans MS" pitchFamily="66" charset="0"/>
              </a:rPr>
              <a:t>glavno mesto Canbera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3600" b="1">
                <a:latin typeface="Comic Sans MS" pitchFamily="66" charset="0"/>
              </a:rPr>
              <a:t>večja mesta : Sydney, Melbourne, Brisbane, Adelaide, Perth, Darwin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2FC7619-31BC-4C39-AB65-A3563CEE4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b="1"/>
              <a:t>Gospodarstvo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26E4FD7-3035-4BDA-9208-BAFFA262F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600" b="1"/>
              <a:t>glavni pridelki: pšenica, sadje, vino, tropski sadeži</a:t>
            </a:r>
          </a:p>
          <a:p>
            <a:pPr eaLnBrk="1" hangingPunct="1">
              <a:defRPr/>
            </a:pPr>
            <a:r>
              <a:rPr lang="sl-SI" sz="3600" b="1"/>
              <a:t>živinoreja, zlasti ovčereja (volna)</a:t>
            </a:r>
          </a:p>
          <a:p>
            <a:pPr eaLnBrk="1" hangingPunct="1">
              <a:defRPr/>
            </a:pPr>
            <a:r>
              <a:rPr lang="sl-SI" sz="3600" b="1"/>
              <a:t>zlato, boksit, železo, premog, uran, nafta</a:t>
            </a:r>
          </a:p>
          <a:p>
            <a:pPr eaLnBrk="1" hangingPunct="1">
              <a:defRPr/>
            </a:pPr>
            <a:r>
              <a:rPr lang="sl-SI" sz="3600" b="1"/>
              <a:t>različna, zlasti živilsko predelovalna industrija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B8D49D8-1362-493E-862B-E887F959E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Zvezne države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CBCBE07-8FAA-4C33-8033-5211A8AF6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sl-SI">
                <a:latin typeface="Tahoma" pitchFamily="34" charset="0"/>
              </a:rPr>
              <a:t>Zahodna Avstralija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sl-SI">
                <a:latin typeface="Tahoma" pitchFamily="34" charset="0"/>
              </a:rPr>
              <a:t>Severni teritorij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sl-SI">
                <a:latin typeface="Tahoma" pitchFamily="34" charset="0"/>
              </a:rPr>
              <a:t>Južna Avstralija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sl-SI">
                <a:latin typeface="Tahoma" pitchFamily="34" charset="0"/>
              </a:rPr>
              <a:t>Queensland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sl-SI">
                <a:latin typeface="Tahoma" pitchFamily="34" charset="0"/>
              </a:rPr>
              <a:t>Novi južni Wales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sl-SI">
                <a:latin typeface="Tahoma" pitchFamily="34" charset="0"/>
              </a:rPr>
              <a:t>Viktorija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sl-SI">
                <a:latin typeface="Tahoma" pitchFamily="34" charset="0"/>
              </a:rPr>
              <a:t>Tasmanija</a:t>
            </a:r>
          </a:p>
          <a:p>
            <a:pPr eaLnBrk="1" hangingPunct="1">
              <a:buClr>
                <a:schemeClr val="tx1"/>
              </a:buClr>
              <a:buFont typeface="Monotype Sorts" pitchFamily="2" charset="2"/>
              <a:buChar char="t"/>
              <a:defRPr/>
            </a:pPr>
            <a:r>
              <a:rPr lang="sl-SI">
                <a:latin typeface="Tahoma" pitchFamily="34" charset="0"/>
              </a:rPr>
              <a:t>Avstralija je članica Britanske skupnosti narodov (Commonwealth)</a:t>
            </a:r>
          </a:p>
        </p:txBody>
      </p:sp>
      <p:pic>
        <p:nvPicPr>
          <p:cNvPr id="32772" name="Picture 4" descr="KURAC">
            <a:extLst>
              <a:ext uri="{FF2B5EF4-FFF2-40B4-BE49-F238E27FC236}">
                <a16:creationId xmlns:a16="http://schemas.microsoft.com/office/drawing/2014/main" id="{7F3C26F6-E083-4714-A0F3-1571D7D70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05038"/>
            <a:ext cx="3352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theme/theme1.xml><?xml version="1.0" encoding="utf-8"?>
<a:theme xmlns:a="http://schemas.openxmlformats.org/drawingml/2006/main" name="Krožnica">
  <a:themeElements>
    <a:clrScheme name="Krožnic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Krožni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ožnic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ožnic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0</TotalTime>
  <Words>2062</Words>
  <Application>Microsoft Office PowerPoint</Application>
  <PresentationFormat>On-screen Show (4:3)</PresentationFormat>
  <Paragraphs>243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Comic Sans MS</vt:lpstr>
      <vt:lpstr>Monotype Sorts</vt:lpstr>
      <vt:lpstr>Tahoma</vt:lpstr>
      <vt:lpstr>Wingdings</vt:lpstr>
      <vt:lpstr>Krožnica</vt:lpstr>
      <vt:lpstr>AVSTRALIJA IN OCEANIJA</vt:lpstr>
      <vt:lpstr>AVSTRALIJA, CELINA VELIKIH NARAVNIH NASPROTIJ</vt:lpstr>
      <vt:lpstr>Majhna raznolikost površja, velika raznolikost podnebja in vodovja</vt:lpstr>
      <vt:lpstr>Podnebje Avstralije</vt:lpstr>
      <vt:lpstr>Rastlinstvo</vt:lpstr>
      <vt:lpstr>NAJREDKEJE POSELJENA CELINA</vt:lpstr>
      <vt:lpstr>PowerPoint Presentation</vt:lpstr>
      <vt:lpstr>Gospodarstvo</vt:lpstr>
      <vt:lpstr>Zvezne države</vt:lpstr>
      <vt:lpstr>NOVA ZELANDIJA</vt:lpstr>
      <vt:lpstr>PowerPoint Presentation</vt:lpstr>
      <vt:lpstr>Oceanija</vt:lpstr>
      <vt:lpstr>PowerPoint Presentation</vt:lpstr>
      <vt:lpstr>AMERIKA</vt:lpstr>
      <vt:lpstr>1. AMERIKO SESTAVLJA VEČ AMERIK</vt:lpstr>
      <vt:lpstr>PowerPoint Presentation</vt:lpstr>
      <vt:lpstr>PowerPoint Presentation</vt:lpstr>
      <vt:lpstr>2. ANGLOAMERIKA</vt:lpstr>
      <vt:lpstr>PowerPoint Presentation</vt:lpstr>
      <vt:lpstr>B.  podnebje Angloamerike</vt:lpstr>
      <vt:lpstr>PowerPoint Presentation</vt:lpstr>
      <vt:lpstr>C. Prebivalstvo ZDA</vt:lpstr>
      <vt:lpstr>D. Gospodarstvo ZDA</vt:lpstr>
      <vt:lpstr>2. industrija</vt:lpstr>
      <vt:lpstr>E. Kanada </vt:lpstr>
      <vt:lpstr>PowerPoint Presentation</vt:lpstr>
      <vt:lpstr>3. LATINSKA AMERIKA</vt:lpstr>
      <vt:lpstr>2. SREDNJA AMERIKA </vt:lpstr>
      <vt:lpstr>Mehika</vt:lpstr>
      <vt:lpstr>PowerPoint Presentation</vt:lpstr>
      <vt:lpstr>MEDMORSKA AMERIKA</vt:lpstr>
      <vt:lpstr>PowerPoint Presentation</vt:lpstr>
      <vt:lpstr>Karibski otoki</vt:lpstr>
      <vt:lpstr>3. JUŽNA AMERIKA</vt:lpstr>
      <vt:lpstr>PowerPoint Presentation</vt:lpstr>
      <vt:lpstr>PowerPoint Presentation</vt:lpstr>
      <vt:lpstr>RASTJE IN PRSTI</vt:lpstr>
      <vt:lpstr>PowerPoint Presentation</vt:lpstr>
      <vt:lpstr>Družbenogeografske razmere v J.Amer.</vt:lpstr>
      <vt:lpstr>PowerPoint Presentation</vt:lpstr>
      <vt:lpstr>POLARNA OBMOČJA</vt:lpstr>
      <vt:lpstr>PowerPoint Presentation</vt:lpstr>
      <vt:lpstr>ZEMLJA KOT CELOTA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2019-05-30T09:43:34Z</dcterms:created>
  <dcterms:modified xsi:type="dcterms:W3CDTF">2019-05-30T09:43:34Z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