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2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84" d="100"/>
          <a:sy n="84" d="100"/>
        </p:scale>
        <p:origin x="102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43C1E9-8C8C-4F74-AB32-824F18945C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094282-4779-4A7F-9A3D-B9D4F84C2D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8BB6E68-0DC5-4A18-B8E6-AA7EF9E9364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942C7-8544-4191-ACAD-4E2A81EAE9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A6E1D-D448-48A5-8926-5446E10608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A269359-EF27-4138-8678-A7E791A9FD6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FFDAF4-B670-4CB4-9FB9-48C97F2BDC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723475-C402-41D5-9A0A-EED17FDD9E1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3E3CD0C-9042-4E4C-8380-7F659061E67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A910862-CB54-436F-923C-34031DBC8F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30E9F96-67D7-4E4B-88A5-CBAB47CE73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160C0-7A55-4AD6-9316-A9776CB856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41ADA-8E18-4F16-B53A-CF3E60B6C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35DFAA0-D9C5-4E34-AE60-6C1B45BFDBE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D714E017-8467-4F89-9764-41D70CEF3F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1C276770-E173-4553-BA84-D676F2274B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E0588D1A-EEBE-4DA5-B2E5-ED7869D4DD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876A6A9-A639-41E0-9267-74F268B38B98}" type="slidenum">
              <a:rPr lang="sl-SI" altLang="sl-SI">
                <a:latin typeface="Calibri" panose="020F0502020204030204" pitchFamily="34" charset="0"/>
              </a:rPr>
              <a:pPr/>
              <a:t>5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DC300DB7-61FF-4234-91D4-719FE95394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7223805C-42F5-4855-9C8C-966086C572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71823B0B-E52A-4166-B53D-7067CCF61D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746096A-917D-4187-AFCA-15F2ED4E1C46}" type="slidenum">
              <a:rPr lang="sl-SI" altLang="sl-SI">
                <a:latin typeface="Calibri" panose="020F0502020204030204" pitchFamily="34" charset="0"/>
              </a:rPr>
              <a:pPr/>
              <a:t>7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D23704DD-8CA7-4A34-BCD4-ACF97871F8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07DC231E-CFC4-45E8-8716-C63BC33706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931C6DA8-1D2B-4659-8292-C0FA6EE537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8EE3421-2DD2-4647-8856-2279AB51E8AB}" type="slidenum">
              <a:rPr lang="sl-SI" altLang="sl-SI">
                <a:latin typeface="Calibri" panose="020F0502020204030204" pitchFamily="34" charset="0"/>
              </a:rPr>
              <a:pPr/>
              <a:t>13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6A91EB5A-58D8-4660-9F97-20498D2FDA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9CEE1930-0591-40BA-B1D8-5987627CE8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6C66B7EE-A4F1-48C4-8A7D-B10B83337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156331A-4D72-4C37-917F-B195F37C736A}" type="slidenum">
              <a:rPr lang="sl-SI" altLang="sl-SI">
                <a:latin typeface="Calibri" panose="020F0502020204030204" pitchFamily="34" charset="0"/>
              </a:rPr>
              <a:pPr/>
              <a:t>14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C3A368EB-F40F-46FB-AA4F-A140AA2512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9B28FD65-EF4C-4C70-B1DF-A66F37A193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BF21F34F-16E4-4C9A-B62D-3153E1BE0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D891C05-4BAC-4914-A27F-F3DC368F9515}" type="slidenum">
              <a:rPr lang="sl-SI" altLang="sl-SI">
                <a:latin typeface="Calibri" panose="020F0502020204030204" pitchFamily="34" charset="0"/>
              </a:rPr>
              <a:pPr/>
              <a:t>17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8457C-D7B2-4EE5-8E80-D2ABD3FF9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E4D31-D1EB-4691-A720-CABB5DD00E8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C0B42-2518-404A-A1F4-4609D1572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2E709-CE27-4F0A-9568-3D9C308E8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76035-B6D8-419E-B166-971AA7545E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256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500F-0545-4470-9D50-DCBBA9E3A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D7F2D-FF08-4FDF-8325-B003912B51C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AEE2C-18AD-4B46-992A-B8DFF55BA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89D8A-893E-4255-8984-BF37003E7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B873A-CD9B-4169-9A4E-342AA7CF915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556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3C33A-D9CD-4919-8044-365C4401D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9B3F8-6DEC-44A1-8BB3-72EA5485FC9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87ABD-DE66-4E8E-888B-182BCE34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E51A5-8F38-4CD7-9CD9-BB37CFBF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F2DAC-ABCC-4866-9232-A7B7CEAB78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9047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CBCF8-7C8D-460C-A60B-5DFFA58F1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7D100-F702-4DAD-99A3-087D15B4C67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DB359-944A-42CF-BF61-181A2578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90A1D-AB2B-406A-B978-A6FD9495F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0FB6F-2E41-412A-BD98-EB6BE44C82A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6606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065D8-65AB-4A93-B8BA-F2F7AD701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796EF-0512-4BF5-BE72-5D73BC9D4AF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96906-266E-49D1-9D7B-A270AF690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417FC-6A2C-4B2D-ABE0-FDE537F78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612B6-D76F-4502-8035-E8B12BCF68B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374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B0B02D-C0A8-45CA-BF3F-6FACCA04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D8841-A769-456F-A0BF-24BEBE10FAD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C3C166-CBB3-4217-BF03-BD0DB480B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E2E7BE-AC14-4C2B-B413-949DDD58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96259-246B-457E-ADD9-C2EE0DA22EF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303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EF8382-1304-4353-98A9-62D42C39D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236B6-11C5-49D3-98D5-204EB4ECD52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79261B-D935-4A6C-B072-B19B2E1C3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7E345E-04D6-4290-8AD7-1A532D5E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3360B-0B58-47BA-BB9B-BBF8D85DAAC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6890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02DAA3E-C802-4E17-9D63-CAAC9C128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647B8-C6C3-423F-B5EB-B1DFB9B2D91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6AC09F-65BD-4A8A-B81A-BA418DC55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AAD88C-A0C1-4102-B6EA-21AC31009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80305-7999-48C4-BD8C-0322A4E7B0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9910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000360A-9AD5-45E1-8BF2-6279C9649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27710-5C28-4D39-AB34-23061BC81B7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31BF2A7-42F9-43E0-A944-79DC180D6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1227D16-3BE6-4B94-A1CD-667EC9D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CBA30-BC6D-46D3-948E-BF6547B3F4B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4865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8CAB86-381A-47E2-A7BE-F952E02A4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2636F-8822-44F1-B27B-4FDB71C1DC1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5A92A2-6DCF-4116-A2EF-E8A0E1B72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BFD19F-37EF-41A0-9B16-ABC4CF2E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52598-9BDF-4081-B80C-8F2AD02D10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7511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0">
            <a:extLst>
              <a:ext uri="{FF2B5EF4-FFF2-40B4-BE49-F238E27FC236}">
                <a16:creationId xmlns:a16="http://schemas.microsoft.com/office/drawing/2014/main" id="{A8B3D9C0-3FBC-404D-BDD8-9BD112B412CB}"/>
              </a:ext>
            </a:extLst>
          </p:cNvPr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DD96CF3-0F40-4BA8-86DE-32A91033E9B1}"/>
                </a:ext>
              </a:extLst>
            </p:cNvPr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FD2D519-45AF-40FF-9651-D8FD2B6FC61E}"/>
                </a:ext>
              </a:extLst>
            </p:cNvPr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3E51E29-92AD-4719-A113-1A2240674A4E}"/>
                </a:ext>
              </a:extLst>
            </p:cNvPr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5612DD2-53A5-4422-B18C-A4BDAA05E0C6}"/>
                </a:ext>
              </a:extLst>
            </p:cNvPr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22E284D-13D6-42A1-9BC6-9DAD119600D9}"/>
                </a:ext>
              </a:extLst>
            </p:cNvPr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57E5F9E-22A5-400E-84BD-F6B665AD9C0A}"/>
                </a:ext>
              </a:extLst>
            </p:cNvPr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96788B7-9640-46FC-B509-C4CA17A55C0D}"/>
                </a:ext>
              </a:extLst>
            </p:cNvPr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78A7733-7899-4854-8AE1-CFC82CAA0EA3}"/>
                </a:ext>
              </a:extLst>
            </p:cNvPr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A6AFECCC-0050-4ED1-8EE1-D8C5816FE5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8A726-DB6B-486F-BC9D-D23AD913342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37154D44-DB28-4C7F-BE1A-10A45BFE969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458999A0-0FEC-4948-BD57-9495EFF08D4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456CCCD-58A0-4647-A4F6-C731AD75415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0008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FEE6F"/>
            </a:gs>
            <a:gs pos="88000">
              <a:srgbClr val="81AD3C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>
            <a:extLst>
              <a:ext uri="{FF2B5EF4-FFF2-40B4-BE49-F238E27FC236}">
                <a16:creationId xmlns:a16="http://schemas.microsoft.com/office/drawing/2014/main" id="{9ABE43E5-DCAF-4564-9BE7-49AD593E13F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>
              <a:extLst>
                <a:ext uri="{FF2B5EF4-FFF2-40B4-BE49-F238E27FC236}">
                  <a16:creationId xmlns:a16="http://schemas.microsoft.com/office/drawing/2014/main" id="{E3633572-431D-4B99-B5AD-3C5999D5AA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>
                <a:extLst>
                  <a:ext uri="{FF2B5EF4-FFF2-40B4-BE49-F238E27FC236}">
                    <a16:creationId xmlns:a16="http://schemas.microsoft.com/office/drawing/2014/main" id="{B325298F-441B-452A-91F6-EB2262E1040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>
                  <a:extLst>
                    <a:ext uri="{FF2B5EF4-FFF2-40B4-BE49-F238E27FC236}">
                      <a16:creationId xmlns:a16="http://schemas.microsoft.com/office/drawing/2014/main" id="{9CEE21A9-C7B4-4A4F-8D62-339AF1EBF5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>
                  <a:extLst>
                    <a:ext uri="{FF2B5EF4-FFF2-40B4-BE49-F238E27FC236}">
                      <a16:creationId xmlns:a16="http://schemas.microsoft.com/office/drawing/2014/main" id="{AD8A3047-59DD-4B72-A26E-E08927C1B7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>
                  <a:extLst>
                    <a:ext uri="{FF2B5EF4-FFF2-40B4-BE49-F238E27FC236}">
                      <a16:creationId xmlns:a16="http://schemas.microsoft.com/office/drawing/2014/main" id="{3E36BC0F-A764-43DB-B94E-E3BFA8AB49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>
                  <a:extLst>
                    <a:ext uri="{FF2B5EF4-FFF2-40B4-BE49-F238E27FC236}">
                      <a16:creationId xmlns:a16="http://schemas.microsoft.com/office/drawing/2014/main" id="{A62616DF-C53B-459C-8FDE-BFB339D8EB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>
                <a:extLst>
                  <a:ext uri="{FF2B5EF4-FFF2-40B4-BE49-F238E27FC236}">
                    <a16:creationId xmlns:a16="http://schemas.microsoft.com/office/drawing/2014/main" id="{72A11F5C-ACF3-44A4-853E-59A7BDE2115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>
                  <a:extLst>
                    <a:ext uri="{FF2B5EF4-FFF2-40B4-BE49-F238E27FC236}">
                      <a16:creationId xmlns:a16="http://schemas.microsoft.com/office/drawing/2014/main" id="{FF6F4DD9-1F60-43D3-8F52-7F1EC11C57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>
                  <a:extLst>
                    <a:ext uri="{FF2B5EF4-FFF2-40B4-BE49-F238E27FC236}">
                      <a16:creationId xmlns:a16="http://schemas.microsoft.com/office/drawing/2014/main" id="{13E8AE3C-ADDD-40E8-9370-C142F38005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>
                  <a:extLst>
                    <a:ext uri="{FF2B5EF4-FFF2-40B4-BE49-F238E27FC236}">
                      <a16:creationId xmlns:a16="http://schemas.microsoft.com/office/drawing/2014/main" id="{291E0210-B84A-488A-BF44-B30AAAFD75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>
                  <a:extLst>
                    <a:ext uri="{FF2B5EF4-FFF2-40B4-BE49-F238E27FC236}">
                      <a16:creationId xmlns:a16="http://schemas.microsoft.com/office/drawing/2014/main" id="{0BFAD7D2-3DCD-4241-8498-83709273D3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>
                <a:extLst>
                  <a:ext uri="{FF2B5EF4-FFF2-40B4-BE49-F238E27FC236}">
                    <a16:creationId xmlns:a16="http://schemas.microsoft.com/office/drawing/2014/main" id="{CF84454D-A9D5-491C-B7E5-A302C750215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>
                  <a:extLst>
                    <a:ext uri="{FF2B5EF4-FFF2-40B4-BE49-F238E27FC236}">
                      <a16:creationId xmlns:a16="http://schemas.microsoft.com/office/drawing/2014/main" id="{95E4B56A-B0FE-46C9-B109-63D08957AD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>
                  <a:extLst>
                    <a:ext uri="{FF2B5EF4-FFF2-40B4-BE49-F238E27FC236}">
                      <a16:creationId xmlns:a16="http://schemas.microsoft.com/office/drawing/2014/main" id="{124252B4-6C4D-4D8F-ADD3-471441914E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>
                  <a:extLst>
                    <a:ext uri="{FF2B5EF4-FFF2-40B4-BE49-F238E27FC236}">
                      <a16:creationId xmlns:a16="http://schemas.microsoft.com/office/drawing/2014/main" id="{331B39BF-A645-4B41-AF50-8FC9D4C023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>
                  <a:extLst>
                    <a:ext uri="{FF2B5EF4-FFF2-40B4-BE49-F238E27FC236}">
                      <a16:creationId xmlns:a16="http://schemas.microsoft.com/office/drawing/2014/main" id="{6AEDE614-597E-4FFE-B076-93CBDD53C0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>
                <a:extLst>
                  <a:ext uri="{FF2B5EF4-FFF2-40B4-BE49-F238E27FC236}">
                    <a16:creationId xmlns:a16="http://schemas.microsoft.com/office/drawing/2014/main" id="{FC7920B9-8EF3-4BF8-A8A7-03F7032A16C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>
                  <a:extLst>
                    <a:ext uri="{FF2B5EF4-FFF2-40B4-BE49-F238E27FC236}">
                      <a16:creationId xmlns:a16="http://schemas.microsoft.com/office/drawing/2014/main" id="{8F19E88A-36D0-4514-87B4-F09067AB4A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>
                  <a:extLst>
                    <a:ext uri="{FF2B5EF4-FFF2-40B4-BE49-F238E27FC236}">
                      <a16:creationId xmlns:a16="http://schemas.microsoft.com/office/drawing/2014/main" id="{25988098-FC30-4702-8B24-0AED29C7A4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>
                  <a:extLst>
                    <a:ext uri="{FF2B5EF4-FFF2-40B4-BE49-F238E27FC236}">
                      <a16:creationId xmlns:a16="http://schemas.microsoft.com/office/drawing/2014/main" id="{24FE59D8-FEA2-453E-8263-39A9946C4E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>
                  <a:extLst>
                    <a:ext uri="{FF2B5EF4-FFF2-40B4-BE49-F238E27FC236}">
                      <a16:creationId xmlns:a16="http://schemas.microsoft.com/office/drawing/2014/main" id="{86F2D6A7-4F20-4545-874D-3D40FA2FC6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>
                <a:extLst>
                  <a:ext uri="{FF2B5EF4-FFF2-40B4-BE49-F238E27FC236}">
                    <a16:creationId xmlns:a16="http://schemas.microsoft.com/office/drawing/2014/main" id="{64F47B1F-2EB6-4B15-BEEF-65215A1C321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>
                  <a:extLst>
                    <a:ext uri="{FF2B5EF4-FFF2-40B4-BE49-F238E27FC236}">
                      <a16:creationId xmlns:a16="http://schemas.microsoft.com/office/drawing/2014/main" id="{8A504912-AF38-4BA8-B38C-9D7CC95A0E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>
                  <a:extLst>
                    <a:ext uri="{FF2B5EF4-FFF2-40B4-BE49-F238E27FC236}">
                      <a16:creationId xmlns:a16="http://schemas.microsoft.com/office/drawing/2014/main" id="{4EE49ED7-4828-4819-9491-536608FACA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>
                  <a:extLst>
                    <a:ext uri="{FF2B5EF4-FFF2-40B4-BE49-F238E27FC236}">
                      <a16:creationId xmlns:a16="http://schemas.microsoft.com/office/drawing/2014/main" id="{943CA13F-68FD-41A2-B527-581EC92845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>
                  <a:extLst>
                    <a:ext uri="{FF2B5EF4-FFF2-40B4-BE49-F238E27FC236}">
                      <a16:creationId xmlns:a16="http://schemas.microsoft.com/office/drawing/2014/main" id="{21CCB6DF-62EE-46BF-B075-E8ACD5F922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>
                <a:extLst>
                  <a:ext uri="{FF2B5EF4-FFF2-40B4-BE49-F238E27FC236}">
                    <a16:creationId xmlns:a16="http://schemas.microsoft.com/office/drawing/2014/main" id="{3C5915F2-2340-4720-A4AA-0C68684222B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>
                  <a:extLst>
                    <a:ext uri="{FF2B5EF4-FFF2-40B4-BE49-F238E27FC236}">
                      <a16:creationId xmlns:a16="http://schemas.microsoft.com/office/drawing/2014/main" id="{260EE85E-B7A9-49E7-B499-0573C640E0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>
                  <a:extLst>
                    <a:ext uri="{FF2B5EF4-FFF2-40B4-BE49-F238E27FC236}">
                      <a16:creationId xmlns:a16="http://schemas.microsoft.com/office/drawing/2014/main" id="{8516BBF1-85A4-479F-BBE1-36130FBC7A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>
                  <a:extLst>
                    <a:ext uri="{FF2B5EF4-FFF2-40B4-BE49-F238E27FC236}">
                      <a16:creationId xmlns:a16="http://schemas.microsoft.com/office/drawing/2014/main" id="{9A3F905C-F146-448E-BBE5-12D0318922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>
                  <a:extLst>
                    <a:ext uri="{FF2B5EF4-FFF2-40B4-BE49-F238E27FC236}">
                      <a16:creationId xmlns:a16="http://schemas.microsoft.com/office/drawing/2014/main" id="{B76DCA0D-F937-4075-A7B5-F51907701E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>
              <a:extLst>
                <a:ext uri="{FF2B5EF4-FFF2-40B4-BE49-F238E27FC236}">
                  <a16:creationId xmlns:a16="http://schemas.microsoft.com/office/drawing/2014/main" id="{D72BC9B9-F420-41CE-AC0F-F063F55B40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>
                <a:extLst>
                  <a:ext uri="{FF2B5EF4-FFF2-40B4-BE49-F238E27FC236}">
                    <a16:creationId xmlns:a16="http://schemas.microsoft.com/office/drawing/2014/main" id="{FA5B125F-A95A-40D0-ACD8-3C269275603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>
                  <a:extLst>
                    <a:ext uri="{FF2B5EF4-FFF2-40B4-BE49-F238E27FC236}">
                      <a16:creationId xmlns:a16="http://schemas.microsoft.com/office/drawing/2014/main" id="{906910B3-B415-4D1B-959C-5DA7710F3B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>
                  <a:extLst>
                    <a:ext uri="{FF2B5EF4-FFF2-40B4-BE49-F238E27FC236}">
                      <a16:creationId xmlns:a16="http://schemas.microsoft.com/office/drawing/2014/main" id="{1FA8588D-D223-409A-A123-15985DDECE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>
                  <a:extLst>
                    <a:ext uri="{FF2B5EF4-FFF2-40B4-BE49-F238E27FC236}">
                      <a16:creationId xmlns:a16="http://schemas.microsoft.com/office/drawing/2014/main" id="{305279A8-760C-448C-9E7B-03B69A0BEA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>
                  <a:extLst>
                    <a:ext uri="{FF2B5EF4-FFF2-40B4-BE49-F238E27FC236}">
                      <a16:creationId xmlns:a16="http://schemas.microsoft.com/office/drawing/2014/main" id="{24ACFA03-72C6-4836-97F7-3F2768484B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>
                <a:extLst>
                  <a:ext uri="{FF2B5EF4-FFF2-40B4-BE49-F238E27FC236}">
                    <a16:creationId xmlns:a16="http://schemas.microsoft.com/office/drawing/2014/main" id="{D913B121-56BC-4136-893B-CA975BCFCF9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>
                  <a:extLst>
                    <a:ext uri="{FF2B5EF4-FFF2-40B4-BE49-F238E27FC236}">
                      <a16:creationId xmlns:a16="http://schemas.microsoft.com/office/drawing/2014/main" id="{21FAFADB-650D-402A-8169-43105FCEAE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>
                  <a:extLst>
                    <a:ext uri="{FF2B5EF4-FFF2-40B4-BE49-F238E27FC236}">
                      <a16:creationId xmlns:a16="http://schemas.microsoft.com/office/drawing/2014/main" id="{5B2C6A59-A997-4D64-9322-E3E843FBD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>
                  <a:extLst>
                    <a:ext uri="{FF2B5EF4-FFF2-40B4-BE49-F238E27FC236}">
                      <a16:creationId xmlns:a16="http://schemas.microsoft.com/office/drawing/2014/main" id="{9F10AB65-6B2C-4810-9E38-B2F55E68C5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>
                  <a:extLst>
                    <a:ext uri="{FF2B5EF4-FFF2-40B4-BE49-F238E27FC236}">
                      <a16:creationId xmlns:a16="http://schemas.microsoft.com/office/drawing/2014/main" id="{B83F01D4-C732-42BE-8A16-EE1A876401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>
                <a:extLst>
                  <a:ext uri="{FF2B5EF4-FFF2-40B4-BE49-F238E27FC236}">
                    <a16:creationId xmlns:a16="http://schemas.microsoft.com/office/drawing/2014/main" id="{DB1F3811-177B-4FD1-9DB9-A6DB69735232}"/>
                  </a:ext>
                </a:extLst>
              </p:cNvPr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>
                <a:extLst>
                  <a:ext uri="{FF2B5EF4-FFF2-40B4-BE49-F238E27FC236}">
                    <a16:creationId xmlns:a16="http://schemas.microsoft.com/office/drawing/2014/main" id="{F658B843-42CE-4B43-91B1-B914B352B97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>
                  <a:extLst>
                    <a:ext uri="{FF2B5EF4-FFF2-40B4-BE49-F238E27FC236}">
                      <a16:creationId xmlns:a16="http://schemas.microsoft.com/office/drawing/2014/main" id="{AD84DF2E-1D76-4A67-A6A1-0CFB55E3D2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>
                  <a:extLst>
                    <a:ext uri="{FF2B5EF4-FFF2-40B4-BE49-F238E27FC236}">
                      <a16:creationId xmlns:a16="http://schemas.microsoft.com/office/drawing/2014/main" id="{370432B3-9E60-4B8C-A1AE-D84C2BF7EC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>
                  <a:extLst>
                    <a:ext uri="{FF2B5EF4-FFF2-40B4-BE49-F238E27FC236}">
                      <a16:creationId xmlns:a16="http://schemas.microsoft.com/office/drawing/2014/main" id="{760C73E3-8094-4080-B6F7-524AE851ED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>
                  <a:extLst>
                    <a:ext uri="{FF2B5EF4-FFF2-40B4-BE49-F238E27FC236}">
                      <a16:creationId xmlns:a16="http://schemas.microsoft.com/office/drawing/2014/main" id="{7F42E878-D07C-47A1-BCF7-BF434201FD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>
                <a:extLst>
                  <a:ext uri="{FF2B5EF4-FFF2-40B4-BE49-F238E27FC236}">
                    <a16:creationId xmlns:a16="http://schemas.microsoft.com/office/drawing/2014/main" id="{92F65903-F75F-4A4B-83BE-E9CEB604174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>
                  <a:extLst>
                    <a:ext uri="{FF2B5EF4-FFF2-40B4-BE49-F238E27FC236}">
                      <a16:creationId xmlns:a16="http://schemas.microsoft.com/office/drawing/2014/main" id="{DF4FBE78-C8DC-43B8-BCFB-AA23C8528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>
                  <a:extLst>
                    <a:ext uri="{FF2B5EF4-FFF2-40B4-BE49-F238E27FC236}">
                      <a16:creationId xmlns:a16="http://schemas.microsoft.com/office/drawing/2014/main" id="{0A7E7E51-F121-407B-9F85-D56463941D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>
                  <a:extLst>
                    <a:ext uri="{FF2B5EF4-FFF2-40B4-BE49-F238E27FC236}">
                      <a16:creationId xmlns:a16="http://schemas.microsoft.com/office/drawing/2014/main" id="{57917C26-7486-47DB-8803-985AA2D9B1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>
                  <a:extLst>
                    <a:ext uri="{FF2B5EF4-FFF2-40B4-BE49-F238E27FC236}">
                      <a16:creationId xmlns:a16="http://schemas.microsoft.com/office/drawing/2014/main" id="{7762A030-7162-4BCE-BDA7-5F99513DA2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>
                <a:extLst>
                  <a:ext uri="{FF2B5EF4-FFF2-40B4-BE49-F238E27FC236}">
                    <a16:creationId xmlns:a16="http://schemas.microsoft.com/office/drawing/2014/main" id="{59924FE3-C7C8-4868-8BBC-13B1235ADE9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>
                  <a:extLst>
                    <a:ext uri="{FF2B5EF4-FFF2-40B4-BE49-F238E27FC236}">
                      <a16:creationId xmlns:a16="http://schemas.microsoft.com/office/drawing/2014/main" id="{17A4B09C-16F3-4043-BE6D-4D6F3B2822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>
                  <a:extLst>
                    <a:ext uri="{FF2B5EF4-FFF2-40B4-BE49-F238E27FC236}">
                      <a16:creationId xmlns:a16="http://schemas.microsoft.com/office/drawing/2014/main" id="{89E89A74-456B-4A8D-8F79-7408C64071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>
                  <a:extLst>
                    <a:ext uri="{FF2B5EF4-FFF2-40B4-BE49-F238E27FC236}">
                      <a16:creationId xmlns:a16="http://schemas.microsoft.com/office/drawing/2014/main" id="{52877ADF-35B0-4ECF-9829-1B9D191123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>
                  <a:extLst>
                    <a:ext uri="{FF2B5EF4-FFF2-40B4-BE49-F238E27FC236}">
                      <a16:creationId xmlns:a16="http://schemas.microsoft.com/office/drawing/2014/main" id="{A0CF28EC-251C-4C0B-8121-74AAF5F5B8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>
                <a:extLst>
                  <a:ext uri="{FF2B5EF4-FFF2-40B4-BE49-F238E27FC236}">
                    <a16:creationId xmlns:a16="http://schemas.microsoft.com/office/drawing/2014/main" id="{98EC819C-2960-491E-93C9-7EAA341D077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>
                  <a:extLst>
                    <a:ext uri="{FF2B5EF4-FFF2-40B4-BE49-F238E27FC236}">
                      <a16:creationId xmlns:a16="http://schemas.microsoft.com/office/drawing/2014/main" id="{B3168411-2F9C-4CB3-8325-D5A39B7C1D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>
                  <a:extLst>
                    <a:ext uri="{FF2B5EF4-FFF2-40B4-BE49-F238E27FC236}">
                      <a16:creationId xmlns:a16="http://schemas.microsoft.com/office/drawing/2014/main" id="{678E3508-741D-40D5-84B3-F3DC1BA369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>
                  <a:extLst>
                    <a:ext uri="{FF2B5EF4-FFF2-40B4-BE49-F238E27FC236}">
                      <a16:creationId xmlns:a16="http://schemas.microsoft.com/office/drawing/2014/main" id="{30350122-8EA3-4ADE-8C90-15FE7F7695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>
                  <a:extLst>
                    <a:ext uri="{FF2B5EF4-FFF2-40B4-BE49-F238E27FC236}">
                      <a16:creationId xmlns:a16="http://schemas.microsoft.com/office/drawing/2014/main" id="{6D19E7DD-3570-4AC9-BF07-EA0F464D38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>
                <a:extLst>
                  <a:ext uri="{FF2B5EF4-FFF2-40B4-BE49-F238E27FC236}">
                    <a16:creationId xmlns:a16="http://schemas.microsoft.com/office/drawing/2014/main" id="{AD8F9819-060E-42AB-BF59-F3F359F371C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>
                  <a:extLst>
                    <a:ext uri="{FF2B5EF4-FFF2-40B4-BE49-F238E27FC236}">
                      <a16:creationId xmlns:a16="http://schemas.microsoft.com/office/drawing/2014/main" id="{7F2D2836-D3C3-411E-916F-6CC489AF45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>
                  <a:extLst>
                    <a:ext uri="{FF2B5EF4-FFF2-40B4-BE49-F238E27FC236}">
                      <a16:creationId xmlns:a16="http://schemas.microsoft.com/office/drawing/2014/main" id="{41BF90CB-8314-4777-A9C6-2171F12CF8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>
                  <a:extLst>
                    <a:ext uri="{FF2B5EF4-FFF2-40B4-BE49-F238E27FC236}">
                      <a16:creationId xmlns:a16="http://schemas.microsoft.com/office/drawing/2014/main" id="{BF23B2A2-B292-421B-A1B6-1A71093AC4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>
                  <a:extLst>
                    <a:ext uri="{FF2B5EF4-FFF2-40B4-BE49-F238E27FC236}">
                      <a16:creationId xmlns:a16="http://schemas.microsoft.com/office/drawing/2014/main" id="{49AB66B2-EC55-4135-820E-1EDB0F8798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>
                <a:extLst>
                  <a:ext uri="{FF2B5EF4-FFF2-40B4-BE49-F238E27FC236}">
                    <a16:creationId xmlns:a16="http://schemas.microsoft.com/office/drawing/2014/main" id="{B1727262-E453-4566-867F-4EC6637D52D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>
                  <a:extLst>
                    <a:ext uri="{FF2B5EF4-FFF2-40B4-BE49-F238E27FC236}">
                      <a16:creationId xmlns:a16="http://schemas.microsoft.com/office/drawing/2014/main" id="{A55896EB-4FEE-43ED-8117-E5D8B69D66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>
                  <a:extLst>
                    <a:ext uri="{FF2B5EF4-FFF2-40B4-BE49-F238E27FC236}">
                      <a16:creationId xmlns:a16="http://schemas.microsoft.com/office/drawing/2014/main" id="{0F4ADD74-413B-4396-BB99-0C85FD6415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>
                  <a:extLst>
                    <a:ext uri="{FF2B5EF4-FFF2-40B4-BE49-F238E27FC236}">
                      <a16:creationId xmlns:a16="http://schemas.microsoft.com/office/drawing/2014/main" id="{0A9A9C29-2550-4379-A983-C675DA949E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>
                  <a:extLst>
                    <a:ext uri="{FF2B5EF4-FFF2-40B4-BE49-F238E27FC236}">
                      <a16:creationId xmlns:a16="http://schemas.microsoft.com/office/drawing/2014/main" id="{6DCB9781-C52D-4446-8076-3F2E76EB0E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>
              <a:extLst>
                <a:ext uri="{FF2B5EF4-FFF2-40B4-BE49-F238E27FC236}">
                  <a16:creationId xmlns:a16="http://schemas.microsoft.com/office/drawing/2014/main" id="{214421C2-9647-4283-A042-7D3F26C4B1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>
                <a:extLst>
                  <a:ext uri="{FF2B5EF4-FFF2-40B4-BE49-F238E27FC236}">
                    <a16:creationId xmlns:a16="http://schemas.microsoft.com/office/drawing/2014/main" id="{E4DA78A6-C6B5-455C-8527-F1EB7FE9127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>
                  <a:extLst>
                    <a:ext uri="{FF2B5EF4-FFF2-40B4-BE49-F238E27FC236}">
                      <a16:creationId xmlns:a16="http://schemas.microsoft.com/office/drawing/2014/main" id="{E93F82EB-99DE-4EC9-9AD8-4A8BA2C4C0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>
                  <a:extLst>
                    <a:ext uri="{FF2B5EF4-FFF2-40B4-BE49-F238E27FC236}">
                      <a16:creationId xmlns:a16="http://schemas.microsoft.com/office/drawing/2014/main" id="{130AA268-0E56-4291-91D4-C131F346C6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>
                  <a:extLst>
                    <a:ext uri="{FF2B5EF4-FFF2-40B4-BE49-F238E27FC236}">
                      <a16:creationId xmlns:a16="http://schemas.microsoft.com/office/drawing/2014/main" id="{731FC87F-8C81-4992-A3D9-522D15DE01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>
                  <a:extLst>
                    <a:ext uri="{FF2B5EF4-FFF2-40B4-BE49-F238E27FC236}">
                      <a16:creationId xmlns:a16="http://schemas.microsoft.com/office/drawing/2014/main" id="{4AED2F41-56EB-400C-914D-955C3052FB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>
                  <a:extLst>
                    <a:ext uri="{FF2B5EF4-FFF2-40B4-BE49-F238E27FC236}">
                      <a16:creationId xmlns:a16="http://schemas.microsoft.com/office/drawing/2014/main" id="{61BBFA66-1506-47A1-BDF4-CBD25A64D0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>
                <a:extLst>
                  <a:ext uri="{FF2B5EF4-FFF2-40B4-BE49-F238E27FC236}">
                    <a16:creationId xmlns:a16="http://schemas.microsoft.com/office/drawing/2014/main" id="{2DA968AA-CBF3-4B4C-9E38-35ED2A8F82B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>
                  <a:extLst>
                    <a:ext uri="{FF2B5EF4-FFF2-40B4-BE49-F238E27FC236}">
                      <a16:creationId xmlns:a16="http://schemas.microsoft.com/office/drawing/2014/main" id="{D5219BC9-2AC6-4BE6-A1D8-35B72C3314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>
                  <a:extLst>
                    <a:ext uri="{FF2B5EF4-FFF2-40B4-BE49-F238E27FC236}">
                      <a16:creationId xmlns:a16="http://schemas.microsoft.com/office/drawing/2014/main" id="{EA0D6D11-7EE2-4765-B1A9-D7A7D1F3DD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>
                <a:extLst>
                  <a:ext uri="{FF2B5EF4-FFF2-40B4-BE49-F238E27FC236}">
                    <a16:creationId xmlns:a16="http://schemas.microsoft.com/office/drawing/2014/main" id="{35712663-E62C-4D8E-80C8-15B9F046D99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>
                  <a:extLst>
                    <a:ext uri="{FF2B5EF4-FFF2-40B4-BE49-F238E27FC236}">
                      <a16:creationId xmlns:a16="http://schemas.microsoft.com/office/drawing/2014/main" id="{44C979A0-D35A-4948-B77B-4AEC20105F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>
                  <a:extLst>
                    <a:ext uri="{FF2B5EF4-FFF2-40B4-BE49-F238E27FC236}">
                      <a16:creationId xmlns:a16="http://schemas.microsoft.com/office/drawing/2014/main" id="{80F78928-5065-45EB-AA3D-D45F224804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>
                  <a:extLst>
                    <a:ext uri="{FF2B5EF4-FFF2-40B4-BE49-F238E27FC236}">
                      <a16:creationId xmlns:a16="http://schemas.microsoft.com/office/drawing/2014/main" id="{CE4A2AC0-5C75-4595-ABBA-AA43D31535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>
                  <a:extLst>
                    <a:ext uri="{FF2B5EF4-FFF2-40B4-BE49-F238E27FC236}">
                      <a16:creationId xmlns:a16="http://schemas.microsoft.com/office/drawing/2014/main" id="{9A7958EC-FCB4-44EB-8BE3-BA1C53FDC7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>
                <a:extLst>
                  <a:ext uri="{FF2B5EF4-FFF2-40B4-BE49-F238E27FC236}">
                    <a16:creationId xmlns:a16="http://schemas.microsoft.com/office/drawing/2014/main" id="{10C1F9AF-55AE-4624-AD7A-A68739E8527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>
                  <a:extLst>
                    <a:ext uri="{FF2B5EF4-FFF2-40B4-BE49-F238E27FC236}">
                      <a16:creationId xmlns:a16="http://schemas.microsoft.com/office/drawing/2014/main" id="{44D41535-DABA-4009-8BDA-276608341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>
                  <a:extLst>
                    <a:ext uri="{FF2B5EF4-FFF2-40B4-BE49-F238E27FC236}">
                      <a16:creationId xmlns:a16="http://schemas.microsoft.com/office/drawing/2014/main" id="{A8FE41E2-74CB-41AF-B74C-BC2092DDE7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>
                  <a:extLst>
                    <a:ext uri="{FF2B5EF4-FFF2-40B4-BE49-F238E27FC236}">
                      <a16:creationId xmlns:a16="http://schemas.microsoft.com/office/drawing/2014/main" id="{E796AE18-14E9-4CB3-AC5F-482AA79B27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>
                  <a:extLst>
                    <a:ext uri="{FF2B5EF4-FFF2-40B4-BE49-F238E27FC236}">
                      <a16:creationId xmlns:a16="http://schemas.microsoft.com/office/drawing/2014/main" id="{78609F65-7B62-477B-90BA-7070988C67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>
                <a:extLst>
                  <a:ext uri="{FF2B5EF4-FFF2-40B4-BE49-F238E27FC236}">
                    <a16:creationId xmlns:a16="http://schemas.microsoft.com/office/drawing/2014/main" id="{B99F1D9D-15A6-4A6E-AB96-4AA2593781D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>
                  <a:extLst>
                    <a:ext uri="{FF2B5EF4-FFF2-40B4-BE49-F238E27FC236}">
                      <a16:creationId xmlns:a16="http://schemas.microsoft.com/office/drawing/2014/main" id="{0DFDF30C-D675-4331-A025-410EB5C03E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>
                  <a:extLst>
                    <a:ext uri="{FF2B5EF4-FFF2-40B4-BE49-F238E27FC236}">
                      <a16:creationId xmlns:a16="http://schemas.microsoft.com/office/drawing/2014/main" id="{1BFCC5CE-051D-4C1D-8E6E-1D3DE0918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>
                  <a:extLst>
                    <a:ext uri="{FF2B5EF4-FFF2-40B4-BE49-F238E27FC236}">
                      <a16:creationId xmlns:a16="http://schemas.microsoft.com/office/drawing/2014/main" id="{F500352B-4451-424E-B43F-09A60191A4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>
                  <a:extLst>
                    <a:ext uri="{FF2B5EF4-FFF2-40B4-BE49-F238E27FC236}">
                      <a16:creationId xmlns:a16="http://schemas.microsoft.com/office/drawing/2014/main" id="{65D856EA-4159-4A85-A0BA-322EF06AA8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>
                <a:extLst>
                  <a:ext uri="{FF2B5EF4-FFF2-40B4-BE49-F238E27FC236}">
                    <a16:creationId xmlns:a16="http://schemas.microsoft.com/office/drawing/2014/main" id="{3DFC22BE-C6A0-4F6D-A8E1-64EC615A3A8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>
                  <a:extLst>
                    <a:ext uri="{FF2B5EF4-FFF2-40B4-BE49-F238E27FC236}">
                      <a16:creationId xmlns:a16="http://schemas.microsoft.com/office/drawing/2014/main" id="{72BEB57D-979E-4771-BC0B-A93A878F15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>
                  <a:extLst>
                    <a:ext uri="{FF2B5EF4-FFF2-40B4-BE49-F238E27FC236}">
                      <a16:creationId xmlns:a16="http://schemas.microsoft.com/office/drawing/2014/main" id="{712318E0-7DA1-40D2-97D5-CFC73B3A77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>
                  <a:extLst>
                    <a:ext uri="{FF2B5EF4-FFF2-40B4-BE49-F238E27FC236}">
                      <a16:creationId xmlns:a16="http://schemas.microsoft.com/office/drawing/2014/main" id="{B636EAD5-ADE5-4FB9-9235-30E6BDEE77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>
                  <a:extLst>
                    <a:ext uri="{FF2B5EF4-FFF2-40B4-BE49-F238E27FC236}">
                      <a16:creationId xmlns:a16="http://schemas.microsoft.com/office/drawing/2014/main" id="{ACCBAD33-529C-41A8-9EAE-4F29D54C2F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>
                <a:extLst>
                  <a:ext uri="{FF2B5EF4-FFF2-40B4-BE49-F238E27FC236}">
                    <a16:creationId xmlns:a16="http://schemas.microsoft.com/office/drawing/2014/main" id="{7561E787-2F3E-4DA6-9964-4B074351BD2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>
                  <a:extLst>
                    <a:ext uri="{FF2B5EF4-FFF2-40B4-BE49-F238E27FC236}">
                      <a16:creationId xmlns:a16="http://schemas.microsoft.com/office/drawing/2014/main" id="{7D21A64A-58F7-4273-BDDD-D05A34CA72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>
                  <a:extLst>
                    <a:ext uri="{FF2B5EF4-FFF2-40B4-BE49-F238E27FC236}">
                      <a16:creationId xmlns:a16="http://schemas.microsoft.com/office/drawing/2014/main" id="{8F2893E1-D4E6-4FED-ACE5-778CBD5B0B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>
                  <a:extLst>
                    <a:ext uri="{FF2B5EF4-FFF2-40B4-BE49-F238E27FC236}">
                      <a16:creationId xmlns:a16="http://schemas.microsoft.com/office/drawing/2014/main" id="{A5A53534-8B76-4460-B76D-FC1C55A9A0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>
                  <a:extLst>
                    <a:ext uri="{FF2B5EF4-FFF2-40B4-BE49-F238E27FC236}">
                      <a16:creationId xmlns:a16="http://schemas.microsoft.com/office/drawing/2014/main" id="{E38D5B76-63FE-409A-B369-EA4CEC57DB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>
                <a:extLst>
                  <a:ext uri="{FF2B5EF4-FFF2-40B4-BE49-F238E27FC236}">
                    <a16:creationId xmlns:a16="http://schemas.microsoft.com/office/drawing/2014/main" id="{ADAEEDEF-0A3B-48A4-846C-FDAE1C969A2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>
                  <a:extLst>
                    <a:ext uri="{FF2B5EF4-FFF2-40B4-BE49-F238E27FC236}">
                      <a16:creationId xmlns:a16="http://schemas.microsoft.com/office/drawing/2014/main" id="{7137F98A-4C60-4BC7-9F49-7B2AD5F66A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>
                  <a:extLst>
                    <a:ext uri="{FF2B5EF4-FFF2-40B4-BE49-F238E27FC236}">
                      <a16:creationId xmlns:a16="http://schemas.microsoft.com/office/drawing/2014/main" id="{3A0EB32A-EDA8-43A5-AE8F-99CFA8F109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>
                  <a:extLst>
                    <a:ext uri="{FF2B5EF4-FFF2-40B4-BE49-F238E27FC236}">
                      <a16:creationId xmlns:a16="http://schemas.microsoft.com/office/drawing/2014/main" id="{5830B1E6-3804-4D2D-94A7-373EFC16E0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>
                  <a:extLst>
                    <a:ext uri="{FF2B5EF4-FFF2-40B4-BE49-F238E27FC236}">
                      <a16:creationId xmlns:a16="http://schemas.microsoft.com/office/drawing/2014/main" id="{9C976901-D4D2-49D1-836C-4A588BB6289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570738C9-9077-4777-8BEA-AD37D6E202B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BAAEF4AA-1A4D-4FAD-B00B-21AEF7E75E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45573-1BC5-48D5-8DD9-D6589ED3E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6D9B41-A2BF-4857-A14A-BFC32878495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19F9A-2BFD-4516-8704-871D6298E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74B9B-03F6-4045-86F5-3B1D09296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BB3C38B8-FFE7-4B17-894A-34378751D8D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51" r:id="rId9"/>
    <p:sldLayoutId id="2147483849" r:id="rId10"/>
    <p:sldLayoutId id="2147483850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anose="020B0603020202020204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  <a:ea typeface="Trebuchet MS" panose="020B0603020202020204" pitchFamily="34" charset="0"/>
          <a:cs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  <a:ea typeface="Trebuchet MS" panose="020B0603020202020204" pitchFamily="34" charset="0"/>
          <a:cs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  <a:ea typeface="Trebuchet MS" panose="020B0603020202020204" pitchFamily="34" charset="0"/>
          <a:cs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  <a:ea typeface="Trebuchet MS" panose="020B0603020202020204" pitchFamily="34" charset="0"/>
          <a:cs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//upload.wikimedia.org/wikipedia/sl/e/ed/Map_of_the_States_of_Austria.p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//upload.wikimedia.org/wikipedia/commons/5/59/EU_location_AUT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//upload.wikimedia.org/wikipedia/commons/4/41/Flag_of_Austria.sv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0/Austria_Bundesadler.sv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>
            <a:extLst>
              <a:ext uri="{FF2B5EF4-FFF2-40B4-BE49-F238E27FC236}">
                <a16:creationId xmlns:a16="http://schemas.microsoft.com/office/drawing/2014/main" id="{43E1AD0F-5869-4FBD-B345-2AFE6E313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1125538"/>
            <a:ext cx="7851775" cy="1828800"/>
          </a:xfrm>
        </p:spPr>
        <p:txBody>
          <a:bodyPr/>
          <a:lstStyle/>
          <a:p>
            <a:pPr algn="ctr"/>
            <a:r>
              <a:rPr lang="sl-SI" altLang="sl-SI" sz="8800">
                <a:cs typeface="Trebuchet MS" panose="020B0603020202020204" pitchFamily="34" charset="0"/>
              </a:rPr>
              <a:t>AVSTRIJA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5E8C9576-BC54-48CE-9B78-F7358FC33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1413" y="4365625"/>
            <a:ext cx="7854950" cy="1752600"/>
          </a:xfrm>
        </p:spPr>
        <p:txBody>
          <a:bodyPr/>
          <a:lstStyle/>
          <a:p>
            <a:r>
              <a:rPr lang="sl-SI" altLang="sl-SI">
                <a:solidFill>
                  <a:srgbClr val="404040"/>
                </a:solidFill>
              </a:rPr>
              <a:t>Avtor:</a:t>
            </a:r>
          </a:p>
        </p:txBody>
      </p:sp>
      <p:pic>
        <p:nvPicPr>
          <p:cNvPr id="3076" name="Picture 4" descr="http://www.flags.net/images/largeflags/AUST0002.GIF">
            <a:extLst>
              <a:ext uri="{FF2B5EF4-FFF2-40B4-BE49-F238E27FC236}">
                <a16:creationId xmlns:a16="http://schemas.microsoft.com/office/drawing/2014/main" id="{B6550EF1-2D7D-40D9-950E-43D0340EC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105150"/>
            <a:ext cx="1516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51012725-C1F6-4063-9BA5-20EC377DF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8" y="549275"/>
            <a:ext cx="7126287" cy="923925"/>
          </a:xfrm>
        </p:spPr>
        <p:txBody>
          <a:bodyPr/>
          <a:lstStyle/>
          <a:p>
            <a:r>
              <a:rPr lang="sl-SI" altLang="sl-SI">
                <a:cs typeface="Trebuchet MS" panose="020B0603020202020204" pitchFamily="34" charset="0"/>
              </a:rPr>
              <a:t>                </a:t>
            </a:r>
            <a:r>
              <a:rPr lang="sl-SI" altLang="sl-SI" sz="4400">
                <a:cs typeface="Trebuchet MS" panose="020B0603020202020204" pitchFamily="34" charset="0"/>
              </a:rPr>
              <a:t>DRŽAVNI JEZIK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6705A879-35BA-4461-A4AC-9F35BC3E7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989138"/>
            <a:ext cx="8229600" cy="1655762"/>
          </a:xfrm>
        </p:spPr>
        <p:txBody>
          <a:bodyPr/>
          <a:lstStyle/>
          <a:p>
            <a:r>
              <a:rPr lang="sl-SI" altLang="sl-SI" sz="2400"/>
              <a:t>Nemščina (govori jo 88,6 % prebivalcev)</a:t>
            </a:r>
          </a:p>
          <a:p>
            <a:r>
              <a:rPr lang="sl-SI" altLang="sl-SI" sz="2400"/>
              <a:t>Uradni jeziki pa so nemščina, slovenščina, madžarščina in hrvaščina.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lika:Map of the States of Austria.png">
            <a:hlinkClick r:id="rId2"/>
            <a:extLst>
              <a:ext uri="{FF2B5EF4-FFF2-40B4-BE49-F238E27FC236}">
                <a16:creationId xmlns:a16="http://schemas.microsoft.com/office/drawing/2014/main" id="{78A4BDE4-FE40-499E-A893-A4B6117EA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636838"/>
            <a:ext cx="532765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>
            <a:extLst>
              <a:ext uri="{FF2B5EF4-FFF2-40B4-BE49-F238E27FC236}">
                <a16:creationId xmlns:a16="http://schemas.microsoft.com/office/drawing/2014/main" id="{FCEECCEA-487F-4806-A1B4-0513990A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4400">
                <a:cs typeface="Trebuchet MS" panose="020B0603020202020204" pitchFamily="34" charset="0"/>
              </a:rPr>
              <a:t>POKRAJINE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0884C-A27C-4F8D-B7E4-9A597E6CA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916113"/>
            <a:ext cx="3889375" cy="4105275"/>
          </a:xfrm>
        </p:spPr>
        <p:txBody>
          <a:bodyPr rtlCol="0">
            <a:normAutofit fontScale="62500" lnSpcReduction="20000"/>
          </a:bodyPr>
          <a:lstStyle/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Republika Avstrija je sestavljena iz devetih zveznih dežel.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sl-SI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sl-SI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Dunaj (1)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sl-SI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Gradiščanska (2)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sl-SI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Koroška (3)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sl-SI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Salzburg (4)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sl-SI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Spodnja Avstrija (5)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sl-SI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Štajerska (6)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sl-SI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Tirolska (7)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sl-SI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Predarlska (8)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sl-SI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Zgornja Avstrija (9)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sl-SI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sl-SI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3A565CA-7007-48E3-A112-1B14BBE80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476250"/>
            <a:ext cx="8229600" cy="1143000"/>
          </a:xfrm>
        </p:spPr>
        <p:txBody>
          <a:bodyPr/>
          <a:lstStyle/>
          <a:p>
            <a:pPr algn="ctr"/>
            <a:r>
              <a:rPr lang="sl-SI" altLang="sl-SI" sz="4400">
                <a:cs typeface="Trebuchet MS" panose="020B0603020202020204" pitchFamily="34" charset="0"/>
              </a:rPr>
              <a:t>NAJVIŠJA GORA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7E89F3F1-875F-4BF0-9833-3E3A4DFA6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88" y="1412875"/>
            <a:ext cx="7124700" cy="1693863"/>
          </a:xfrm>
        </p:spPr>
        <p:txBody>
          <a:bodyPr/>
          <a:lstStyle/>
          <a:p>
            <a:r>
              <a:rPr lang="sl-SI" altLang="sl-SI"/>
              <a:t>Najvišja gora je GROSSGLOCKNER (3798m)</a:t>
            </a:r>
          </a:p>
          <a:p>
            <a:r>
              <a:rPr lang="sl-SI" altLang="sl-SI"/>
              <a:t>Na vrhu je celo leto sneg in led.</a:t>
            </a:r>
          </a:p>
        </p:txBody>
      </p:sp>
      <p:pic>
        <p:nvPicPr>
          <p:cNvPr id="14340" name="Picture 2" descr="http://www.hotel-sonnblick.at/asp_service/upload/content/grossglockner_gipfel.jpg">
            <a:extLst>
              <a:ext uri="{FF2B5EF4-FFF2-40B4-BE49-F238E27FC236}">
                <a16:creationId xmlns:a16="http://schemas.microsoft.com/office/drawing/2014/main" id="{2990BB4A-7150-4223-98E8-81DD35872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84538"/>
            <a:ext cx="4278313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http://blog.wuokko.org/wp-content/uploads/2011/04/grosssglockner_from_the_luckner_haus.jpg">
            <a:extLst>
              <a:ext uri="{FF2B5EF4-FFF2-40B4-BE49-F238E27FC236}">
                <a16:creationId xmlns:a16="http://schemas.microsoft.com/office/drawing/2014/main" id="{18643C6D-3D69-4804-A40B-CC20739B3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284538"/>
            <a:ext cx="42243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2F66E6B-9409-4305-8003-8CBE92AF8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213" y="115888"/>
            <a:ext cx="8229600" cy="1143000"/>
          </a:xfrm>
        </p:spPr>
        <p:txBody>
          <a:bodyPr/>
          <a:lstStyle/>
          <a:p>
            <a:r>
              <a:rPr lang="sl-SI" altLang="sl-SI" sz="4400">
                <a:cs typeface="Trebuchet MS" panose="020B0603020202020204" pitchFamily="34" charset="0"/>
              </a:rPr>
              <a:t>VEČJE REKE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AC07757D-8682-4DDE-9769-703828764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490663"/>
            <a:ext cx="8794750" cy="4821237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sl-SI" altLang="sl-SI"/>
              <a:t>DONAVA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sl-SI" altLang="sl-SI"/>
          </a:p>
          <a:p>
            <a:pPr marL="0" indent="0">
              <a:buFont typeface="Wingdings 2" panose="05020102010507070707" pitchFamily="18" charset="2"/>
              <a:buNone/>
            </a:pPr>
            <a:endParaRPr lang="sl-SI" altLang="sl-SI"/>
          </a:p>
          <a:p>
            <a:pPr marL="0" indent="0">
              <a:buFont typeface="Wingdings 2" panose="05020102010507070707" pitchFamily="18" charset="2"/>
              <a:buNone/>
            </a:pPr>
            <a:r>
              <a:rPr lang="sl-SI" altLang="sl-SI"/>
              <a:t>DRAVA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sl-SI" altLang="sl-SI"/>
          </a:p>
          <a:p>
            <a:pPr marL="0" indent="0">
              <a:buFont typeface="Wingdings 2" panose="05020102010507070707" pitchFamily="18" charset="2"/>
              <a:buNone/>
            </a:pPr>
            <a:endParaRPr lang="sl-SI" altLang="sl-SI"/>
          </a:p>
          <a:p>
            <a:pPr marL="0" indent="0">
              <a:buFont typeface="Wingdings 2" panose="05020102010507070707" pitchFamily="18" charset="2"/>
              <a:buNone/>
            </a:pPr>
            <a:r>
              <a:rPr lang="sl-SI" altLang="sl-SI"/>
              <a:t>REN            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sl-SI" altLang="sl-SI"/>
          </a:p>
        </p:txBody>
      </p:sp>
      <p:sp>
        <p:nvSpPr>
          <p:cNvPr id="15364" name="Content Placeholder 15">
            <a:extLst>
              <a:ext uri="{FF2B5EF4-FFF2-40B4-BE49-F238E27FC236}">
                <a16:creationId xmlns:a16="http://schemas.microsoft.com/office/drawing/2014/main" id="{8B184219-4F19-4CD4-8163-6F0A5BC6C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5975" y="1433513"/>
            <a:ext cx="3470275" cy="4051300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sl-SI" altLang="sl-SI"/>
              <a:t>   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sl-SI" altLang="sl-SI"/>
              <a:t>ISAR     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sl-SI" altLang="sl-SI"/>
          </a:p>
          <a:p>
            <a:pPr marL="0" indent="0">
              <a:buFont typeface="Wingdings 2" panose="05020102010507070707" pitchFamily="18" charset="2"/>
              <a:buNone/>
            </a:pPr>
            <a:r>
              <a:rPr lang="sl-SI" altLang="sl-SI"/>
              <a:t>INN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sl-SI" altLang="sl-SI"/>
          </a:p>
          <a:p>
            <a:pPr marL="0" indent="0">
              <a:buFont typeface="Wingdings 2" panose="05020102010507070707" pitchFamily="18" charset="2"/>
              <a:buNone/>
            </a:pPr>
            <a:endParaRPr lang="sl-SI" altLang="sl-SI"/>
          </a:p>
          <a:p>
            <a:pPr marL="0" indent="0">
              <a:buFont typeface="Wingdings 2" panose="05020102010507070707" pitchFamily="18" charset="2"/>
              <a:buNone/>
            </a:pPr>
            <a:r>
              <a:rPr lang="sl-SI" altLang="sl-SI"/>
              <a:t>MURA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47ECAF-DB26-4B1D-A693-950374177E8C}"/>
              </a:ext>
            </a:extLst>
          </p:cNvPr>
          <p:cNvCxnSpPr/>
          <p:nvPr/>
        </p:nvCxnSpPr>
        <p:spPr>
          <a:xfrm>
            <a:off x="0" y="29241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285C92-0CC2-4940-BAFE-5AB051B53A08}"/>
              </a:ext>
            </a:extLst>
          </p:cNvPr>
          <p:cNvCxnSpPr/>
          <p:nvPr/>
        </p:nvCxnSpPr>
        <p:spPr>
          <a:xfrm>
            <a:off x="0" y="1484313"/>
            <a:ext cx="9251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6F9B0C-995C-4F2F-B049-9A602E3583C4}"/>
              </a:ext>
            </a:extLst>
          </p:cNvPr>
          <p:cNvCxnSpPr/>
          <p:nvPr/>
        </p:nvCxnSpPr>
        <p:spPr>
          <a:xfrm>
            <a:off x="0" y="41862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7F36E4-FA88-4722-946D-8F55F9F05508}"/>
              </a:ext>
            </a:extLst>
          </p:cNvPr>
          <p:cNvCxnSpPr/>
          <p:nvPr/>
        </p:nvCxnSpPr>
        <p:spPr>
          <a:xfrm>
            <a:off x="0" y="55895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9" name="Picture 2" descr="http://media-cdn.tripadvisor.com/media/photo-s/00/1d/ce/33/river-danube.jpg">
            <a:extLst>
              <a:ext uri="{FF2B5EF4-FFF2-40B4-BE49-F238E27FC236}">
                <a16:creationId xmlns:a16="http://schemas.microsoft.com/office/drawing/2014/main" id="{8469BD5E-050E-4F80-AB88-1479938D2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90663"/>
            <a:ext cx="259238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4" descr="http://upload.wikimedia.org/wikipedia/commons/c/ce/Drava_Bridge,_St_Magdalen_Technology_Park,_Carinthia,_Austria_-_20100717.jpg">
            <a:extLst>
              <a:ext uri="{FF2B5EF4-FFF2-40B4-BE49-F238E27FC236}">
                <a16:creationId xmlns:a16="http://schemas.microsoft.com/office/drawing/2014/main" id="{19EA80E4-CDA2-4FBB-8886-D00872877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924175"/>
            <a:ext cx="25908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36521F-EA69-4638-A9CE-AD5839B35756}"/>
              </a:ext>
            </a:extLst>
          </p:cNvPr>
          <p:cNvCxnSpPr/>
          <p:nvPr/>
        </p:nvCxnSpPr>
        <p:spPr>
          <a:xfrm>
            <a:off x="4356100" y="1484313"/>
            <a:ext cx="0" cy="410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2" name="Picture 6" descr="http://www.airninja.com/pictures/cologne/rhine_river.jpg">
            <a:extLst>
              <a:ext uri="{FF2B5EF4-FFF2-40B4-BE49-F238E27FC236}">
                <a16:creationId xmlns:a16="http://schemas.microsoft.com/office/drawing/2014/main" id="{245C3527-7F38-4AC5-9C36-FC2E323E0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4186238"/>
            <a:ext cx="2592388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8" descr="http://www.mura-rafting.org/assets/images/6_G_RADGONA.jpg">
            <a:extLst>
              <a:ext uri="{FF2B5EF4-FFF2-40B4-BE49-F238E27FC236}">
                <a16:creationId xmlns:a16="http://schemas.microsoft.com/office/drawing/2014/main" id="{CEAAFC91-7B82-40C5-A04C-1C55AB04C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149725"/>
            <a:ext cx="2765425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0" descr="http://www.travel2austria.com/i/innsbruck10.jpg">
            <a:extLst>
              <a:ext uri="{FF2B5EF4-FFF2-40B4-BE49-F238E27FC236}">
                <a16:creationId xmlns:a16="http://schemas.microsoft.com/office/drawing/2014/main" id="{7892EB73-B2CE-457E-A538-6BACB395B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46400"/>
            <a:ext cx="2765425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2" descr="http://www.geo-reisecommunity.de/bild/regular/141113/Isar.jpg">
            <a:extLst>
              <a:ext uri="{FF2B5EF4-FFF2-40B4-BE49-F238E27FC236}">
                <a16:creationId xmlns:a16="http://schemas.microsoft.com/office/drawing/2014/main" id="{1FCC74F1-2932-4F73-9404-91D04B192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481138"/>
            <a:ext cx="27717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dia.uni-klu.ac.at/Images/Galerie_Carinthia/images/Weissensee.jpg">
            <a:extLst>
              <a:ext uri="{FF2B5EF4-FFF2-40B4-BE49-F238E27FC236}">
                <a16:creationId xmlns:a16="http://schemas.microsoft.com/office/drawing/2014/main" id="{1EF8E4CE-87EF-47DB-AF24-0EBB0197F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568450"/>
            <a:ext cx="4716462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http://vereine.askoe.or.at/5/0t8c1x/images/faaker_see_mit_ittagskogel1.jpg">
            <a:extLst>
              <a:ext uri="{FF2B5EF4-FFF2-40B4-BE49-F238E27FC236}">
                <a16:creationId xmlns:a16="http://schemas.microsoft.com/office/drawing/2014/main" id="{4FDC26D2-5374-4FFD-8FFC-0FE6A8868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3933825"/>
            <a:ext cx="4708525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http://www.campingnews.info/wp-content/uploads/2008/02/ossiacher-see_2007.jpg">
            <a:extLst>
              <a:ext uri="{FF2B5EF4-FFF2-40B4-BE49-F238E27FC236}">
                <a16:creationId xmlns:a16="http://schemas.microsoft.com/office/drawing/2014/main" id="{A4697482-FE86-4598-AA5D-1FA345003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8450"/>
            <a:ext cx="443706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http://www.prlekija-on.net/uploaded/vrbsko-jezero_807968663201.jpg">
            <a:extLst>
              <a:ext uri="{FF2B5EF4-FFF2-40B4-BE49-F238E27FC236}">
                <a16:creationId xmlns:a16="http://schemas.microsoft.com/office/drawing/2014/main" id="{15836886-FE62-416A-B41E-8A4C3CAA4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825"/>
            <a:ext cx="4427538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itle 1">
            <a:extLst>
              <a:ext uri="{FF2B5EF4-FFF2-40B4-BE49-F238E27FC236}">
                <a16:creationId xmlns:a16="http://schemas.microsoft.com/office/drawing/2014/main" id="{C1CFAC65-886A-44B1-A01D-988DE9F60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algn="ctr"/>
            <a:r>
              <a:rPr lang="sl-SI" altLang="sl-SI">
                <a:cs typeface="Trebuchet MS" panose="020B0603020202020204" pitchFamily="34" charset="0"/>
              </a:rPr>
              <a:t> </a:t>
            </a:r>
            <a:r>
              <a:rPr lang="sl-SI" altLang="sl-SI" sz="4400">
                <a:cs typeface="Trebuchet MS" panose="020B0603020202020204" pitchFamily="34" charset="0"/>
              </a:rPr>
              <a:t>VEČJA JEZERA</a:t>
            </a:r>
          </a:p>
        </p:txBody>
      </p:sp>
      <p:sp>
        <p:nvSpPr>
          <p:cNvPr id="16391" name="Content Placeholder 2">
            <a:extLst>
              <a:ext uri="{FF2B5EF4-FFF2-40B4-BE49-F238E27FC236}">
                <a16:creationId xmlns:a16="http://schemas.microsoft.com/office/drawing/2014/main" id="{8D73FA5F-FA0E-4CB7-9702-BECEA660E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338" y="1481138"/>
            <a:ext cx="4411662" cy="4972050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sl-SI" altLang="sl-SI">
                <a:solidFill>
                  <a:schemeClr val="bg1"/>
                </a:solidFill>
              </a:rPr>
              <a:t>OSOJSKO JEZERO  10,6 km²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sl-SI" altLang="sl-SI"/>
          </a:p>
          <a:p>
            <a:pPr marL="0" indent="0">
              <a:buFont typeface="Wingdings 2" panose="05020102010507070707" pitchFamily="18" charset="2"/>
              <a:buNone/>
            </a:pPr>
            <a:endParaRPr lang="sl-SI" altLang="sl-SI"/>
          </a:p>
          <a:p>
            <a:pPr marL="0" indent="0">
              <a:buFont typeface="Wingdings 2" panose="05020102010507070707" pitchFamily="18" charset="2"/>
              <a:buNone/>
            </a:pPr>
            <a:endParaRPr lang="sl-SI" altLang="sl-SI"/>
          </a:p>
          <a:p>
            <a:pPr marL="0" indent="0">
              <a:buFont typeface="Wingdings 2" panose="05020102010507070707" pitchFamily="18" charset="2"/>
              <a:buNone/>
            </a:pPr>
            <a:endParaRPr lang="sl-SI" altLang="sl-SI"/>
          </a:p>
          <a:p>
            <a:pPr marL="0" indent="0">
              <a:buFont typeface="Wingdings 2" panose="05020102010507070707" pitchFamily="18" charset="2"/>
              <a:buNone/>
            </a:pPr>
            <a:endParaRPr lang="sl-SI" altLang="sl-SI"/>
          </a:p>
          <a:p>
            <a:pPr marL="0" indent="0">
              <a:buFont typeface="Wingdings 2" panose="05020102010507070707" pitchFamily="18" charset="2"/>
              <a:buNone/>
            </a:pPr>
            <a:r>
              <a:rPr lang="sl-SI" altLang="sl-SI">
                <a:solidFill>
                  <a:schemeClr val="bg1"/>
                </a:solidFill>
              </a:rPr>
              <a:t>VRBSKO JEZERO   19,39 km²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sl-SI" altLang="sl-SI"/>
          </a:p>
          <a:p>
            <a:pPr marL="0" indent="0">
              <a:buFont typeface="Wingdings 2" panose="05020102010507070707" pitchFamily="18" charset="2"/>
              <a:buNone/>
            </a:pPr>
            <a:endParaRPr lang="sl-SI" altLang="sl-SI"/>
          </a:p>
          <a:p>
            <a:pPr marL="0" indent="0">
              <a:buFont typeface="Wingdings 2" panose="05020102010507070707" pitchFamily="18" charset="2"/>
              <a:buNone/>
            </a:pPr>
            <a:r>
              <a:rPr lang="sl-SI" altLang="sl-SI"/>
              <a:t>    </a:t>
            </a:r>
          </a:p>
        </p:txBody>
      </p:sp>
      <p:sp>
        <p:nvSpPr>
          <p:cNvPr id="16392" name="Content Placeholder 3">
            <a:extLst>
              <a:ext uri="{FF2B5EF4-FFF2-40B4-BE49-F238E27FC236}">
                <a16:creationId xmlns:a16="http://schemas.microsoft.com/office/drawing/2014/main" id="{3F53B8E2-FC45-4764-9C78-1B1CDE380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0563" y="1052513"/>
            <a:ext cx="4038600" cy="4435475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sl-SI" altLang="sl-SI">
                <a:solidFill>
                  <a:schemeClr val="bg1"/>
                </a:solidFill>
              </a:rPr>
              <a:t>BELO JEZERO  6.5 km²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sl-SI" altLang="sl-SI"/>
              <a:t>  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sl-SI" altLang="sl-SI"/>
              <a:t>                               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sl-SI" altLang="sl-SI">
              <a:solidFill>
                <a:schemeClr val="bg1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sl-SI" altLang="sl-SI"/>
          </a:p>
          <a:p>
            <a:pPr marL="0" indent="0">
              <a:buFont typeface="Wingdings 2" panose="05020102010507070707" pitchFamily="18" charset="2"/>
              <a:buNone/>
            </a:pPr>
            <a:endParaRPr lang="sl-SI" altLang="sl-SI">
              <a:solidFill>
                <a:schemeClr val="bg1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sl-SI" altLang="sl-SI">
                <a:solidFill>
                  <a:schemeClr val="bg1"/>
                </a:solidFill>
              </a:rPr>
              <a:t>BAŠKO JEZERO  2,33 km²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2D075451-B865-4ED6-B5A2-20BEBA53A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25413"/>
            <a:ext cx="8229600" cy="1143000"/>
          </a:xfrm>
        </p:spPr>
        <p:txBody>
          <a:bodyPr/>
          <a:lstStyle/>
          <a:p>
            <a:pPr algn="ctr"/>
            <a:r>
              <a:rPr lang="sl-SI" altLang="sl-SI" sz="4400">
                <a:cs typeface="Trebuchet MS" panose="020B0603020202020204" pitchFamily="34" charset="0"/>
              </a:rPr>
              <a:t>KULTURNI SPOMENIKI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C663C370-7111-4909-A527-C94BCCC0D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9650" y="1809750"/>
            <a:ext cx="3471863" cy="4051300"/>
          </a:xfrm>
        </p:spPr>
        <p:txBody>
          <a:bodyPr/>
          <a:lstStyle/>
          <a:p>
            <a:r>
              <a:rPr lang="sl-SI" altLang="sl-SI"/>
              <a:t>Palača Schönbrunn</a:t>
            </a:r>
          </a:p>
          <a:p>
            <a:r>
              <a:rPr lang="sl-SI" altLang="sl-SI"/>
              <a:t>Katedrala sv. Štefana</a:t>
            </a:r>
          </a:p>
          <a:p>
            <a:r>
              <a:rPr lang="sl-SI" altLang="sl-SI"/>
              <a:t>Mozartova hiša</a:t>
            </a:r>
          </a:p>
          <a:p>
            <a:r>
              <a:rPr lang="sl-SI" altLang="sl-SI"/>
              <a:t>Spomenik Johannu Straussu</a:t>
            </a:r>
          </a:p>
        </p:txBody>
      </p:sp>
      <p:pic>
        <p:nvPicPr>
          <p:cNvPr id="1026" name="Picture 2" descr="Palača Schönbrunn">
            <a:extLst>
              <a:ext uri="{FF2B5EF4-FFF2-40B4-BE49-F238E27FC236}">
                <a16:creationId xmlns:a16="http://schemas.microsoft.com/office/drawing/2014/main" id="{CE4C39AE-ACF6-4E32-8670-6F8882E6B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2113" y="1341438"/>
            <a:ext cx="2289175" cy="162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4" descr="http://blog.b92.net/user_stuff/upload/256/Stephansdom.6256.jpg">
            <a:extLst>
              <a:ext uri="{FF2B5EF4-FFF2-40B4-BE49-F238E27FC236}">
                <a16:creationId xmlns:a16="http://schemas.microsoft.com/office/drawing/2014/main" id="{61CA0EC6-225A-4EB3-8B5D-B775CEC26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3068638"/>
            <a:ext cx="2289175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http://www.enjanez.net/Izl/Pic/Sal/Sal08.jpg">
            <a:extLst>
              <a:ext uri="{FF2B5EF4-FFF2-40B4-BE49-F238E27FC236}">
                <a16:creationId xmlns:a16="http://schemas.microsoft.com/office/drawing/2014/main" id="{F690E422-049B-489E-9452-DEA61DEA5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4868863"/>
            <a:ext cx="22891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http://imagesbyar.com/wp-content/uploads/2011/05/Austria-Vienna-Johann-Strauss-Memorial-127.jpg">
            <a:extLst>
              <a:ext uri="{FF2B5EF4-FFF2-40B4-BE49-F238E27FC236}">
                <a16:creationId xmlns:a16="http://schemas.microsoft.com/office/drawing/2014/main" id="{E2F6EF9C-DFC7-4686-8F80-FBBE4438C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3357563"/>
            <a:ext cx="20431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CF7DF3E9-AA7A-4C3B-BD50-EF1C5A57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676275"/>
            <a:ext cx="7810500" cy="923925"/>
          </a:xfrm>
        </p:spPr>
        <p:txBody>
          <a:bodyPr/>
          <a:lstStyle/>
          <a:p>
            <a:pPr algn="ctr"/>
            <a:r>
              <a:rPr lang="sl-SI" altLang="sl-SI" sz="4400">
                <a:cs typeface="Trebuchet MS" panose="020B0603020202020204" pitchFamily="34" charset="0"/>
              </a:rPr>
              <a:t>OBRT IN GOSPODARSTVO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76C53993-F62E-49A9-9138-862C5C0AA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88" y="836613"/>
            <a:ext cx="7848600" cy="4498975"/>
          </a:xfrm>
        </p:spPr>
        <p:txBody>
          <a:bodyPr/>
          <a:lstStyle/>
          <a:p>
            <a:r>
              <a:rPr lang="sl-SI" altLang="sl-SI"/>
              <a:t>Avstrija je zelo gorata, zato je za kmetijstvo uporabna le polovica njene površine.</a:t>
            </a:r>
          </a:p>
          <a:p>
            <a:r>
              <a:rPr lang="sl-SI" altLang="sl-SI"/>
              <a:t>Poljedelstvo in vrtnarstvo prevladujeta v Dunajski kotlini, Gradiščanski in Celovški kotlini.</a:t>
            </a:r>
          </a:p>
          <a:p>
            <a:r>
              <a:rPr lang="sl-SI" altLang="sl-SI"/>
              <a:t>Večinoma pridelujejo pšenico, ječmen, koruzo, krompir in sladkorno peso.</a:t>
            </a:r>
          </a:p>
          <a:p>
            <a:r>
              <a:rPr lang="sl-SI" altLang="sl-SI"/>
              <a:t>V Spodnji Avstriji in Štajerski je razvito vinogradništvo.</a:t>
            </a:r>
          </a:p>
          <a:p>
            <a:r>
              <a:rPr lang="sl-SI" altLang="sl-SI"/>
              <a:t>V alpskem hribovju prevladujeta živinoreja in gozdarstvo.</a:t>
            </a:r>
          </a:p>
        </p:txBody>
      </p:sp>
      <p:pic>
        <p:nvPicPr>
          <p:cNvPr id="18436" name="Picture 2" descr="http://upload.wikimedia.org/wikipedia/commons/thumb/5/5e/Vorderhopfreben_%C3%9Cntschenspitze_1.jpg/500px-Vorderhopfreben_%C3%9Cntschenspitze_1.jpg">
            <a:extLst>
              <a:ext uri="{FF2B5EF4-FFF2-40B4-BE49-F238E27FC236}">
                <a16:creationId xmlns:a16="http://schemas.microsoft.com/office/drawing/2014/main" id="{B2080CA6-2C41-4132-A6FC-E2583A334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797425"/>
            <a:ext cx="47625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CC5FF6A-3CD2-4228-A2D5-BECA2F57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sl-SI" altLang="sl-SI">
                <a:cs typeface="Trebuchet MS" panose="020B0603020202020204" pitchFamily="34" charset="0"/>
              </a:rPr>
              <a:t>      </a:t>
            </a:r>
            <a:r>
              <a:rPr lang="sl-SI" altLang="sl-SI" sz="4400">
                <a:cs typeface="Trebuchet MS" panose="020B0603020202020204" pitchFamily="34" charset="0"/>
              </a:rPr>
              <a:t>POMEMBNE OSEBNOSTI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7E6A9-02CD-46BB-B802-B972EF365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50" y="1412875"/>
            <a:ext cx="3984625" cy="54451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Avstrija je rojstna država    mnogih skladateljev. 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sl-SI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sl-SI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Joseph Haydn                     Wolfgang Amadeus Mozard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sl-SI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sl-SI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sl-SI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sl-SI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Ludwig van Beethoven            Johann Strauss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65A5856D-42EB-4063-989E-C32933A1C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8763" y="2060575"/>
            <a:ext cx="5040312" cy="4897438"/>
          </a:xfrm>
        </p:spPr>
        <p:txBody>
          <a:bodyPr rtlCol="0">
            <a:normAutofit fontScale="77500" lnSpcReduction="20000"/>
          </a:bodyPr>
          <a:lstStyle/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Avstriji pa so se rodile tudi druge znane osebnosti.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sl-SI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sl-SI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sl-SI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sl-SI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sl-SI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Arlond Schwarzenegger                                       Christoph Walts (igralec)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igralec, poslovnež, investitor in politik</a:t>
            </a: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sl-SI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sl-SI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sl-SI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sl-SI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sl-SI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sl-SI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sl-SI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Ludwig Boltzmann (znanstvenik)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sl-SI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61" name="Picture 2" descr="http://upload.wikimedia.org/wikipedia/commons/2/21/Haydn_portrait_by_Thomas_Hardy_%28small%29.jpg">
            <a:extLst>
              <a:ext uri="{FF2B5EF4-FFF2-40B4-BE49-F238E27FC236}">
                <a16:creationId xmlns:a16="http://schemas.microsoft.com/office/drawing/2014/main" id="{6955CC9B-1E95-4360-ABFA-276E7E765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843213"/>
            <a:ext cx="115093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 descr="http://upload.wikimedia.org/wikipedia/commons/thumb/1/1e/Wolfgang-amadeus-mozart_1.jpg/170px-Wolfgang-amadeus-mozart_1.jpg">
            <a:extLst>
              <a:ext uri="{FF2B5EF4-FFF2-40B4-BE49-F238E27FC236}">
                <a16:creationId xmlns:a16="http://schemas.microsoft.com/office/drawing/2014/main" id="{81C978FA-62AD-479A-BDBB-654344A31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847975"/>
            <a:ext cx="97313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http://upload.wikimedia.org/wikipedia/commons/thumb/5/5d/Johann_Strauss_II.jpg/200px-Johann_Strauss_II.jpg">
            <a:extLst>
              <a:ext uri="{FF2B5EF4-FFF2-40B4-BE49-F238E27FC236}">
                <a16:creationId xmlns:a16="http://schemas.microsoft.com/office/drawing/2014/main" id="{1DCEDC66-0344-4E05-ADCE-F1BB9BB91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4287838"/>
            <a:ext cx="12223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http://upload.wikimedia.org/wikipedia/commons/thumb/6/6f/Beethoven.jpg/220px-Beethoven.jpg">
            <a:extLst>
              <a:ext uri="{FF2B5EF4-FFF2-40B4-BE49-F238E27FC236}">
                <a16:creationId xmlns:a16="http://schemas.microsoft.com/office/drawing/2014/main" id="{869CEAE0-B1DF-4A28-A07B-BCCFF5BA3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4279900"/>
            <a:ext cx="1284287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2" descr="http://upload.wikimedia.org/wikipedia/commons/thumb/0/0c/SchwarzeneggerJan2010.jpg/220px-SchwarzeneggerJan2010.jpg">
            <a:extLst>
              <a:ext uri="{FF2B5EF4-FFF2-40B4-BE49-F238E27FC236}">
                <a16:creationId xmlns:a16="http://schemas.microsoft.com/office/drawing/2014/main" id="{1701E5F0-1E5C-4C11-A550-2179952BA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2847975"/>
            <a:ext cx="1223962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6B1EF9-1496-4E7B-AA1E-34812DD14DD1}"/>
              </a:ext>
            </a:extLst>
          </p:cNvPr>
          <p:cNvCxnSpPr/>
          <p:nvPr/>
        </p:nvCxnSpPr>
        <p:spPr>
          <a:xfrm flipH="1">
            <a:off x="3924300" y="1989138"/>
            <a:ext cx="34925" cy="4868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7" name="Picture 14" descr="http://upload.wikimedia.org/wikipedia/commons/thumb/1/11/ChristophWaltz82AAMar10.jpg/220px-ChristophWaltz82AAMar10.jpg">
            <a:extLst>
              <a:ext uri="{FF2B5EF4-FFF2-40B4-BE49-F238E27FC236}">
                <a16:creationId xmlns:a16="http://schemas.microsoft.com/office/drawing/2014/main" id="{D61CB8FA-708F-4CA7-9F67-6C6A6C2FF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770188"/>
            <a:ext cx="11684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6" descr="http://upload.wikimedia.org/wikipedia/commons/thumb/a/ad/Boltzmann2.jpg/225px-Boltzmann2.jpg">
            <a:extLst>
              <a:ext uri="{FF2B5EF4-FFF2-40B4-BE49-F238E27FC236}">
                <a16:creationId xmlns:a16="http://schemas.microsoft.com/office/drawing/2014/main" id="{109DCF78-6883-47AC-B6C5-F8FBCD77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5089525"/>
            <a:ext cx="1114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7FCD4F26-76CB-4003-A2A9-F3B8108BA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413" y="549275"/>
            <a:ext cx="7124700" cy="923925"/>
          </a:xfrm>
        </p:spPr>
        <p:txBody>
          <a:bodyPr/>
          <a:lstStyle/>
          <a:p>
            <a:r>
              <a:rPr lang="sl-SI" altLang="sl-SI" sz="4400">
                <a:cs typeface="Trebuchet MS" panose="020B0603020202020204" pitchFamily="34" charset="0"/>
              </a:rPr>
              <a:t>ZANIMIVOST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2B85F8B5-5E1B-40B8-B410-A1D22631E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675" y="1806575"/>
            <a:ext cx="6264275" cy="4052888"/>
          </a:xfrm>
        </p:spPr>
        <p:txBody>
          <a:bodyPr/>
          <a:lstStyle/>
          <a:p>
            <a:r>
              <a:rPr lang="sl-SI" altLang="sl-SI"/>
              <a:t>V Avstriji so zelo znane tudi Mozartove kroglice</a:t>
            </a:r>
          </a:p>
          <a:p>
            <a:r>
              <a:rPr lang="sl-SI" altLang="sl-SI"/>
              <a:t>Poznamo jih več vrst.</a:t>
            </a:r>
          </a:p>
          <a:p>
            <a:r>
              <a:rPr lang="sl-SI" altLang="sl-SI"/>
              <a:t>Srebrne z modrim napisom so originalne, ki jih proizvajajo v Mozartovi hiši.</a:t>
            </a: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47BC97FB-DC49-4CE3-AA68-92A178198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484313"/>
            <a:ext cx="2578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>
            <a:extLst>
              <a:ext uri="{FF2B5EF4-FFF2-40B4-BE49-F238E27FC236}">
                <a16:creationId xmlns:a16="http://schemas.microsoft.com/office/drawing/2014/main" id="{DEC50E65-291A-4BA2-B24A-79AE1616A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94175"/>
            <a:ext cx="2578100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B59B01-D8D3-4A8E-B43C-F910B8C7FBF2}"/>
              </a:ext>
            </a:extLst>
          </p:cNvPr>
          <p:cNvSpPr/>
          <p:nvPr/>
        </p:nvSpPr>
        <p:spPr>
          <a:xfrm>
            <a:off x="29867" y="1556792"/>
            <a:ext cx="91438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HVALA ZA POZORNOST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21507" name="TextBox 5">
            <a:extLst>
              <a:ext uri="{FF2B5EF4-FFF2-40B4-BE49-F238E27FC236}">
                <a16:creationId xmlns:a16="http://schemas.microsoft.com/office/drawing/2014/main" id="{62EBC29A-4C66-4627-AE01-45D92D544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" y="3359150"/>
            <a:ext cx="7056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l-SI" altLang="sl-SI"/>
              <a:t>VIRI:</a:t>
            </a:r>
          </a:p>
          <a:p>
            <a:endParaRPr lang="sl-SI" altLang="sl-SI"/>
          </a:p>
          <a:p>
            <a:r>
              <a:rPr lang="sl-SI" altLang="sl-SI"/>
              <a:t>Wikipedija</a:t>
            </a:r>
          </a:p>
          <a:p>
            <a:r>
              <a:rPr lang="sl-SI" altLang="sl-SI"/>
              <a:t>Srednja in zahodna Evropa, Založba Mladinska knjiga 1993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ika:EU location AUT.png">
            <a:hlinkClick r:id="rId2"/>
            <a:extLst>
              <a:ext uri="{FF2B5EF4-FFF2-40B4-BE49-F238E27FC236}">
                <a16:creationId xmlns:a16="http://schemas.microsoft.com/office/drawing/2014/main" id="{04163C09-914D-4881-8EA2-09EB6996D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>
            <a:extLst>
              <a:ext uri="{FF2B5EF4-FFF2-40B4-BE49-F238E27FC236}">
                <a16:creationId xmlns:a16="http://schemas.microsoft.com/office/drawing/2014/main" id="{87D9C496-DAAC-46CC-AFF1-465B630C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4400">
                <a:solidFill>
                  <a:schemeClr val="tx1"/>
                </a:solidFill>
                <a:cs typeface="Trebuchet MS" panose="020B0603020202020204" pitchFamily="34" charset="0"/>
              </a:rPr>
              <a:t>LEGA</a:t>
            </a:r>
          </a:p>
        </p:txBody>
      </p:sp>
      <p:sp>
        <p:nvSpPr>
          <p:cNvPr id="4100" name="Content Placeholder 2">
            <a:extLst>
              <a:ext uri="{FF2B5EF4-FFF2-40B4-BE49-F238E27FC236}">
                <a16:creationId xmlns:a16="http://schemas.microsoft.com/office/drawing/2014/main" id="{BA77145C-7AD0-4304-91AD-FEA49F51F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916113"/>
            <a:ext cx="5834063" cy="2217737"/>
          </a:xfrm>
        </p:spPr>
        <p:txBody>
          <a:bodyPr/>
          <a:lstStyle/>
          <a:p>
            <a:r>
              <a:rPr lang="sl-SI" altLang="sl-SI"/>
              <a:t>Avstrija je celinska država v srednji Evropi.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02B58C5B-E004-413A-AA10-E32D65CB8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763" y="260350"/>
            <a:ext cx="8229600" cy="1143000"/>
          </a:xfrm>
        </p:spPr>
        <p:txBody>
          <a:bodyPr/>
          <a:lstStyle/>
          <a:p>
            <a:r>
              <a:rPr lang="sl-SI" altLang="sl-SI" sz="4400">
                <a:cs typeface="Trebuchet MS" panose="020B0603020202020204" pitchFamily="34" charset="0"/>
              </a:rPr>
              <a:t>MEJNE DRŽAVE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34E4247F-B172-4110-B5DF-EBCB9B7C0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106738" cy="4205288"/>
          </a:xfrm>
        </p:spPr>
        <p:txBody>
          <a:bodyPr/>
          <a:lstStyle/>
          <a:p>
            <a:r>
              <a:rPr lang="sl-SI" altLang="sl-SI"/>
              <a:t>Na Liechtenstein in Švico na zahodu.</a:t>
            </a:r>
          </a:p>
          <a:p>
            <a:r>
              <a:rPr lang="sl-SI" altLang="sl-SI"/>
              <a:t>Na Italijo in Slovenijo na jugu.</a:t>
            </a:r>
          </a:p>
          <a:p>
            <a:r>
              <a:rPr lang="sl-SI" altLang="sl-SI"/>
              <a:t>Na Madžarsko in Slovaško na vzhodu</a:t>
            </a:r>
          </a:p>
          <a:p>
            <a:r>
              <a:rPr lang="sl-SI" altLang="sl-SI"/>
              <a:t>Na Nemčijo in Češko na severu.</a:t>
            </a:r>
          </a:p>
          <a:p>
            <a:endParaRPr lang="sl-SI" altLang="sl-SI"/>
          </a:p>
        </p:txBody>
      </p:sp>
      <p:pic>
        <p:nvPicPr>
          <p:cNvPr id="5124" name="Picture 5" descr="http://www.hotels-europe.com/info-countries/austria/austria.jpg">
            <a:extLst>
              <a:ext uri="{FF2B5EF4-FFF2-40B4-BE49-F238E27FC236}">
                <a16:creationId xmlns:a16="http://schemas.microsoft.com/office/drawing/2014/main" id="{B59397D6-AE8D-49EF-842C-899A2EE39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701800"/>
            <a:ext cx="54292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jamescastleden.com/wp-content/gallery/landscapes/austria_alps_mountains.jpg">
            <a:extLst>
              <a:ext uri="{FF2B5EF4-FFF2-40B4-BE49-F238E27FC236}">
                <a16:creationId xmlns:a16="http://schemas.microsoft.com/office/drawing/2014/main" id="{E348559D-13F7-45A1-A091-CC9AAB46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>
            <a:extLst>
              <a:ext uri="{FF2B5EF4-FFF2-40B4-BE49-F238E27FC236}">
                <a16:creationId xmlns:a16="http://schemas.microsoft.com/office/drawing/2014/main" id="{183380EF-1BEF-4790-BD10-C1BF32344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24075" y="333375"/>
            <a:ext cx="8229600" cy="1143000"/>
          </a:xfrm>
        </p:spPr>
        <p:txBody>
          <a:bodyPr/>
          <a:lstStyle/>
          <a:p>
            <a:pPr algn="ctr"/>
            <a:r>
              <a:rPr lang="sl-SI" altLang="sl-SI">
                <a:cs typeface="Trebuchet MS" panose="020B0603020202020204" pitchFamily="34" charset="0"/>
              </a:rPr>
              <a:t>                                </a:t>
            </a:r>
            <a:r>
              <a:rPr lang="sl-SI" altLang="sl-SI" sz="4400">
                <a:cs typeface="Trebuchet MS" panose="020B0603020202020204" pitchFamily="34" charset="0"/>
              </a:rPr>
              <a:t>VELIKOST</a:t>
            </a:r>
          </a:p>
        </p:txBody>
      </p:sp>
      <p:sp>
        <p:nvSpPr>
          <p:cNvPr id="6148" name="Content Placeholder 2">
            <a:extLst>
              <a:ext uri="{FF2B5EF4-FFF2-40B4-BE49-F238E27FC236}">
                <a16:creationId xmlns:a16="http://schemas.microsoft.com/office/drawing/2014/main" id="{AB7936AD-9FD5-46B0-8AE1-BE6B7E6DB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41463"/>
          </a:xfrm>
        </p:spPr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Avstrija obsega  83,871  km2.</a:t>
            </a:r>
          </a:p>
          <a:p>
            <a:r>
              <a:rPr lang="sl-SI" altLang="sl-SI">
                <a:solidFill>
                  <a:schemeClr val="bg1"/>
                </a:solidFill>
              </a:rPr>
              <a:t>Po velikosti je 122. država na svetu.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Vienna is located in Austria">
            <a:extLst>
              <a:ext uri="{FF2B5EF4-FFF2-40B4-BE49-F238E27FC236}">
                <a16:creationId xmlns:a16="http://schemas.microsoft.com/office/drawing/2014/main" id="{FE58E17E-5889-4316-8BE0-C9B420439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180013"/>
            <a:ext cx="32575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>
            <a:extLst>
              <a:ext uri="{FF2B5EF4-FFF2-40B4-BE49-F238E27FC236}">
                <a16:creationId xmlns:a16="http://schemas.microsoft.com/office/drawing/2014/main" id="{48CD57A6-AC52-4B1A-815F-B9A0A3DC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333375"/>
            <a:ext cx="8229600" cy="1143000"/>
          </a:xfrm>
        </p:spPr>
        <p:txBody>
          <a:bodyPr/>
          <a:lstStyle/>
          <a:p>
            <a:r>
              <a:rPr lang="sl-SI" altLang="sl-SI" sz="4400">
                <a:cs typeface="Trebuchet MS" panose="020B0603020202020204" pitchFamily="34" charset="0"/>
              </a:rPr>
              <a:t>GLAVNO MESTO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82787-6B73-46CD-9007-91D6AA89C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5" y="1844675"/>
            <a:ext cx="8507413" cy="1512888"/>
          </a:xfrm>
        </p:spPr>
        <p:txBody>
          <a:bodyPr rtlCol="0">
            <a:normAutofit/>
          </a:bodyPr>
          <a:lstStyle/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Glavno mesto Avstrije je Dunaj.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njem živi okoli 1,7 miljona prebivalcev.                                                                                                                         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                   uradni pečat                                               </a:t>
            </a:r>
            <a:endParaRPr lang="sl-SI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3" name="Picture 2" descr="Slika:Stephansdom Vienna July 2008 (27)-Stephansdom Vienna July 2008 (31).jpg">
            <a:extLst>
              <a:ext uri="{FF2B5EF4-FFF2-40B4-BE49-F238E27FC236}">
                <a16:creationId xmlns:a16="http://schemas.microsoft.com/office/drawing/2014/main" id="{00F2B1F8-D101-4846-84FC-36BE754EE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770313"/>
            <a:ext cx="3455987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Slika:Vienna seal 1926.svg">
            <a:extLst>
              <a:ext uri="{FF2B5EF4-FFF2-40B4-BE49-F238E27FC236}">
                <a16:creationId xmlns:a16="http://schemas.microsoft.com/office/drawing/2014/main" id="{D2198747-9E78-47DD-9F3A-FA3C50D8D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052513"/>
            <a:ext cx="1908175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C:\Users\Timotej\Desktop\6px-Red_pog.svg.png">
            <a:extLst>
              <a:ext uri="{FF2B5EF4-FFF2-40B4-BE49-F238E27FC236}">
                <a16:creationId xmlns:a16="http://schemas.microsoft.com/office/drawing/2014/main" id="{972050AC-4739-469F-A51B-100A6E174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661025"/>
            <a:ext cx="4445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3" descr="http://upload.wikimedia.org/wikipedia/commons/thumb/b/b9/Panorama_vienna.jpg/1000px-Panorama_vienna.jpg">
            <a:extLst>
              <a:ext uri="{FF2B5EF4-FFF2-40B4-BE49-F238E27FC236}">
                <a16:creationId xmlns:a16="http://schemas.microsoft.com/office/drawing/2014/main" id="{2C1B8892-0D6F-424C-B3A3-C913186F4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44900"/>
            <a:ext cx="51625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lika:Flag of Austria.svg">
            <a:hlinkClick r:id="rId2"/>
            <a:extLst>
              <a:ext uri="{FF2B5EF4-FFF2-40B4-BE49-F238E27FC236}">
                <a16:creationId xmlns:a16="http://schemas.microsoft.com/office/drawing/2014/main" id="{DB4B8F35-502A-4CE8-AC84-4A48521FE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>
            <a:extLst>
              <a:ext uri="{FF2B5EF4-FFF2-40B4-BE49-F238E27FC236}">
                <a16:creationId xmlns:a16="http://schemas.microsoft.com/office/drawing/2014/main" id="{E2C30DBD-D2A2-4403-9A8B-0297F55D4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692150"/>
            <a:ext cx="8229600" cy="1143000"/>
          </a:xfrm>
        </p:spPr>
        <p:txBody>
          <a:bodyPr/>
          <a:lstStyle/>
          <a:p>
            <a:r>
              <a:rPr lang="sl-SI" altLang="sl-SI" sz="4400">
                <a:solidFill>
                  <a:schemeClr val="bg1"/>
                </a:solidFill>
                <a:cs typeface="Trebuchet MS" panose="020B0603020202020204" pitchFamily="34" charset="0"/>
              </a:rPr>
              <a:t>ZASTAVA</a:t>
            </a:r>
          </a:p>
        </p:txBody>
      </p:sp>
      <p:sp>
        <p:nvSpPr>
          <p:cNvPr id="8196" name="Content Placeholder 2">
            <a:extLst>
              <a:ext uri="{FF2B5EF4-FFF2-40B4-BE49-F238E27FC236}">
                <a16:creationId xmlns:a16="http://schemas.microsoft.com/office/drawing/2014/main" id="{D3B70625-41DC-433D-BE36-B6A850E66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25538"/>
            <a:ext cx="8229600" cy="4525962"/>
          </a:xfrm>
        </p:spPr>
        <p:txBody>
          <a:bodyPr/>
          <a:lstStyle/>
          <a:p>
            <a:endParaRPr lang="sl-SI" altLang="sl-SI"/>
          </a:p>
          <a:p>
            <a:r>
              <a:rPr lang="sl-SI" altLang="sl-SI"/>
              <a:t>Zastava Avstrije je sestavljena iz rdeče in bele barve.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BBE3046-69B6-4D8C-89F3-CE8BBE08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325" y="333375"/>
            <a:ext cx="8229600" cy="1143000"/>
          </a:xfrm>
        </p:spPr>
        <p:txBody>
          <a:bodyPr/>
          <a:lstStyle/>
          <a:p>
            <a:r>
              <a:rPr lang="sl-SI" altLang="sl-SI" sz="4400">
                <a:cs typeface="Trebuchet MS" panose="020B0603020202020204" pitchFamily="34" charset="0"/>
              </a:rPr>
              <a:t>GRB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DFD0B-D70C-4BFC-9E1E-9A6ED8B47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6600"/>
            <a:ext cx="4716463" cy="6121400"/>
          </a:xfrm>
        </p:spPr>
        <p:txBody>
          <a:bodyPr rtlCol="0">
            <a:normAutofit lnSpcReduction="10000"/>
          </a:bodyPr>
          <a:lstStyle/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prsih orla je ščit Avstrijskega vojvodstva, ki je takrat postal tudi avstrijska zastava.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Orel drži v kremplijih leve noge zlati srp, v desni pa zlato kladivo.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glavi ima zlato krono v obliki obzidja.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 trije simboli predstavljajo avstrijske delavce, kmete in meščane.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Pretrgana veriga predstavlja osvoboditev Avstrije izpod fašizma.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220" name="Picture 2" descr="Slika:Austria Bundesadler.svg">
            <a:hlinkClick r:id="rId3"/>
            <a:extLst>
              <a:ext uri="{FF2B5EF4-FFF2-40B4-BE49-F238E27FC236}">
                <a16:creationId xmlns:a16="http://schemas.microsoft.com/office/drawing/2014/main" id="{3033B87C-27BF-425B-AC4C-658E1AEF4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28775"/>
            <a:ext cx="4535487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2FF7F33-30D3-4589-BA2D-1AADECB69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4400">
                <a:cs typeface="Trebuchet MS" panose="020B0603020202020204" pitchFamily="34" charset="0"/>
              </a:rPr>
              <a:t>HIMNA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4EDD0E98-3BC3-44AE-BC54-377E27D87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endParaRPr lang="sl-SI" altLang="sl-SI" sz="2800"/>
          </a:p>
          <a:p>
            <a:r>
              <a:rPr lang="sl-SI" altLang="sl-SI" sz="2800"/>
              <a:t>Skladba </a:t>
            </a:r>
            <a:r>
              <a:rPr lang="sl-SI" altLang="sl-SI" sz="2800" b="1"/>
              <a:t>Land der Berge, Land am Strome</a:t>
            </a:r>
            <a:r>
              <a:rPr lang="sl-SI" altLang="sl-SI" sz="2800"/>
              <a:t> (</a:t>
            </a:r>
            <a:r>
              <a:rPr lang="sl-SI" altLang="sl-SI" sz="2800" i="1"/>
              <a:t>Dežela gora, dežela ob reki</a:t>
            </a:r>
            <a:r>
              <a:rPr lang="sl-SI" altLang="sl-SI" sz="2800"/>
              <a:t>) je državna himna republike Avstrije.</a:t>
            </a:r>
          </a:p>
          <a:p>
            <a:r>
              <a:rPr lang="sl-SI" altLang="sl-SI" sz="2800"/>
              <a:t>Kot avtor glasbe je veljal Wolfgang Amadeus Mozart, v zadnjem obdobju pa trdijo, da je avtor Johann Holzer. </a:t>
            </a:r>
          </a:p>
          <a:p>
            <a:r>
              <a:rPr lang="sl-SI" altLang="sl-SI" sz="2800"/>
              <a:t>Besedilo je napisala Paula von Preradović, avstrijka hrvaškega rodu.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9EA1ADB-8110-4DE4-B8B3-B31D10E6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algn="ctr"/>
            <a:r>
              <a:rPr lang="sl-SI" altLang="sl-SI" sz="4400">
                <a:cs typeface="Trebuchet MS" panose="020B0603020202020204" pitchFamily="34" charset="0"/>
              </a:rPr>
              <a:t>PLAČILNO SREDSTVO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C362E595-BBFA-4DA8-9EFD-063D1AE4A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1468438"/>
          </a:xfrm>
        </p:spPr>
        <p:txBody>
          <a:bodyPr/>
          <a:lstStyle/>
          <a:p>
            <a:endParaRPr lang="sl-SI" altLang="sl-SI"/>
          </a:p>
          <a:p>
            <a:r>
              <a:rPr lang="sl-SI" altLang="sl-SI"/>
              <a:t>V Avstriji je plačilno sredstvo od 1. januarja 1999 evro.</a:t>
            </a:r>
          </a:p>
        </p:txBody>
      </p:sp>
      <p:pic>
        <p:nvPicPr>
          <p:cNvPr id="11268" name="Picture 2" descr="http://0.tqn.com/d/coins/1/0/v/1/-/-/Austria_money_coins.jpg">
            <a:extLst>
              <a:ext uri="{FF2B5EF4-FFF2-40B4-BE49-F238E27FC236}">
                <a16:creationId xmlns:a16="http://schemas.microsoft.com/office/drawing/2014/main" id="{097D13AE-9EA9-40C5-AAEE-29E7C4411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44900"/>
            <a:ext cx="88042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0</TotalTime>
  <Words>508</Words>
  <Application>Microsoft Office PowerPoint</Application>
  <PresentationFormat>On-screen Show (4:3)</PresentationFormat>
  <Paragraphs>142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Verdana</vt:lpstr>
      <vt:lpstr>Wingdings 2</vt:lpstr>
      <vt:lpstr>Spring</vt:lpstr>
      <vt:lpstr>AVSTRIJA</vt:lpstr>
      <vt:lpstr>LEGA</vt:lpstr>
      <vt:lpstr>MEJNE DRŽAVE</vt:lpstr>
      <vt:lpstr>                                VELIKOST</vt:lpstr>
      <vt:lpstr>GLAVNO MESTO</vt:lpstr>
      <vt:lpstr>ZASTAVA</vt:lpstr>
      <vt:lpstr>GRB</vt:lpstr>
      <vt:lpstr>HIMNA</vt:lpstr>
      <vt:lpstr>PLAČILNO SREDSTVO</vt:lpstr>
      <vt:lpstr>                DRŽAVNI JEZIK</vt:lpstr>
      <vt:lpstr>POKRAJINE</vt:lpstr>
      <vt:lpstr>NAJVIŠJA GORA</vt:lpstr>
      <vt:lpstr>VEČJE REKE</vt:lpstr>
      <vt:lpstr> VEČJA JEZERA</vt:lpstr>
      <vt:lpstr>KULTURNI SPOMENIKI</vt:lpstr>
      <vt:lpstr>OBRT IN GOSPODARSTVO</vt:lpstr>
      <vt:lpstr>      POMEMBNE OSEBNOSTI</vt:lpstr>
      <vt:lpstr>ZANIMIVOST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2019-05-30T09:43:36Z</dcterms:created>
  <dcterms:modified xsi:type="dcterms:W3CDTF">2019-05-30T09:43:37Z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