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AF2C-7E36-43ED-8F97-02E4D3D0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3C47-0757-4C70-9CC3-84F6C2402B20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2F2A-477F-4470-96CA-3ED06D31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3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AB3B7-620F-4E66-933F-67CE24C8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C249-2CE6-43CB-BE0E-B4E3C73E3BB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C0041-E488-4F0C-B478-5DF372E2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D455-F85B-48C6-AE84-108F4D88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9A7EB-DEAA-476C-A64B-8F5765CADB5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750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sl-SI" noProof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sl-SI" noProof="0"/>
              <a:t>Drag picture to placeholder or click icon to add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DBD4BF-CCAF-4CCD-ABC7-78EEB362BE0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93BB918-9421-4E78-9220-0030286ED6E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D96B492-FDF3-4355-8243-65BE6FA93D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BD23F32-93D9-4F81-9DCB-51728DF800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A7A660-7DDD-46C9-A872-A7C86FA9694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4578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DF929-6F43-41D8-A1BC-79FC1E25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B82A-00AC-4679-9C9D-1A00D8ADEBA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9953D-1B8C-464D-A665-62F5AE53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08447-267E-4807-B39A-C604C20B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DB32-A920-4DA1-8048-175A7F57215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6907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51A8A-DE91-4B94-9DCB-C733AC62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FD26-A45C-441B-B1BB-4094F6FA275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D40E2-781C-4094-907B-B675F8C8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8A61-6326-4D99-AF49-812855E9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6598D-20A0-417E-836B-F85D3216353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4240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1EF7-6C89-495E-8F60-C17D001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3B32-ED3B-4D49-859A-78E02C85DF7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C356F-41A5-4B73-AFEC-6A7C4780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DE971-CB57-434F-9EEA-E0A4F933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C03E-2FF4-4692-811F-2D8608B7232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5724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sl-SI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816C21-B5A3-4CF2-9471-242E62948CA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5D05-1A89-4A6E-A355-D1393D866E2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79053-5C06-46A1-ABF2-A877EC0DA0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AF07-73BF-4D05-8E3A-273CB375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7539-E848-4DE1-9E1F-3D7DC065929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2A0E0-B6F4-4423-83C9-C39E5B7C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FF502-BC7A-4FF8-A3C3-FC81A8D6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3B216-5097-47D0-B41E-97643A631E8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188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58594D-EE8E-4A61-A05E-C15D2526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F9C7-FAE9-4DA0-BAE6-7DE3F3DC954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8435BA-8C1B-4E43-A64C-B40CD09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AB5649-D520-49B6-8F73-806427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CDD0-0BED-474F-B43D-D8267EBAA4F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322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BE37AD-63BD-4E5A-8A35-0609BBAF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3F93-5334-45B1-BF3D-BF86BF8AA69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41CA-42D6-4B6D-A531-B83D604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102E2-3BE5-4AD0-98DA-40407462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DD07A-0A9B-4554-BB82-12BC06E7FDA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278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7B6899-5443-4C2A-B5AA-52FEACB0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E758-492B-412E-B520-A4F1A2341D92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A66286-B927-4C0F-9431-EE6C4725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D72086-FD17-4BE0-8473-48A3DFA6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110F2-2BBA-48B9-8911-4D61EF9E54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903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44C7B-675D-43BA-B06B-B34E849A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88E6-80A8-4BD9-8182-B884C1818C33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BF6E0-CB37-4C4B-8AEA-D916E3D7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4889C-1269-4750-96AA-C9EBEADE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8B96-E18D-4901-811D-F8DFFC5CAF2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48833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8B003-90A0-4D39-A8F4-F9402A44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FA59CE4-1A3D-48EC-97B0-40C8C8E5898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9A668-4824-4E70-8AD8-C8E51E2A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0289-F5E0-4F56-B200-3EC53E1C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66D4A-0221-4330-9C59-B5F7904893A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53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C50B3-7592-4CA7-A518-16B8ACF6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l-SI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03484-8759-43BD-B8F6-D2E727DD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1C2C-C1FC-4DD4-A8CC-E90DC14D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653EBD-E1F4-486A-89E6-95D3F9B24B6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F102-0DF4-4373-BD18-F6164AC73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6019-F2D4-48FD-933B-9745B8D70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37E1E9-91B9-4A59-9EA6-07A85ECB580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8" r:id="rId3"/>
    <p:sldLayoutId id="2147483689" r:id="rId4"/>
    <p:sldLayoutId id="2147483683" r:id="rId5"/>
    <p:sldLayoutId id="2147483684" r:id="rId6"/>
    <p:sldLayoutId id="2147483685" r:id="rId7"/>
    <p:sldLayoutId id="2147483690" r:id="rId8"/>
    <p:sldLayoutId id="2147483691" r:id="rId9"/>
    <p:sldLayoutId id="2147483692" r:id="rId10"/>
    <p:sldLayoutId id="2147483693" r:id="rId11"/>
    <p:sldLayoutId id="2147483686" r:id="rId12"/>
    <p:sldLayoutId id="214748369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anose="02040602050305030304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Font typeface="Wingdings 2" panose="05020102010507070707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Font typeface="Wingdings 2" panose="05020102010507070707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F51-554D-4FB8-91A1-95B279805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3776663"/>
            <a:ext cx="7196137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               AZIJA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F5E2B-1001-495E-BDEC-79EF8FE79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5257800"/>
            <a:ext cx="7196137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0A73-A5C6-4854-AA15-AAECBE19E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V </a:t>
            </a:r>
            <a:r>
              <a:rPr lang="en-US" sz="2400" dirty="0" err="1"/>
              <a:t>Aziji</a:t>
            </a:r>
            <a:r>
              <a:rPr lang="en-US" sz="2400" dirty="0"/>
              <a:t> </a:t>
            </a:r>
            <a:r>
              <a:rPr lang="en-US" sz="2400" dirty="0" err="1"/>
              <a:t>najdemo</a:t>
            </a:r>
            <a:r>
              <a:rPr lang="en-US" sz="2400" dirty="0"/>
              <a:t> </a:t>
            </a:r>
            <a:r>
              <a:rPr lang="en-US" sz="2400" dirty="0" err="1"/>
              <a:t>tudi</a:t>
            </a:r>
            <a:r>
              <a:rPr lang="en-US" sz="2400" dirty="0"/>
              <a:t> </a:t>
            </a:r>
            <a:r>
              <a:rPr lang="en-US" sz="2400" dirty="0" err="1"/>
              <a:t>vse</a:t>
            </a:r>
            <a:r>
              <a:rPr lang="en-US" sz="2400" dirty="0"/>
              <a:t> </a:t>
            </a:r>
            <a:r>
              <a:rPr lang="en-US" sz="2400" dirty="0" err="1"/>
              <a:t>vrste</a:t>
            </a:r>
            <a:r>
              <a:rPr lang="en-US" sz="2400" dirty="0"/>
              <a:t> </a:t>
            </a:r>
            <a:r>
              <a:rPr lang="en-US" sz="2400" dirty="0" err="1"/>
              <a:t>rastlnstva</a:t>
            </a:r>
            <a:r>
              <a:rPr lang="en-US" sz="24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D5EE9-7FCF-4408-96C4-014B6CCCD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To so </a:t>
            </a:r>
            <a:r>
              <a:rPr lang="en-US" dirty="0" err="1"/>
              <a:t>tropski</a:t>
            </a:r>
            <a:r>
              <a:rPr lang="en-US" dirty="0"/>
              <a:t>, </a:t>
            </a:r>
            <a:r>
              <a:rPr lang="en-US" dirty="0" err="1"/>
              <a:t>listnati</a:t>
            </a:r>
            <a:r>
              <a:rPr lang="en-US" dirty="0"/>
              <a:t>, </a:t>
            </a:r>
            <a:r>
              <a:rPr lang="en-US" dirty="0" err="1"/>
              <a:t>iglasti</a:t>
            </a:r>
            <a:r>
              <a:rPr lang="en-US" dirty="0"/>
              <a:t> </a:t>
            </a:r>
            <a:r>
              <a:rPr lang="en-US" dirty="0" err="1"/>
              <a:t>gozd</a:t>
            </a:r>
            <a:r>
              <a:rPr lang="en-US" dirty="0"/>
              <a:t>; </a:t>
            </a:r>
            <a:r>
              <a:rPr lang="en-US" dirty="0" err="1"/>
              <a:t>savana</a:t>
            </a:r>
            <a:r>
              <a:rPr lang="en-US" dirty="0"/>
              <a:t>; </a:t>
            </a:r>
            <a:r>
              <a:rPr lang="en-US" dirty="0" err="1"/>
              <a:t>puščavsko</a:t>
            </a:r>
            <a:r>
              <a:rPr lang="en-US" dirty="0"/>
              <a:t>, </a:t>
            </a:r>
            <a:r>
              <a:rPr lang="en-US" dirty="0" err="1"/>
              <a:t>travniško</a:t>
            </a:r>
            <a:r>
              <a:rPr lang="en-US" dirty="0"/>
              <a:t>, </a:t>
            </a:r>
            <a:r>
              <a:rPr lang="en-US" dirty="0" err="1"/>
              <a:t>mediteransko</a:t>
            </a:r>
            <a:r>
              <a:rPr lang="en-US" dirty="0"/>
              <a:t>, </a:t>
            </a:r>
            <a:r>
              <a:rPr lang="en-US" dirty="0" err="1"/>
              <a:t>gorsko</a:t>
            </a:r>
            <a:r>
              <a:rPr lang="en-US" dirty="0"/>
              <a:t> in </a:t>
            </a:r>
            <a:r>
              <a:rPr lang="en-US" dirty="0" err="1"/>
              <a:t>tundrsko</a:t>
            </a:r>
            <a:r>
              <a:rPr lang="en-US" dirty="0"/>
              <a:t> </a:t>
            </a:r>
            <a:r>
              <a:rPr lang="en-US" dirty="0" err="1"/>
              <a:t>rastlinstvo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deževni gozd.jpeg">
            <a:extLst>
              <a:ext uri="{FF2B5EF4-FFF2-40B4-BE49-F238E27FC236}">
                <a16:creationId xmlns:a16="http://schemas.microsoft.com/office/drawing/2014/main" id="{BB1FA9B6-1A7E-4C96-9113-9665D96345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r="-895" b="-1094"/>
          <a:stretch/>
        </p:blipFill>
        <p:spPr>
          <a:xfrm rot="504148">
            <a:off x="4220504" y="554592"/>
            <a:ext cx="4679956" cy="3119169"/>
          </a:xfrm>
        </p:spPr>
      </p:pic>
      <p:sp>
        <p:nvSpPr>
          <p:cNvPr id="19461" name="TextBox 5">
            <a:extLst>
              <a:ext uri="{FF2B5EF4-FFF2-40B4-BE49-F238E27FC236}">
                <a16:creationId xmlns:a16="http://schemas.microsoft.com/office/drawing/2014/main" id="{560CA946-B2E3-4441-BAE5-F42B9EDDB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133850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sl-SI"/>
              <a:t>Deževni gozd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0BB86F-66D0-4193-9692-183B3E840B12}"/>
              </a:ext>
            </a:extLst>
          </p:cNvPr>
          <p:cNvCxnSpPr>
            <a:stCxn id="19461" idx="3"/>
          </p:cNvCxnSpPr>
          <p:nvPr/>
        </p:nvCxnSpPr>
        <p:spPr>
          <a:xfrm flipV="1">
            <a:off x="2527300" y="3471863"/>
            <a:ext cx="1377950" cy="846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34C4-160B-4776-9DA8-E2F3F5755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3471863"/>
            <a:ext cx="7199312" cy="1203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V </a:t>
            </a:r>
            <a:r>
              <a:rPr lang="en-US" sz="3600" dirty="0" err="1"/>
              <a:t>Aziji</a:t>
            </a:r>
            <a:r>
              <a:rPr lang="en-US" sz="3600" dirty="0"/>
              <a:t> je </a:t>
            </a:r>
            <a:r>
              <a:rPr lang="en-US" sz="3600" dirty="0" err="1"/>
              <a:t>rast</a:t>
            </a:r>
            <a:r>
              <a:rPr lang="en-US" sz="3600" dirty="0"/>
              <a:t> </a:t>
            </a:r>
            <a:r>
              <a:rPr lang="en-US" sz="3600" dirty="0" err="1"/>
              <a:t>prebivalstva</a:t>
            </a:r>
            <a:r>
              <a:rPr lang="en-US" sz="3600" dirty="0"/>
              <a:t> </a:t>
            </a:r>
            <a:r>
              <a:rPr lang="en-US" sz="3600" dirty="0" err="1"/>
              <a:t>neenakomerna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6F715-C282-401B-91A2-7831D29D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88" y="4675188"/>
            <a:ext cx="7199312" cy="1573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Kitajska</a:t>
            </a:r>
            <a:r>
              <a:rPr lang="en-US" dirty="0"/>
              <a:t> in </a:t>
            </a:r>
            <a:r>
              <a:rPr lang="en-US" dirty="0" err="1"/>
              <a:t>Indoja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državi</a:t>
            </a:r>
            <a:r>
              <a:rPr lang="en-US" dirty="0"/>
              <a:t> z </a:t>
            </a:r>
            <a:r>
              <a:rPr lang="en-US" dirty="0" err="1"/>
              <a:t>največ</a:t>
            </a:r>
            <a:r>
              <a:rPr lang="en-US" dirty="0"/>
              <a:t> </a:t>
            </a:r>
            <a:r>
              <a:rPr lang="en-US" dirty="0" err="1"/>
              <a:t>prebivalci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svetu</a:t>
            </a:r>
            <a:r>
              <a:rPr lang="en-US" dirty="0"/>
              <a:t>. Ob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rekah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modra</a:t>
            </a:r>
            <a:r>
              <a:rPr lang="en-US" dirty="0"/>
              <a:t> in </a:t>
            </a:r>
            <a:r>
              <a:rPr lang="en-US" dirty="0" err="1"/>
              <a:t>rumena</a:t>
            </a:r>
            <a:r>
              <a:rPr lang="en-US" dirty="0"/>
              <a:t> </a:t>
            </a:r>
            <a:r>
              <a:rPr lang="en-US" dirty="0" err="1"/>
              <a:t>reka</a:t>
            </a:r>
            <a:r>
              <a:rPr lang="en-US" dirty="0"/>
              <a:t> in an </a:t>
            </a:r>
            <a:r>
              <a:rPr lang="en-US" dirty="0" err="1"/>
              <a:t>severu</a:t>
            </a:r>
            <a:r>
              <a:rPr lang="en-US" dirty="0"/>
              <a:t> </a:t>
            </a:r>
            <a:r>
              <a:rPr lang="en-US" dirty="0" err="1"/>
              <a:t>indijske</a:t>
            </a:r>
            <a:r>
              <a:rPr lang="en-US" dirty="0"/>
              <a:t> </a:t>
            </a:r>
            <a:r>
              <a:rPr lang="en-US" dirty="0" err="1"/>
              <a:t>podceline</a:t>
            </a:r>
            <a:r>
              <a:rPr lang="en-US" dirty="0"/>
              <a:t> je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največjih</a:t>
            </a:r>
            <a:r>
              <a:rPr lang="en-US" dirty="0"/>
              <a:t> </a:t>
            </a:r>
            <a:r>
              <a:rPr lang="en-US" dirty="0" err="1"/>
              <a:t>zgostitev</a:t>
            </a:r>
            <a:r>
              <a:rPr lang="en-US" dirty="0"/>
              <a:t> </a:t>
            </a:r>
            <a:r>
              <a:rPr lang="en-US" dirty="0" err="1"/>
              <a:t>prebivalstva</a:t>
            </a:r>
            <a:r>
              <a:rPr lang="en-US" dirty="0"/>
              <a:t>. Na </a:t>
            </a:r>
            <a:r>
              <a:rPr lang="en-US" dirty="0" err="1"/>
              <a:t>neizmernih</a:t>
            </a:r>
            <a:r>
              <a:rPr lang="en-US" dirty="0"/>
              <a:t> </a:t>
            </a:r>
            <a:r>
              <a:rPr lang="en-US" dirty="0" err="1"/>
              <a:t>prostranstvih</a:t>
            </a:r>
            <a:r>
              <a:rPr lang="en-US" dirty="0"/>
              <a:t> </a:t>
            </a:r>
            <a:r>
              <a:rPr lang="en-US" dirty="0" err="1"/>
              <a:t>tundre</a:t>
            </a:r>
            <a:r>
              <a:rPr lang="en-US" dirty="0"/>
              <a:t>, </a:t>
            </a:r>
            <a:r>
              <a:rPr lang="en-US" dirty="0" err="1"/>
              <a:t>tajge</a:t>
            </a:r>
            <a:r>
              <a:rPr lang="en-US" dirty="0"/>
              <a:t> in </a:t>
            </a:r>
            <a:r>
              <a:rPr lang="en-US" dirty="0" err="1"/>
              <a:t>gorskega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pa 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najmanjših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Skoraj neposeljena prostranstva Tibeta (1).jpg">
            <a:extLst>
              <a:ext uri="{FF2B5EF4-FFF2-40B4-BE49-F238E27FC236}">
                <a16:creationId xmlns:a16="http://schemas.microsoft.com/office/drawing/2014/main" id="{57BC7EF1-16E1-4FD5-B84C-CBE0E20069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393"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94D9-1C2B-4949-B486-82C80DD2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V </a:t>
            </a:r>
            <a:r>
              <a:rPr lang="en-US" sz="2000" dirty="0" err="1"/>
              <a:t>Aziji</a:t>
            </a:r>
            <a:r>
              <a:rPr lang="en-US" sz="2000" dirty="0"/>
              <a:t> je </a:t>
            </a:r>
            <a:r>
              <a:rPr lang="en-US" sz="2000" dirty="0" err="1"/>
              <a:t>tudi</a:t>
            </a:r>
            <a:r>
              <a:rPr lang="en-US" sz="2000" dirty="0"/>
              <a:t> </a:t>
            </a:r>
            <a:r>
              <a:rPr lang="en-US" sz="2000" dirty="0" err="1"/>
              <a:t>verski</a:t>
            </a:r>
            <a:r>
              <a:rPr lang="en-US" sz="2000" dirty="0"/>
              <a:t> </a:t>
            </a:r>
            <a:r>
              <a:rPr lang="en-US" sz="2000" dirty="0" err="1"/>
              <a:t>mozaik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Tam se </a:t>
            </a:r>
            <a:r>
              <a:rPr lang="en-US" sz="2000" dirty="0" err="1"/>
              <a:t>mešajo</a:t>
            </a:r>
            <a:r>
              <a:rPr lang="en-US" sz="2000" dirty="0"/>
              <a:t> </a:t>
            </a:r>
            <a:r>
              <a:rPr lang="en-US" sz="2000" dirty="0" err="1"/>
              <a:t>krščanstvo</a:t>
            </a:r>
            <a:r>
              <a:rPr lang="en-US" sz="2000" dirty="0"/>
              <a:t>, </a:t>
            </a:r>
            <a:r>
              <a:rPr lang="en-US" sz="2000" dirty="0" err="1"/>
              <a:t>islam</a:t>
            </a:r>
            <a:r>
              <a:rPr lang="en-US" sz="2000" dirty="0"/>
              <a:t>, </a:t>
            </a:r>
            <a:r>
              <a:rPr lang="en-US" sz="2000" dirty="0" err="1"/>
              <a:t>hinduizem</a:t>
            </a:r>
            <a:r>
              <a:rPr lang="en-US" sz="2000" dirty="0"/>
              <a:t> in </a:t>
            </a:r>
            <a:r>
              <a:rPr lang="en-US" sz="2000" dirty="0" err="1"/>
              <a:t>budizem</a:t>
            </a:r>
            <a:r>
              <a:rPr lang="en-US" sz="2000" dirty="0"/>
              <a:t>.   </a:t>
            </a:r>
            <a:br>
              <a:rPr lang="en-US" sz="2000" dirty="0"/>
            </a:br>
            <a:r>
              <a:rPr lang="en-US" sz="2000" dirty="0" err="1"/>
              <a:t>islam</a:t>
            </a:r>
            <a:r>
              <a:rPr lang="en-US" sz="2000" dirty="0"/>
              <a:t>     </a:t>
            </a:r>
            <a:r>
              <a:rPr lang="en-US" sz="2000" dirty="0" err="1"/>
              <a:t>hinduizem</a:t>
            </a:r>
            <a:r>
              <a:rPr lang="en-US" sz="2000" dirty="0"/>
              <a:t>        </a:t>
            </a:r>
          </a:p>
        </p:txBody>
      </p:sp>
      <p:pic>
        <p:nvPicPr>
          <p:cNvPr id="21507" name="Content Placeholder 4" descr="islam.jpg">
            <a:extLst>
              <a:ext uri="{FF2B5EF4-FFF2-40B4-BE49-F238E27FC236}">
                <a16:creationId xmlns:a16="http://schemas.microsoft.com/office/drawing/2014/main" id="{B67F33B1-99DE-4D65-B6E5-97F9927247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21364"/>
          <a:stretch>
            <a:fillRect/>
          </a:stretch>
        </p:blipFill>
        <p:spPr bwMode="auto"/>
      </p:pic>
      <p:pic>
        <p:nvPicPr>
          <p:cNvPr id="21508" name="Content Placeholder 5" descr="hinduizem.jpeg">
            <a:extLst>
              <a:ext uri="{FF2B5EF4-FFF2-40B4-BE49-F238E27FC236}">
                <a16:creationId xmlns:a16="http://schemas.microsoft.com/office/drawing/2014/main" id="{133F6E09-719E-484F-8214-4F1FDA736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b="10753"/>
          <a:stretch>
            <a:fillRect/>
          </a:stretch>
        </p:blipFill>
        <p:spPr bwMode="auto">
          <a:xfrm>
            <a:off x="4719638" y="2084388"/>
            <a:ext cx="3657600" cy="4183062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1AAB37CC-75B0-44BE-B3D3-27AF8F636455}"/>
              </a:ext>
            </a:extLst>
          </p:cNvPr>
          <p:cNvSpPr/>
          <p:nvPr/>
        </p:nvSpPr>
        <p:spPr>
          <a:xfrm>
            <a:off x="3850816" y="1256427"/>
            <a:ext cx="45719" cy="2406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0E1FF7-CB4F-42EA-BE90-78480E2BFC28}"/>
              </a:ext>
            </a:extLst>
          </p:cNvPr>
          <p:cNvCxnSpPr>
            <a:stCxn id="0" idx="0"/>
          </p:cNvCxnSpPr>
          <p:nvPr/>
        </p:nvCxnSpPr>
        <p:spPr>
          <a:xfrm flipH="1">
            <a:off x="3148013" y="1255713"/>
            <a:ext cx="725487" cy="127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A6341F-E43E-4B71-836D-698117AE465A}"/>
              </a:ext>
            </a:extLst>
          </p:cNvPr>
          <p:cNvCxnSpPr/>
          <p:nvPr/>
        </p:nvCxnSpPr>
        <p:spPr>
          <a:xfrm>
            <a:off x="5364163" y="1255713"/>
            <a:ext cx="892175" cy="1014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7FE9-1334-4D62-9045-32EA8F0C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2433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US" sz="1600" dirty="0"/>
            </a:br>
            <a:r>
              <a:rPr lang="en-US" sz="3600" dirty="0" err="1"/>
              <a:t>Jurta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Jurta</a:t>
            </a:r>
            <a:r>
              <a:rPr lang="en-US" sz="1600" dirty="0"/>
              <a:t> (</a:t>
            </a:r>
            <a:r>
              <a:rPr lang="en-US" sz="1600" dirty="0" err="1"/>
              <a:t>rusko</a:t>
            </a:r>
            <a:r>
              <a:rPr lang="en-US" sz="1600" dirty="0"/>
              <a:t> </a:t>
            </a:r>
            <a:r>
              <a:rPr lang="en-US" sz="1600" dirty="0" err="1"/>
              <a:t>юрта</a:t>
            </a:r>
            <a:r>
              <a:rPr lang="en-US" sz="1600" dirty="0"/>
              <a:t>) je </a:t>
            </a:r>
            <a:r>
              <a:rPr lang="en-US" sz="1600" dirty="0" err="1"/>
              <a:t>bivališče</a:t>
            </a:r>
            <a:r>
              <a:rPr lang="en-US" sz="1600" dirty="0"/>
              <a:t> </a:t>
            </a:r>
            <a:r>
              <a:rPr lang="en-US" sz="1600" dirty="0" err="1"/>
              <a:t>nomadskih</a:t>
            </a:r>
            <a:r>
              <a:rPr lang="en-US" sz="1600" dirty="0"/>
              <a:t> </a:t>
            </a:r>
            <a:r>
              <a:rPr lang="en-US" sz="1600" dirty="0" err="1"/>
              <a:t>plemen</a:t>
            </a:r>
            <a:r>
              <a:rPr lang="en-US" sz="1600" dirty="0"/>
              <a:t>. Je v </a:t>
            </a:r>
            <a:r>
              <a:rPr lang="en-US" sz="1600" dirty="0" err="1"/>
              <a:t>obliki</a:t>
            </a:r>
            <a:r>
              <a:rPr lang="en-US" sz="1600" dirty="0"/>
              <a:t> </a:t>
            </a:r>
            <a:r>
              <a:rPr lang="en-US" sz="1600" dirty="0" err="1"/>
              <a:t>okroglega</a:t>
            </a:r>
            <a:r>
              <a:rPr lang="en-US" sz="1600" dirty="0"/>
              <a:t> </a:t>
            </a:r>
            <a:r>
              <a:rPr lang="en-US" sz="1600" dirty="0" err="1"/>
              <a:t>šotora</a:t>
            </a:r>
            <a:r>
              <a:rPr lang="en-US" sz="1600" dirty="0"/>
              <a:t>. </a:t>
            </a:r>
            <a:r>
              <a:rPr lang="en-US" sz="1600" dirty="0" err="1"/>
              <a:t>Narejena</a:t>
            </a:r>
            <a:r>
              <a:rPr lang="en-US" sz="1600" dirty="0"/>
              <a:t> je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živalskih</a:t>
            </a:r>
            <a:r>
              <a:rPr lang="en-US" sz="1600" dirty="0"/>
              <a:t> </a:t>
            </a:r>
            <a:r>
              <a:rPr lang="en-US" sz="1600" dirty="0" err="1"/>
              <a:t>kož</a:t>
            </a:r>
            <a:r>
              <a:rPr lang="en-US" sz="1600" dirty="0"/>
              <a:t>. Je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prenosljiva</a:t>
            </a:r>
            <a:r>
              <a:rPr lang="en-US" sz="1600" dirty="0"/>
              <a:t> in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lesene</a:t>
            </a:r>
            <a:r>
              <a:rPr lang="en-US" sz="1600" dirty="0"/>
              <a:t> </a:t>
            </a:r>
            <a:r>
              <a:rPr lang="en-US" sz="1600" dirty="0" err="1"/>
              <a:t>okvirje</a:t>
            </a:r>
            <a:r>
              <a:rPr lang="en-US" sz="1600" dirty="0"/>
              <a:t>.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22531" name="Content Placeholder 3" descr="jurta.jpeg">
            <a:extLst>
              <a:ext uri="{FF2B5EF4-FFF2-40B4-BE49-F238E27FC236}">
                <a16:creationId xmlns:a16="http://schemas.microsoft.com/office/drawing/2014/main" id="{A50FB781-4CF9-4404-8B13-3F0DD1A81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b="8560"/>
          <a:stretch>
            <a:fillRect/>
          </a:stretch>
        </p:blipFill>
        <p:spPr bwMode="auto">
          <a:xfrm>
            <a:off x="765175" y="2676525"/>
            <a:ext cx="7612063" cy="4181475"/>
          </a:xfr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CF7A-4CD3-4498-A35C-70C9F2FA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912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Azijske</a:t>
            </a:r>
            <a:r>
              <a:rPr lang="en-US" sz="3200" dirty="0"/>
              <a:t> </a:t>
            </a:r>
            <a:r>
              <a:rPr lang="en-US" sz="3200" dirty="0" err="1"/>
              <a:t>države</a:t>
            </a:r>
            <a:r>
              <a:rPr lang="en-US" sz="3200" dirty="0"/>
              <a:t> se </a:t>
            </a:r>
            <a:r>
              <a:rPr lang="en-US" sz="3200" dirty="0" err="1"/>
              <a:t>razvijajo</a:t>
            </a:r>
            <a:r>
              <a:rPr lang="en-US" sz="3200" dirty="0"/>
              <a:t> </a:t>
            </a:r>
            <a:r>
              <a:rPr lang="en-US" sz="3200" dirty="0" err="1"/>
              <a:t>različno</a:t>
            </a:r>
            <a:r>
              <a:rPr lang="en-US" sz="3200" dirty="0"/>
              <a:t> </a:t>
            </a:r>
            <a:r>
              <a:rPr lang="en-US" sz="3200" dirty="0" err="1"/>
              <a:t>hitro</a:t>
            </a:r>
            <a:r>
              <a:rPr lang="en-US" sz="32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8521C-B5CF-47BA-BDDB-E0EDB78F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88" y="4687888"/>
            <a:ext cx="7199312" cy="1560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Nekatere</a:t>
            </a:r>
            <a:r>
              <a:rPr lang="en-US" dirty="0"/>
              <a:t> </a:t>
            </a:r>
            <a:r>
              <a:rPr lang="en-US" dirty="0" err="1"/>
              <a:t>azijske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sodijo</a:t>
            </a:r>
            <a:r>
              <a:rPr lang="en-US" dirty="0"/>
              <a:t> med </a:t>
            </a:r>
            <a:r>
              <a:rPr lang="en-US" dirty="0" err="1"/>
              <a:t>najrevnejše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svetu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kriz</a:t>
            </a:r>
            <a:r>
              <a:rPr lang="en-US" dirty="0"/>
              <a:t> in </a:t>
            </a:r>
            <a:r>
              <a:rPr lang="en-US" dirty="0" err="1"/>
              <a:t>vojn</a:t>
            </a:r>
            <a:r>
              <a:rPr lang="en-US" dirty="0"/>
              <a:t>. </a:t>
            </a:r>
            <a:r>
              <a:rPr lang="en-US" dirty="0" err="1"/>
              <a:t>Visoko</a:t>
            </a:r>
            <a:r>
              <a:rPr lang="en-US" dirty="0"/>
              <a:t> so </a:t>
            </a:r>
            <a:r>
              <a:rPr lang="en-US" dirty="0" err="1"/>
              <a:t>razvite</a:t>
            </a:r>
            <a:r>
              <a:rPr lang="en-US" dirty="0"/>
              <a:t> </a:t>
            </a:r>
            <a:r>
              <a:rPr lang="en-US" dirty="0" err="1"/>
              <a:t>Japonska</a:t>
            </a:r>
            <a:r>
              <a:rPr lang="en-US" dirty="0"/>
              <a:t>, </a:t>
            </a:r>
            <a:r>
              <a:rPr lang="en-US" dirty="0" err="1"/>
              <a:t>Tajvan</a:t>
            </a:r>
            <a:r>
              <a:rPr lang="en-US" dirty="0"/>
              <a:t>, </a:t>
            </a:r>
            <a:r>
              <a:rPr lang="en-US" dirty="0" err="1"/>
              <a:t>Kitajsko</a:t>
            </a:r>
            <a:r>
              <a:rPr lang="en-US" dirty="0"/>
              <a:t> in ZAE. </a:t>
            </a:r>
            <a:r>
              <a:rPr lang="en-US" dirty="0" err="1"/>
              <a:t>Azijski</a:t>
            </a:r>
            <a:r>
              <a:rPr lang="en-US" dirty="0"/>
              <a:t> </a:t>
            </a:r>
            <a:r>
              <a:rPr lang="en-US" dirty="0" err="1"/>
              <a:t>trg</a:t>
            </a:r>
            <a:r>
              <a:rPr lang="en-US" dirty="0"/>
              <a:t> 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koncu</a:t>
            </a:r>
            <a:r>
              <a:rPr lang="en-US" dirty="0"/>
              <a:t> 2. </a:t>
            </a:r>
            <a:r>
              <a:rPr lang="en-US" dirty="0" err="1"/>
              <a:t>svetovne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 </a:t>
            </a:r>
            <a:r>
              <a:rPr lang="en-US" dirty="0" err="1"/>
              <a:t>doživel</a:t>
            </a:r>
            <a:r>
              <a:rPr lang="en-US" dirty="0"/>
              <a:t> </a:t>
            </a:r>
            <a:r>
              <a:rPr lang="en-US" dirty="0" err="1"/>
              <a:t>gospodarski</a:t>
            </a:r>
            <a:r>
              <a:rPr lang="en-US" dirty="0"/>
              <a:t> </a:t>
            </a:r>
            <a:r>
              <a:rPr lang="en-US" dirty="0" err="1"/>
              <a:t>čudež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proizvodnja rač..jpeg">
            <a:extLst>
              <a:ext uri="{FF2B5EF4-FFF2-40B4-BE49-F238E27FC236}">
                <a16:creationId xmlns:a16="http://schemas.microsoft.com/office/drawing/2014/main" id="{DB7A82F7-F2C0-49D9-8634-7ED67450A8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r="9717"/>
          <a:stretch>
            <a:fillRect/>
          </a:stretch>
        </p:blipFill>
        <p:spPr/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F3DE-AB19-4DB5-A07F-B3067ADD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Zanimivost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B7A80-44E0-496C-9D39-608265DCD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/>
              <a:t>Japonsko</a:t>
            </a:r>
            <a:r>
              <a:rPr lang="en-US" sz="2400" dirty="0"/>
              <a:t> </a:t>
            </a:r>
            <a:r>
              <a:rPr lang="en-US" sz="2400" dirty="0" err="1"/>
              <a:t>imenujemo</a:t>
            </a:r>
            <a:r>
              <a:rPr lang="en-US" sz="2400" dirty="0"/>
              <a:t> </a:t>
            </a:r>
            <a:r>
              <a:rPr lang="en-US" sz="2400" dirty="0" err="1"/>
              <a:t>tudi</a:t>
            </a:r>
            <a:r>
              <a:rPr lang="en-US" sz="2400" dirty="0"/>
              <a:t> </a:t>
            </a:r>
            <a:r>
              <a:rPr lang="en-US" sz="2400" dirty="0" err="1"/>
              <a:t>deželo</a:t>
            </a:r>
            <a:r>
              <a:rPr lang="en-US" sz="2400" dirty="0"/>
              <a:t> </a:t>
            </a:r>
            <a:r>
              <a:rPr lang="en-US" sz="2400" dirty="0" err="1"/>
              <a:t>vzhajajočega</a:t>
            </a:r>
            <a:r>
              <a:rPr lang="en-US" sz="2400" dirty="0"/>
              <a:t> </a:t>
            </a:r>
            <a:r>
              <a:rPr lang="en-US" sz="2400" dirty="0" err="1"/>
              <a:t>sonca</a:t>
            </a:r>
            <a:r>
              <a:rPr lang="en-US" sz="2400" dirty="0"/>
              <a:t>.</a:t>
            </a:r>
          </a:p>
        </p:txBody>
      </p:sp>
      <p:pic>
        <p:nvPicPr>
          <p:cNvPr id="7" name="Picture Placeholder 6" descr="jap zas.jpeg">
            <a:extLst>
              <a:ext uri="{FF2B5EF4-FFF2-40B4-BE49-F238E27FC236}">
                <a16:creationId xmlns:a16="http://schemas.microsoft.com/office/drawing/2014/main" id="{791919F8-14B7-44DB-8B84-D03981EDD1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903"/>
          <a:stretch>
            <a:fillRect/>
          </a:stretch>
        </p:blipFill>
        <p:spPr/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41D5-5633-4349-B78E-FA48A6B1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KVIZ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4E63-00F3-4466-9AA5-5F630D2A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254125"/>
            <a:ext cx="7612063" cy="49990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Na </a:t>
            </a:r>
            <a:r>
              <a:rPr lang="en-US" sz="1800" dirty="0" err="1">
                <a:solidFill>
                  <a:schemeClr val="tx1"/>
                </a:solidFill>
              </a:rPr>
              <a:t>kaj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delimo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Azijo</a:t>
            </a:r>
            <a:r>
              <a:rPr lang="en-US" sz="1800" dirty="0">
                <a:solidFill>
                  <a:schemeClr val="tx1"/>
                </a:solidFill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Naštej</a:t>
            </a:r>
            <a:r>
              <a:rPr lang="en-US" sz="1800" dirty="0"/>
              <a:t> </a:t>
            </a:r>
            <a:r>
              <a:rPr lang="en-US" sz="1800" dirty="0" err="1"/>
              <a:t>jih</a:t>
            </a:r>
            <a:r>
              <a:rPr lang="en-US" sz="1800" dirty="0"/>
              <a:t>!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Kater</a:t>
            </a:r>
            <a:r>
              <a:rPr lang="en-US" sz="1800" dirty="0"/>
              <a:t> </a:t>
            </a:r>
            <a:r>
              <a:rPr lang="en-US" sz="1800" dirty="0" err="1"/>
              <a:t>državo</a:t>
            </a:r>
            <a:r>
              <a:rPr lang="en-US" sz="1800" dirty="0"/>
              <a:t> </a:t>
            </a:r>
            <a:r>
              <a:rPr lang="en-US" sz="1800" dirty="0" err="1"/>
              <a:t>poznaš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(</a:t>
            </a:r>
            <a:r>
              <a:rPr lang="en-US" sz="1800" dirty="0" err="1"/>
              <a:t>južne</a:t>
            </a:r>
            <a:r>
              <a:rPr lang="en-US" sz="1800" dirty="0"/>
              <a:t>, </a:t>
            </a:r>
            <a:r>
              <a:rPr lang="en-US" sz="1800" dirty="0" err="1"/>
              <a:t>jugovzhodne,vzhodna,jugovzhodna,severna</a:t>
            </a:r>
            <a:r>
              <a:rPr lang="en-US" sz="1800" dirty="0"/>
              <a:t>…)?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Kateri</a:t>
            </a:r>
            <a:r>
              <a:rPr lang="en-US" sz="1800" dirty="0"/>
              <a:t> je </a:t>
            </a:r>
            <a:r>
              <a:rPr lang="en-US" sz="1800" dirty="0" err="1"/>
              <a:t>največji</a:t>
            </a:r>
            <a:r>
              <a:rPr lang="en-US" sz="1800" dirty="0"/>
              <a:t> </a:t>
            </a:r>
            <a:r>
              <a:rPr lang="en-US" sz="1800" dirty="0" err="1"/>
              <a:t>polotok</a:t>
            </a:r>
            <a:r>
              <a:rPr lang="en-US" sz="1800" dirty="0"/>
              <a:t> v </a:t>
            </a:r>
            <a:r>
              <a:rPr lang="en-US" sz="1800" dirty="0" err="1"/>
              <a:t>Aziji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Karere</a:t>
            </a:r>
            <a:r>
              <a:rPr lang="en-US" sz="1800" dirty="0"/>
              <a:t> </a:t>
            </a:r>
            <a:r>
              <a:rPr lang="en-US" sz="1800" dirty="0" err="1"/>
              <a:t>toplotne</a:t>
            </a:r>
            <a:r>
              <a:rPr lang="en-US" sz="1800" dirty="0"/>
              <a:t> </a:t>
            </a:r>
            <a:r>
              <a:rPr lang="en-US" sz="1800" dirty="0" err="1"/>
              <a:t>pasove</a:t>
            </a:r>
            <a:r>
              <a:rPr lang="en-US" sz="1800" dirty="0"/>
              <a:t> </a:t>
            </a:r>
            <a:r>
              <a:rPr lang="en-US" sz="1800" dirty="0" err="1"/>
              <a:t>najdemo</a:t>
            </a:r>
            <a:r>
              <a:rPr lang="en-US" sz="1800" dirty="0"/>
              <a:t> v </a:t>
            </a:r>
            <a:r>
              <a:rPr lang="en-US" sz="1800" dirty="0" err="1"/>
              <a:t>Aziji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Katere</a:t>
            </a:r>
            <a:r>
              <a:rPr lang="en-US" sz="1800" dirty="0"/>
              <a:t> </a:t>
            </a:r>
            <a:r>
              <a:rPr lang="en-US" sz="1800" dirty="0" err="1"/>
              <a:t>vrste</a:t>
            </a:r>
            <a:r>
              <a:rPr lang="en-US" sz="1800" dirty="0"/>
              <a:t> </a:t>
            </a:r>
            <a:r>
              <a:rPr lang="en-US" sz="1800" dirty="0" err="1"/>
              <a:t>rastlinstva</a:t>
            </a:r>
            <a:r>
              <a:rPr lang="en-US" sz="1800" dirty="0"/>
              <a:t> </a:t>
            </a:r>
            <a:r>
              <a:rPr lang="en-US" sz="1800" dirty="0" err="1"/>
              <a:t>najdemo</a:t>
            </a:r>
            <a:r>
              <a:rPr lang="en-US" sz="1800" dirty="0"/>
              <a:t> v </a:t>
            </a:r>
            <a:r>
              <a:rPr lang="en-US" sz="1800" dirty="0" err="1"/>
              <a:t>Aziji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Katere</a:t>
            </a:r>
            <a:r>
              <a:rPr lang="en-US" sz="1800" dirty="0"/>
              <a:t> </a:t>
            </a:r>
            <a:r>
              <a:rPr lang="en-US" sz="1800" dirty="0" err="1"/>
              <a:t>vere</a:t>
            </a:r>
            <a:r>
              <a:rPr lang="en-US" sz="1800" dirty="0"/>
              <a:t> </a:t>
            </a:r>
            <a:r>
              <a:rPr lang="en-US" sz="1800" dirty="0" err="1"/>
              <a:t>najdemo</a:t>
            </a:r>
            <a:r>
              <a:rPr lang="en-US" sz="1800" dirty="0"/>
              <a:t> v </a:t>
            </a:r>
            <a:r>
              <a:rPr lang="en-US" sz="1800" dirty="0" err="1"/>
              <a:t>Aziji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Kaj</a:t>
            </a:r>
            <a:r>
              <a:rPr lang="en-US" sz="1800" dirty="0"/>
              <a:t> je </a:t>
            </a:r>
            <a:r>
              <a:rPr lang="en-US" sz="1800" dirty="0" err="1"/>
              <a:t>jurta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Kakšna</a:t>
            </a:r>
            <a:r>
              <a:rPr lang="en-US" sz="1800" dirty="0"/>
              <a:t> je </a:t>
            </a:r>
            <a:r>
              <a:rPr lang="en-US" sz="1800" dirty="0" err="1"/>
              <a:t>rast</a:t>
            </a:r>
            <a:r>
              <a:rPr lang="en-US" sz="1800" dirty="0"/>
              <a:t> </a:t>
            </a:r>
            <a:r>
              <a:rPr lang="en-US" sz="1800" dirty="0" err="1"/>
              <a:t>prebivalstva</a:t>
            </a:r>
            <a:r>
              <a:rPr lang="en-US" sz="1800" dirty="0"/>
              <a:t> v </a:t>
            </a:r>
            <a:r>
              <a:rPr lang="en-US" sz="1800" dirty="0" err="1"/>
              <a:t>Aziji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še</a:t>
            </a:r>
            <a:r>
              <a:rPr lang="en-US" sz="1800" dirty="0"/>
              <a:t> </a:t>
            </a:r>
            <a:r>
              <a:rPr lang="en-US" sz="1800" dirty="0" err="1"/>
              <a:t>rečemo</a:t>
            </a:r>
            <a:r>
              <a:rPr lang="en-US" sz="1800" dirty="0"/>
              <a:t> </a:t>
            </a:r>
            <a:r>
              <a:rPr lang="en-US" sz="1800" dirty="0" err="1"/>
              <a:t>Japonski</a:t>
            </a:r>
            <a:r>
              <a:rPr lang="en-US" sz="1800" dirty="0"/>
              <a:t>?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F615-2315-46A1-9718-7A60DF4E2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566738"/>
            <a:ext cx="7196137" cy="1811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9E79B-380C-40CE-B419-9BAC6680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13" y="2513013"/>
            <a:ext cx="7196137" cy="3732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Wikipedija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Učbenik</a:t>
            </a:r>
            <a:r>
              <a:rPr lang="en-US" dirty="0"/>
              <a:t> </a:t>
            </a:r>
            <a:r>
              <a:rPr lang="en-US" dirty="0" err="1"/>
              <a:t>geografija</a:t>
            </a:r>
            <a:r>
              <a:rPr lang="en-US" dirty="0"/>
              <a:t> </a:t>
            </a:r>
            <a:r>
              <a:rPr lang="en-US" dirty="0" err="1"/>
              <a:t>Evrope</a:t>
            </a:r>
            <a:r>
              <a:rPr lang="en-US" dirty="0"/>
              <a:t> in </a:t>
            </a:r>
            <a:r>
              <a:rPr lang="en-US" dirty="0" err="1"/>
              <a:t>Azije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Založba</a:t>
            </a:r>
            <a:r>
              <a:rPr lang="en-US" dirty="0"/>
              <a:t> </a:t>
            </a:r>
            <a:r>
              <a:rPr lang="en-US" dirty="0" err="1"/>
              <a:t>Modrijan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3099-D5D6-413C-8863-9E679EB9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Azijo</a:t>
            </a:r>
            <a:r>
              <a:rPr lang="en-US" sz="3600" dirty="0"/>
              <a:t> </a:t>
            </a:r>
            <a:r>
              <a:rPr lang="en-US" sz="3600" dirty="0" err="1"/>
              <a:t>delimo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5 </a:t>
            </a:r>
            <a:r>
              <a:rPr lang="en-US" sz="3600" dirty="0" err="1"/>
              <a:t>geografskih</a:t>
            </a:r>
            <a:r>
              <a:rPr lang="en-US" sz="3600" dirty="0"/>
              <a:t> </a:t>
            </a:r>
            <a:r>
              <a:rPr lang="en-US" sz="3600" dirty="0" err="1"/>
              <a:t>enot</a:t>
            </a:r>
            <a:r>
              <a:rPr lang="en-US" sz="36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98148-4E18-459A-9A83-B0DB882E5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To so: Severna </a:t>
            </a:r>
            <a:r>
              <a:rPr lang="en-US" dirty="0" err="1"/>
              <a:t>Azija</a:t>
            </a:r>
            <a:r>
              <a:rPr lang="en-US" dirty="0"/>
              <a:t>, </a:t>
            </a:r>
            <a:r>
              <a:rPr lang="en-US" dirty="0" err="1"/>
              <a:t>Vzhodna</a:t>
            </a:r>
            <a:r>
              <a:rPr lang="en-US" dirty="0"/>
              <a:t> </a:t>
            </a:r>
            <a:r>
              <a:rPr lang="en-US" dirty="0" err="1"/>
              <a:t>Azija</a:t>
            </a:r>
            <a:r>
              <a:rPr lang="en-US" dirty="0"/>
              <a:t>, </a:t>
            </a:r>
            <a:r>
              <a:rPr lang="en-US" dirty="0" err="1"/>
              <a:t>Jugovzhodna</a:t>
            </a:r>
            <a:r>
              <a:rPr lang="en-US" dirty="0"/>
              <a:t> </a:t>
            </a:r>
            <a:r>
              <a:rPr lang="en-US" dirty="0" err="1"/>
              <a:t>Azija</a:t>
            </a:r>
            <a:r>
              <a:rPr lang="en-US" dirty="0"/>
              <a:t>, </a:t>
            </a:r>
            <a:r>
              <a:rPr lang="en-US" dirty="0" err="1"/>
              <a:t>Južna</a:t>
            </a:r>
            <a:r>
              <a:rPr lang="en-US" dirty="0"/>
              <a:t> </a:t>
            </a:r>
            <a:r>
              <a:rPr lang="en-US" dirty="0" err="1"/>
              <a:t>Azija</a:t>
            </a:r>
            <a:r>
              <a:rPr lang="en-US" dirty="0"/>
              <a:t>, </a:t>
            </a:r>
            <a:r>
              <a:rPr lang="en-US" dirty="0" err="1"/>
              <a:t>Jugozahodna</a:t>
            </a:r>
            <a:r>
              <a:rPr lang="en-US" dirty="0"/>
              <a:t> </a:t>
            </a:r>
            <a:r>
              <a:rPr lang="en-US" dirty="0" err="1"/>
              <a:t>Azija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Napovedna karta Azije (1).jpg">
            <a:extLst>
              <a:ext uri="{FF2B5EF4-FFF2-40B4-BE49-F238E27FC236}">
                <a16:creationId xmlns:a16="http://schemas.microsoft.com/office/drawing/2014/main" id="{0525B2A5-F67F-4930-9AAF-2EC479B27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1"/>
          <a:stretch/>
        </p:blipFill>
        <p:spPr>
          <a:xfrm rot="504148">
            <a:off x="4493545" y="555044"/>
            <a:ext cx="4142460" cy="3085398"/>
          </a:xfr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21B9-3C87-4F3D-B337-E9390D92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Severna </a:t>
            </a:r>
            <a:r>
              <a:rPr lang="en-US" sz="3600" dirty="0" err="1"/>
              <a:t>Azija</a:t>
            </a:r>
            <a:r>
              <a:rPr lang="en-US" sz="3600" dirty="0"/>
              <a:t> (</a:t>
            </a:r>
            <a:r>
              <a:rPr lang="en-US" sz="3600" dirty="0" err="1"/>
              <a:t>Rusija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2400" dirty="0"/>
              <a:t>17 075 400 km2 (z </a:t>
            </a:r>
            <a:r>
              <a:rPr lang="en-US" sz="2400" dirty="0" err="1"/>
              <a:t>evropskim</a:t>
            </a:r>
            <a:r>
              <a:rPr lang="en-US" sz="2400" dirty="0"/>
              <a:t> </a:t>
            </a:r>
            <a:r>
              <a:rPr lang="en-US" sz="2400" dirty="0" err="1"/>
              <a:t>delom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140 600 000 </a:t>
            </a:r>
            <a:r>
              <a:rPr lang="en-US" sz="2400" dirty="0" err="1"/>
              <a:t>prebivalcev</a:t>
            </a:r>
            <a:endParaRPr lang="en-US" sz="3600" dirty="0"/>
          </a:p>
        </p:txBody>
      </p:sp>
      <p:pic>
        <p:nvPicPr>
          <p:cNvPr id="12291" name="Content Placeholder 3" descr="S azija.png">
            <a:extLst>
              <a:ext uri="{FF2B5EF4-FFF2-40B4-BE49-F238E27FC236}">
                <a16:creationId xmlns:a16="http://schemas.microsoft.com/office/drawing/2014/main" id="{A0885D0F-8B7E-4276-A7E1-82ACAA496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7"/>
          <a:stretch>
            <a:fillRect/>
          </a:stretch>
        </p:blipFill>
        <p:spPr bwMode="auto"/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D8A-7A33-4972-9BAC-15563721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Vzhodna</a:t>
            </a:r>
            <a:r>
              <a:rPr lang="en-US" sz="3600" dirty="0"/>
              <a:t> </a:t>
            </a:r>
            <a:r>
              <a:rPr lang="en-US" sz="3600" dirty="0" err="1"/>
              <a:t>Azija</a:t>
            </a:r>
            <a:br>
              <a:rPr lang="en-US" sz="3600" dirty="0"/>
            </a:br>
            <a:r>
              <a:rPr lang="en-US" sz="2400" dirty="0" err="1"/>
              <a:t>Najbolj</a:t>
            </a:r>
            <a:r>
              <a:rPr lang="en-US" sz="2400" dirty="0"/>
              <a:t> </a:t>
            </a:r>
            <a:r>
              <a:rPr lang="en-US" sz="2400" dirty="0" err="1"/>
              <a:t>znane</a:t>
            </a:r>
            <a:r>
              <a:rPr lang="en-US" sz="2400" dirty="0"/>
              <a:t>: </a:t>
            </a:r>
            <a:r>
              <a:rPr lang="en-US" sz="2400" dirty="0" err="1"/>
              <a:t>Japonska</a:t>
            </a:r>
            <a:r>
              <a:rPr lang="en-US" sz="2400" dirty="0"/>
              <a:t> (</a:t>
            </a:r>
            <a:r>
              <a:rPr lang="en-US" sz="2400" dirty="0" err="1"/>
              <a:t>dežela</a:t>
            </a:r>
            <a:r>
              <a:rPr lang="en-US" sz="2400" dirty="0"/>
              <a:t> </a:t>
            </a:r>
            <a:r>
              <a:rPr lang="en-US" sz="2400" dirty="0" err="1"/>
              <a:t>vzhajajočega</a:t>
            </a:r>
            <a:r>
              <a:rPr lang="en-US" sz="2400" dirty="0"/>
              <a:t> </a:t>
            </a:r>
            <a:r>
              <a:rPr lang="en-US" sz="2400" dirty="0" err="1"/>
              <a:t>sonca</a:t>
            </a:r>
            <a:r>
              <a:rPr lang="en-US" sz="2400" dirty="0"/>
              <a:t>), </a:t>
            </a:r>
            <a:r>
              <a:rPr lang="en-US" sz="2400" dirty="0" err="1"/>
              <a:t>Kitajska</a:t>
            </a:r>
            <a:r>
              <a:rPr lang="en-US" sz="2400" dirty="0"/>
              <a:t>, </a:t>
            </a:r>
            <a:r>
              <a:rPr lang="en-US" sz="2400" dirty="0" err="1"/>
              <a:t>obe</a:t>
            </a:r>
            <a:r>
              <a:rPr lang="en-US" sz="2400" dirty="0"/>
              <a:t> </a:t>
            </a:r>
            <a:r>
              <a:rPr lang="en-US" sz="2400" dirty="0" err="1"/>
              <a:t>Koreji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1600" dirty="0"/>
              <a:t>11 551 073 km2, 1550 600 000 </a:t>
            </a:r>
            <a:r>
              <a:rPr lang="en-US" sz="1600" dirty="0" err="1"/>
              <a:t>prebivalcev</a:t>
            </a:r>
            <a:endParaRPr lang="en-US" sz="3600" dirty="0"/>
          </a:p>
        </p:txBody>
      </p:sp>
      <p:pic>
        <p:nvPicPr>
          <p:cNvPr id="13315" name="Content Placeholder 3" descr="V azija.jpeg">
            <a:extLst>
              <a:ext uri="{FF2B5EF4-FFF2-40B4-BE49-F238E27FC236}">
                <a16:creationId xmlns:a16="http://schemas.microsoft.com/office/drawing/2014/main" id="{82768DA5-163B-4CE4-9B4E-97952C633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6"/>
          <a:stretch>
            <a:fillRect/>
          </a:stretch>
        </p:blipFill>
        <p:spPr bwMode="auto">
          <a:xfrm>
            <a:off x="765175" y="2251075"/>
            <a:ext cx="8081963" cy="4440238"/>
          </a:xfr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E4FF-B5A1-43FA-90A4-595FA3D1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Jugovzhodna</a:t>
            </a:r>
            <a:r>
              <a:rPr lang="en-US" sz="3200" dirty="0"/>
              <a:t> </a:t>
            </a:r>
            <a:r>
              <a:rPr lang="en-US" sz="3200" dirty="0" err="1"/>
              <a:t>Azija</a:t>
            </a:r>
            <a:br>
              <a:rPr lang="en-US" sz="3200" dirty="0"/>
            </a:br>
            <a:r>
              <a:rPr lang="en-US" sz="2000" dirty="0" err="1"/>
              <a:t>Znane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: </a:t>
            </a:r>
            <a:r>
              <a:rPr lang="en-US" sz="2000" dirty="0" err="1"/>
              <a:t>Singapur</a:t>
            </a:r>
            <a:r>
              <a:rPr lang="en-US" sz="2000" dirty="0"/>
              <a:t>, </a:t>
            </a:r>
            <a:r>
              <a:rPr lang="en-US" sz="2000" dirty="0" err="1"/>
              <a:t>Malezija</a:t>
            </a:r>
            <a:r>
              <a:rPr lang="en-US" sz="2000" dirty="0"/>
              <a:t>, </a:t>
            </a:r>
            <a:r>
              <a:rPr lang="en-US" sz="2000" dirty="0" err="1"/>
              <a:t>Filipini</a:t>
            </a:r>
            <a:br>
              <a:rPr lang="en-US" sz="2000" dirty="0"/>
            </a:br>
            <a:r>
              <a:rPr lang="en-US" sz="2000" dirty="0"/>
              <a:t>4 479 223 km2, 581 800 000 </a:t>
            </a:r>
            <a:r>
              <a:rPr lang="en-US" sz="2000" dirty="0" err="1"/>
              <a:t>prebivalcev</a:t>
            </a:r>
            <a:endParaRPr lang="en-US" sz="3200" dirty="0"/>
          </a:p>
        </p:txBody>
      </p:sp>
      <p:pic>
        <p:nvPicPr>
          <p:cNvPr id="14339" name="Content Placeholder 3" descr="JV azija.gif">
            <a:extLst>
              <a:ext uri="{FF2B5EF4-FFF2-40B4-BE49-F238E27FC236}">
                <a16:creationId xmlns:a16="http://schemas.microsoft.com/office/drawing/2014/main" id="{0344612C-A052-4318-AF80-96B3A4519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56" t="2975" r="-12689"/>
          <a:stretch>
            <a:fillRect/>
          </a:stretch>
        </p:blipFill>
        <p:spPr bwMode="auto">
          <a:xfrm>
            <a:off x="147638" y="1354138"/>
            <a:ext cx="8996362" cy="5503862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C08E-2C6B-4055-8107-CB828BDD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Južna</a:t>
            </a:r>
            <a:r>
              <a:rPr lang="en-US" sz="3200" dirty="0"/>
              <a:t> </a:t>
            </a:r>
            <a:r>
              <a:rPr lang="en-US" sz="3200" dirty="0" err="1"/>
              <a:t>Azija</a:t>
            </a:r>
            <a:br>
              <a:rPr lang="en-US" sz="3200" dirty="0"/>
            </a:br>
            <a:r>
              <a:rPr lang="en-US" sz="2000" dirty="0" err="1"/>
              <a:t>Znane</a:t>
            </a:r>
            <a:r>
              <a:rPr lang="en-US" sz="2000" dirty="0"/>
              <a:t> </a:t>
            </a:r>
            <a:r>
              <a:rPr lang="en-US" sz="2000" dirty="0" err="1"/>
              <a:t>države:Maldivi</a:t>
            </a:r>
            <a:r>
              <a:rPr lang="en-US" sz="2000" dirty="0"/>
              <a:t>, </a:t>
            </a:r>
            <a:r>
              <a:rPr lang="en-US" sz="2000" dirty="0" err="1"/>
              <a:t>Šrilanka</a:t>
            </a:r>
            <a:r>
              <a:rPr lang="en-US" sz="2000" dirty="0"/>
              <a:t>, </a:t>
            </a:r>
            <a:r>
              <a:rPr lang="en-US" sz="2000" dirty="0" err="1"/>
              <a:t>Indija</a:t>
            </a:r>
            <a:br>
              <a:rPr lang="en-US" sz="2000" dirty="0"/>
            </a:br>
            <a:r>
              <a:rPr lang="en-US" sz="2000" dirty="0"/>
              <a:t>4 490 535 km2, 386 400 000 </a:t>
            </a:r>
            <a:r>
              <a:rPr lang="en-US" sz="2000" dirty="0" err="1"/>
              <a:t>prebivalcev</a:t>
            </a:r>
            <a:endParaRPr lang="en-US" sz="3200" dirty="0"/>
          </a:p>
        </p:txBody>
      </p:sp>
      <p:pic>
        <p:nvPicPr>
          <p:cNvPr id="15363" name="Content Placeholder 3" descr="J azija.jpg">
            <a:extLst>
              <a:ext uri="{FF2B5EF4-FFF2-40B4-BE49-F238E27FC236}">
                <a16:creationId xmlns:a16="http://schemas.microsoft.com/office/drawing/2014/main" id="{D914CE53-3225-4BE0-9A56-F00744B20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1" t="17203" r="1947" b="-9270"/>
          <a:stretch>
            <a:fillRect/>
          </a:stretch>
        </p:blipFill>
        <p:spPr bwMode="auto">
          <a:xfrm>
            <a:off x="677863" y="1376363"/>
            <a:ext cx="7699375" cy="6096000"/>
          </a:xfr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82E5-CA28-4706-AECD-2AFBE276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Jugozahodna</a:t>
            </a:r>
            <a:r>
              <a:rPr lang="en-US" sz="3200" dirty="0"/>
              <a:t> </a:t>
            </a:r>
            <a:r>
              <a:rPr lang="en-US" sz="3200" dirty="0" err="1"/>
              <a:t>Azija</a:t>
            </a:r>
            <a:br>
              <a:rPr lang="en-US" sz="3200" dirty="0"/>
            </a:br>
            <a:r>
              <a:rPr lang="en-US" sz="2000" dirty="0" err="1"/>
              <a:t>Znane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: ZAE, </a:t>
            </a:r>
            <a:r>
              <a:rPr lang="en-US" sz="2000" dirty="0" err="1"/>
              <a:t>Turčija</a:t>
            </a:r>
            <a:r>
              <a:rPr lang="en-US" sz="2000" dirty="0"/>
              <a:t>, </a:t>
            </a:r>
            <a:r>
              <a:rPr lang="en-US" sz="2000" dirty="0" err="1"/>
              <a:t>Sirja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1 101 994 km2, 386 400 000 </a:t>
            </a:r>
            <a:r>
              <a:rPr lang="en-US" sz="2000" dirty="0" err="1"/>
              <a:t>prebivalcev</a:t>
            </a:r>
            <a:endParaRPr lang="en-US" sz="3200" dirty="0"/>
          </a:p>
        </p:txBody>
      </p:sp>
      <p:pic>
        <p:nvPicPr>
          <p:cNvPr id="16387" name="Content Placeholder 4" descr="JZ azija:1.jpg">
            <a:extLst>
              <a:ext uri="{FF2B5EF4-FFF2-40B4-BE49-F238E27FC236}">
                <a16:creationId xmlns:a16="http://schemas.microsoft.com/office/drawing/2014/main" id="{BD97352A-29F3-4159-A2EF-3155818F9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3329"/>
          <a:stretch>
            <a:fillRect/>
          </a:stretch>
        </p:blipFill>
        <p:spPr bwMode="auto">
          <a:xfrm>
            <a:off x="0" y="2084388"/>
            <a:ext cx="4878388" cy="4183062"/>
          </a:xfrm>
        </p:spPr>
      </p:pic>
      <p:pic>
        <p:nvPicPr>
          <p:cNvPr id="16388" name="Content Placeholder 5" descr="JZ azija:2.jpg">
            <a:extLst>
              <a:ext uri="{FF2B5EF4-FFF2-40B4-BE49-F238E27FC236}">
                <a16:creationId xmlns:a16="http://schemas.microsoft.com/office/drawing/2014/main" id="{433A7CFA-6D8E-4D00-BD87-745754643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r="8681" b="4669"/>
          <a:stretch>
            <a:fillRect/>
          </a:stretch>
        </p:blipFill>
        <p:spPr bwMode="auto">
          <a:xfrm>
            <a:off x="5008563" y="2279650"/>
            <a:ext cx="4251325" cy="3987800"/>
          </a:xfr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B758-803F-4C28-A09C-50809BF7B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88" y="1836738"/>
            <a:ext cx="7199312" cy="1487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/>
              <a:t>Azija</a:t>
            </a:r>
            <a:r>
              <a:rPr lang="en-US" sz="3600" dirty="0"/>
              <a:t> je </a:t>
            </a:r>
            <a:r>
              <a:rPr lang="en-US" sz="3600" dirty="0" err="1"/>
              <a:t>dežela</a:t>
            </a:r>
            <a:r>
              <a:rPr lang="en-US" sz="3600" dirty="0"/>
              <a:t> </a:t>
            </a:r>
            <a:r>
              <a:rPr lang="en-US" sz="3600" dirty="0" err="1"/>
              <a:t>največjih</a:t>
            </a:r>
            <a:r>
              <a:rPr lang="en-US" sz="3600" dirty="0"/>
              <a:t> </a:t>
            </a:r>
            <a:r>
              <a:rPr lang="en-US" sz="3600" dirty="0" err="1"/>
              <a:t>naravnih</a:t>
            </a:r>
            <a:r>
              <a:rPr lang="en-US" sz="3600" dirty="0"/>
              <a:t> in </a:t>
            </a:r>
            <a:r>
              <a:rPr lang="en-US" sz="3600" dirty="0" err="1"/>
              <a:t>družbenih</a:t>
            </a:r>
            <a:r>
              <a:rPr lang="en-US" sz="3600" dirty="0"/>
              <a:t> </a:t>
            </a:r>
            <a:r>
              <a:rPr lang="en-US" sz="3600" dirty="0" err="1"/>
              <a:t>nasprotij</a:t>
            </a:r>
            <a:r>
              <a:rPr lang="en-US" sz="36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DDE1-2784-4276-AAF9-E4F217569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88" y="3417888"/>
            <a:ext cx="7199312" cy="2830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/>
              <a:t>Azijo</a:t>
            </a:r>
            <a:r>
              <a:rPr lang="en-US" sz="2400" dirty="0"/>
              <a:t> od </a:t>
            </a:r>
            <a:r>
              <a:rPr lang="en-US" sz="2400" dirty="0" err="1"/>
              <a:t>Afrike</a:t>
            </a:r>
            <a:r>
              <a:rPr lang="en-US" sz="2400" dirty="0"/>
              <a:t> </a:t>
            </a:r>
            <a:r>
              <a:rPr lang="en-US" sz="2400" dirty="0" err="1"/>
              <a:t>ločuje</a:t>
            </a:r>
            <a:r>
              <a:rPr lang="en-US" sz="2400" dirty="0"/>
              <a:t> </a:t>
            </a:r>
            <a:r>
              <a:rPr lang="en-US" sz="2400" dirty="0" err="1"/>
              <a:t>Sueški</a:t>
            </a:r>
            <a:r>
              <a:rPr lang="en-US" sz="2400" dirty="0"/>
              <a:t> </a:t>
            </a:r>
            <a:r>
              <a:rPr lang="en-US" sz="2400" dirty="0" err="1"/>
              <a:t>prekop</a:t>
            </a:r>
            <a:r>
              <a:rPr lang="en-US" sz="2400" dirty="0"/>
              <a:t>, od </a:t>
            </a:r>
            <a:r>
              <a:rPr lang="en-US" sz="2400" dirty="0" err="1"/>
              <a:t>Aljaske</a:t>
            </a:r>
            <a:r>
              <a:rPr lang="en-US" sz="2400" dirty="0"/>
              <a:t> pa </a:t>
            </a:r>
            <a:r>
              <a:rPr lang="en-US" sz="2400" dirty="0" err="1"/>
              <a:t>Beringov</a:t>
            </a:r>
            <a:r>
              <a:rPr lang="en-US" sz="2400" dirty="0"/>
              <a:t> </a:t>
            </a:r>
            <a:r>
              <a:rPr lang="en-US" sz="2400" dirty="0" err="1"/>
              <a:t>preliv</a:t>
            </a:r>
            <a:r>
              <a:rPr lang="en-US" sz="2400" dirty="0"/>
              <a:t>. </a:t>
            </a:r>
            <a:r>
              <a:rPr lang="en-US" sz="2400" dirty="0" err="1"/>
              <a:t>Največji</a:t>
            </a:r>
            <a:r>
              <a:rPr lang="en-US" sz="2400" dirty="0"/>
              <a:t> </a:t>
            </a:r>
            <a:r>
              <a:rPr lang="en-US" sz="2400" dirty="0" err="1"/>
              <a:t>polotok</a:t>
            </a:r>
            <a:r>
              <a:rPr lang="en-US" sz="2400" dirty="0"/>
              <a:t> </a:t>
            </a:r>
            <a:r>
              <a:rPr lang="en-US" sz="2400" dirty="0" err="1"/>
              <a:t>Azije</a:t>
            </a:r>
            <a:r>
              <a:rPr lang="en-US" sz="2400" dirty="0"/>
              <a:t> je </a:t>
            </a:r>
            <a:r>
              <a:rPr lang="en-US" sz="2400" dirty="0" err="1"/>
              <a:t>Arabski</a:t>
            </a:r>
            <a:r>
              <a:rPr lang="en-US" sz="2400" dirty="0"/>
              <a:t>, </a:t>
            </a:r>
            <a:r>
              <a:rPr lang="en-US" sz="2400" dirty="0" err="1"/>
              <a:t>največja</a:t>
            </a:r>
            <a:r>
              <a:rPr lang="en-US" sz="2400" dirty="0"/>
              <a:t> </a:t>
            </a:r>
            <a:r>
              <a:rPr lang="en-US" sz="2400" dirty="0" err="1"/>
              <a:t>otočja</a:t>
            </a:r>
            <a:r>
              <a:rPr lang="en-US" sz="2400" dirty="0"/>
              <a:t> pa </a:t>
            </a:r>
            <a:r>
              <a:rPr lang="en-US" sz="2400" dirty="0" err="1"/>
              <a:t>Japonsko</a:t>
            </a:r>
            <a:r>
              <a:rPr lang="en-US" sz="2400" dirty="0"/>
              <a:t>, </a:t>
            </a:r>
            <a:r>
              <a:rPr lang="en-US" sz="2400" dirty="0" err="1"/>
              <a:t>Filipinsko</a:t>
            </a:r>
            <a:r>
              <a:rPr lang="en-US" sz="2400" dirty="0"/>
              <a:t> in </a:t>
            </a:r>
            <a:r>
              <a:rPr lang="en-US" sz="2400" dirty="0" err="1"/>
              <a:t>Indonezijsko</a:t>
            </a:r>
            <a:r>
              <a:rPr lang="en-US" sz="2400" dirty="0"/>
              <a:t>.</a:t>
            </a:r>
          </a:p>
        </p:txBody>
      </p:sp>
      <p:pic>
        <p:nvPicPr>
          <p:cNvPr id="5" name="Picture Placeholder 4" descr="mounth everest.jpeg">
            <a:extLst>
              <a:ext uri="{FF2B5EF4-FFF2-40B4-BE49-F238E27FC236}">
                <a16:creationId xmlns:a16="http://schemas.microsoft.com/office/drawing/2014/main" id="{710E1C59-C1E3-44A4-8C80-1F4BD429C4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" t="38291" r="742" b="-524"/>
          <a:stretch/>
        </p:blipFill>
        <p:spPr>
          <a:xfrm rot="504148">
            <a:off x="4883316" y="115731"/>
            <a:ext cx="4141787" cy="1930670"/>
          </a:xfr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D9B6-207F-4104-9F0C-3106E9AA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V </a:t>
            </a:r>
            <a:r>
              <a:rPr lang="en-US" sz="2400" dirty="0" err="1"/>
              <a:t>aziji</a:t>
            </a:r>
            <a:r>
              <a:rPr lang="en-US" sz="2400" dirty="0"/>
              <a:t> so </a:t>
            </a:r>
            <a:r>
              <a:rPr lang="en-US" sz="2400" dirty="0" err="1"/>
              <a:t>vsi</a:t>
            </a:r>
            <a:r>
              <a:rPr lang="en-US" sz="2400" dirty="0"/>
              <a:t> </a:t>
            </a:r>
            <a:r>
              <a:rPr lang="en-US" sz="2400" dirty="0" err="1"/>
              <a:t>toplotni</a:t>
            </a:r>
            <a:r>
              <a:rPr lang="en-US" sz="2400" dirty="0"/>
              <a:t> </a:t>
            </a:r>
            <a:r>
              <a:rPr lang="en-US" sz="2400" dirty="0" err="1"/>
              <a:t>pasovi</a:t>
            </a:r>
            <a:br>
              <a:rPr lang="en-US" sz="2400" dirty="0"/>
            </a:br>
            <a:r>
              <a:rPr lang="en-US" sz="2000" dirty="0" err="1"/>
              <a:t>Azija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severu</a:t>
            </a:r>
            <a:r>
              <a:rPr lang="en-US" sz="2000" dirty="0"/>
              <a:t> </a:t>
            </a:r>
            <a:r>
              <a:rPr lang="en-US" sz="2000" dirty="0" err="1"/>
              <a:t>sega</a:t>
            </a:r>
            <a:r>
              <a:rPr lang="en-US" sz="2000" dirty="0"/>
              <a:t> do </a:t>
            </a:r>
            <a:r>
              <a:rPr lang="en-US" sz="2000" dirty="0" err="1"/>
              <a:t>severnega</a:t>
            </a:r>
            <a:r>
              <a:rPr lang="en-US" sz="2000" dirty="0"/>
              <a:t> </a:t>
            </a:r>
            <a:r>
              <a:rPr lang="en-US" sz="2000" dirty="0" err="1"/>
              <a:t>ledenega</a:t>
            </a:r>
            <a:r>
              <a:rPr lang="en-US" sz="2000" dirty="0"/>
              <a:t> </a:t>
            </a:r>
            <a:r>
              <a:rPr lang="en-US" sz="2000" dirty="0" err="1"/>
              <a:t>morja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jugu</a:t>
            </a:r>
            <a:r>
              <a:rPr lang="en-US" sz="2000" dirty="0"/>
              <a:t> pa </a:t>
            </a:r>
            <a:r>
              <a:rPr lang="en-US" sz="2000" dirty="0" err="1"/>
              <a:t>prek</a:t>
            </a:r>
            <a:r>
              <a:rPr lang="en-US" sz="2000" dirty="0"/>
              <a:t> </a:t>
            </a:r>
            <a:r>
              <a:rPr lang="en-US" sz="2000" dirty="0" err="1"/>
              <a:t>ekvatorja</a:t>
            </a:r>
            <a:r>
              <a:rPr lang="en-US" sz="2000" dirty="0"/>
              <a:t>. </a:t>
            </a:r>
            <a:r>
              <a:rPr lang="en-US" sz="2000" dirty="0" err="1"/>
              <a:t>Zato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vse</a:t>
            </a:r>
            <a:r>
              <a:rPr lang="en-US" sz="2000" dirty="0"/>
              <a:t> </a:t>
            </a:r>
            <a:r>
              <a:rPr lang="en-US" sz="2000" dirty="0" err="1"/>
              <a:t>toplotne</a:t>
            </a:r>
            <a:r>
              <a:rPr lang="en-US" sz="2000" dirty="0"/>
              <a:t> </a:t>
            </a:r>
            <a:r>
              <a:rPr lang="en-US" sz="2000" dirty="0" err="1"/>
              <a:t>pasove</a:t>
            </a: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9BD8-859B-4DCD-8469-6505263F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175" y="1687513"/>
            <a:ext cx="3657600" cy="903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Content Placeholder 6" descr="klima-kalkuta.jpg">
            <a:extLst>
              <a:ext uri="{FF2B5EF4-FFF2-40B4-BE49-F238E27FC236}">
                <a16:creationId xmlns:a16="http://schemas.microsoft.com/office/drawing/2014/main" id="{0D7A3B52-BFE1-4385-98F8-9BC52EC39D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" t="674" r="1984" b="1202"/>
          <a:stretch>
            <a:fillRect/>
          </a:stretch>
        </p:blipFill>
        <p:spPr bwMode="auto">
          <a:xfrm>
            <a:off x="692150" y="1282700"/>
            <a:ext cx="3657600" cy="52308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84764-F43E-485C-B6F1-11B4D26EE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9638" y="1687513"/>
            <a:ext cx="3657600" cy="903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8" name="Content Placeholder 7" descr="klima-jakutsk.jpg">
            <a:extLst>
              <a:ext uri="{FF2B5EF4-FFF2-40B4-BE49-F238E27FC236}">
                <a16:creationId xmlns:a16="http://schemas.microsoft.com/office/drawing/2014/main" id="{E9658984-31FD-4EB5-8558-8192971960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-1743" b="20151"/>
          <a:stretch>
            <a:fillRect/>
          </a:stretch>
        </p:blipFill>
        <p:spPr bwMode="auto">
          <a:xfrm>
            <a:off x="4918075" y="1162050"/>
            <a:ext cx="3459163" cy="5695950"/>
          </a:xfrm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0</TotalTime>
  <Words>304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Book Antiqua</vt:lpstr>
      <vt:lpstr>Wingdings 2</vt:lpstr>
      <vt:lpstr>Habitat</vt:lpstr>
      <vt:lpstr>                AZIJA</vt:lpstr>
      <vt:lpstr>Azijo delimo na 5 geografskih enot!</vt:lpstr>
      <vt:lpstr>Severna Azija (Rusija) 17 075 400 km2 (z evropskim delom) 140 600 000 prebivalcev</vt:lpstr>
      <vt:lpstr>Vzhodna Azija Najbolj znane: Japonska (dežela vzhajajočega sonca), Kitajska, obe Koreji. 11 551 073 km2, 1550 600 000 prebivalcev</vt:lpstr>
      <vt:lpstr>Jugovzhodna Azija Znane države: Singapur, Malezija, Filipini 4 479 223 km2, 581 800 000 prebivalcev</vt:lpstr>
      <vt:lpstr>Južna Azija Znane države:Maldivi, Šrilanka, Indija 4 490 535 km2, 386 400 000 prebivalcev</vt:lpstr>
      <vt:lpstr>Jugozahodna Azija Znane države: ZAE, Turčija, Sirja. 1 101 994 km2, 386 400 000 prebivalcev</vt:lpstr>
      <vt:lpstr>Azija je dežela največjih naravnih in družbenih nasprotij.</vt:lpstr>
      <vt:lpstr>V aziji so vsi toplotni pasovi Azija na severu sega do severnega ledenega morja, na jugu pa prek ekvatorja. Zato na vse toplotne pasove.</vt:lpstr>
      <vt:lpstr>V Aziji najdemo tudi vse vrste rastlnstva.</vt:lpstr>
      <vt:lpstr>V Aziji je rast prebivalstva neenakomerna</vt:lpstr>
      <vt:lpstr>V Aziji je tudi verski mozaik. Tam se mešajo krščanstvo, islam, hinduizem in budizem.    islam     hinduizem        </vt:lpstr>
      <vt:lpstr> Jurta     Jurta (rusko юрта) je bivališče nomadskih plemen. Je v obliki okroglega šotora. Narejena je iz živalskih kož. Je lahko prenosljiva in ima lesene okvirje.   </vt:lpstr>
      <vt:lpstr>Azijske države se razvijajo različno hitro.</vt:lpstr>
      <vt:lpstr>Zanimivost</vt:lpstr>
      <vt:lpstr>KVIZ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2019-05-30T09:43:41Z</dcterms:created>
  <dcterms:modified xsi:type="dcterms:W3CDTF">2019-05-30T09:43:41Z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