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32A3AE2A-7EEB-40A8-9FBD-26637F6CD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88F1E-D6F3-46F4-8189-59BA9806B723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91006E85-B257-42AF-AAE8-E9AA44EC6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D735006B-ADB2-472B-A879-E789012BE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5BCBA-3387-499C-B6F9-E0B2977770F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95515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9C031EF5-02F0-495A-880C-D2BA89E26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6881E-68BC-462C-861E-0FA03C23BD41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1873C46C-0B93-4717-8C42-326E55292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331009D9-2278-480A-81DE-FC4C9B52F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7AD90-BC87-41E1-92B6-4500414C4BB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70102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97386B19-EE4F-464D-B43F-B52BB51B7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C1D40-BD62-4492-86D4-7FB22019C478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ACE24C40-C3BC-4355-9787-F38CB27AB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DD203102-1A61-4CCD-A676-B07E39E1D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9FAA4-7C4A-470F-A180-0FDBA5655B7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9057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75905665-6FA3-466C-92F8-CDA2C5E8E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24157-5D2D-4126-B1AB-D1706EF4A562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FC6A7805-DD75-4B0A-8AEF-3901B9603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90D8D540-A2CD-4844-B230-2F2A3139D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2CB190-1BFE-45C8-9041-7A98634FE8D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41670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890C136C-04BF-457E-B6C5-4D17DC735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050E0-7D6A-4791-8B9F-EB478BEBFB70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89B65DEC-E9E4-4E72-817E-CD7F710C6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F0F7F4B6-E249-46B1-AC9D-E9AA493A5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9E570A-37E6-40BA-A713-3AC95153DB2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16709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F1EF5E5F-972E-45F6-8E59-E5DADCE6E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48935-D1BF-46E7-95EC-EB495F1C7604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E4CF6CE0-0A3B-4A5F-8C10-46D965B98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BCAD7ECF-56DB-47EA-8E45-645428007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98F5BA-F222-4947-A97E-5747133F307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49913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7A7FC1F8-328B-489B-9A57-4401DD41D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43900-C0DC-4960-B80F-74E3429ABFCD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45E68D0B-9FA1-4DE2-9A12-270947A41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18C4FBD1-FAF3-46EF-A5A7-5040BE6A8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C685C-AFD3-4FAA-9527-832A42C55B8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31889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CD59BB70-E452-476C-945D-95BB41F1E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3ABDE-7DCB-44AB-874C-1AE150ABAEFF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DF2F7F8E-05D0-468F-BA85-355C3985F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C11EABDB-164A-45DA-BFEC-9F67F6E1F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943D5-9F3F-42B3-8573-D5791B873A9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44544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>
            <a:extLst>
              <a:ext uri="{FF2B5EF4-FFF2-40B4-BE49-F238E27FC236}">
                <a16:creationId xmlns:a16="http://schemas.microsoft.com/office/drawing/2014/main" id="{CA1FD190-B5EF-4F10-AF06-0DBBB10F0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5CCB7-7591-4333-B99E-79ABB044E455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3" name="Ograda noge 4">
            <a:extLst>
              <a:ext uri="{FF2B5EF4-FFF2-40B4-BE49-F238E27FC236}">
                <a16:creationId xmlns:a16="http://schemas.microsoft.com/office/drawing/2014/main" id="{D00E7194-10B6-4142-A520-ED7075C3E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>
            <a:extLst>
              <a:ext uri="{FF2B5EF4-FFF2-40B4-BE49-F238E27FC236}">
                <a16:creationId xmlns:a16="http://schemas.microsoft.com/office/drawing/2014/main" id="{61C8A806-E043-4DE7-97FA-FCEC80D7D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6952A2-D315-4910-B387-F4389CF1886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96742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18066B82-A8FB-4CE3-A983-0CC84C3CA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0274D-C3B2-48CB-8EFC-F523DED1BA19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CC99D96D-432E-4AA0-A1C6-A6B83DD44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03621B3B-53C9-45F6-92B4-B90D67EF1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16C92F-B443-4BDF-9D02-73E4ADE2981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02177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FA6BA036-3A8E-4B49-93B9-88B3ED91D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5AE83-94B7-48BC-906C-84775206D0A1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B276B898-4D8C-4C2A-84B7-81BB0B56F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05BC7FC3-3FB1-402F-B228-19C6B15E2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2225F-DDD2-4F98-95F6-5D41AB71184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91548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>
            <a:extLst>
              <a:ext uri="{FF2B5EF4-FFF2-40B4-BE49-F238E27FC236}">
                <a16:creationId xmlns:a16="http://schemas.microsoft.com/office/drawing/2014/main" id="{B80293D5-F168-4C0B-8EC4-D5C0820FBEE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Ograda besedila 2">
            <a:extLst>
              <a:ext uri="{FF2B5EF4-FFF2-40B4-BE49-F238E27FC236}">
                <a16:creationId xmlns:a16="http://schemas.microsoft.com/office/drawing/2014/main" id="{3889937F-9CF9-41D0-BA35-EDFAE0E35CE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EAD37BE5-9240-4C69-91A1-0CB5432185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DE6CE7-4F34-484B-BAFF-3891BB42628F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BD99653D-84C1-4E9A-9489-DE99FEFD52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5BD3F362-D6FF-4DA9-89FB-D7D2AC523F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DD82D678-E774-4836-B8FF-F9445CB50F2D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>
            <a:extLst>
              <a:ext uri="{FF2B5EF4-FFF2-40B4-BE49-F238E27FC236}">
                <a16:creationId xmlns:a16="http://schemas.microsoft.com/office/drawing/2014/main" id="{0AD87B30-6B0D-4FA1-9D26-6E0658B062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sl-SI"/>
              <a:t>Beg možganov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2B65E6C-42E8-424A-940C-C602FE07C2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14875" y="4857750"/>
            <a:ext cx="3629025" cy="1066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869E7C6-FDA6-4B4B-A900-3B4DEEE0D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sl-SI"/>
              <a:t>Beg možganov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D0F6CCF3-FD87-4856-B413-7BBF8F2DB2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sl-SI"/>
              <a:t>J</a:t>
            </a:r>
            <a:r>
              <a:rPr lang="sl-SI" altLang="sl-SI"/>
              <a:t>e izseljevanje oz. odhajanje izobraženih ljudi v tujino zaradi zaposlitve </a:t>
            </a:r>
            <a:endParaRPr lang="en-US" altLang="sl-SI"/>
          </a:p>
          <a:p>
            <a:pPr eaLnBrk="1" hangingPunct="1"/>
            <a:endParaRPr lang="en-US" altLang="sl-SI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sl-SI"/>
              <a:t>Poznamo dve večji vrsti bega možganov:</a:t>
            </a:r>
          </a:p>
          <a:p>
            <a:pPr eaLnBrk="1" hangingPunct="1">
              <a:buFontTx/>
              <a:buChar char="-"/>
            </a:pPr>
            <a:r>
              <a:rPr lang="en-US" altLang="sl-SI"/>
              <a:t>Notranji beg možganov</a:t>
            </a:r>
          </a:p>
          <a:p>
            <a:pPr eaLnBrk="1" hangingPunct="1">
              <a:buFontTx/>
              <a:buChar char="-"/>
            </a:pPr>
            <a:r>
              <a:rPr lang="en-US" altLang="sl-SI"/>
              <a:t>Zunanji beg možganov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C690DE4-DEF8-4786-8467-8E299BE6C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sl-SI"/>
              <a:t>Selitev ali migracija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F8D668C0-AE95-4455-B11F-EBB96FCECF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sl-SI"/>
              <a:t>Je sprememba stalnega bivališča nekam drugam</a:t>
            </a:r>
          </a:p>
          <a:p>
            <a:pPr eaLnBrk="1" hangingPunct="1"/>
            <a:r>
              <a:rPr lang="en-US" altLang="sl-SI"/>
              <a:t>Glede na prestop mej delimo migracije na: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sl-SI"/>
              <a:t>- Notranje ali zunanje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sl-SI"/>
              <a:t>- Meddržavne oz. mednarodne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37C2945-935C-46E2-B8B4-4708E011C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sl-SI"/>
              <a:t>Meddržavna delitev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125C0A5E-B47F-403A-BA0D-8DFFB6BF5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meddržavni</a:t>
            </a:r>
            <a:r>
              <a:rPr lang="en-US" dirty="0"/>
              <a:t> </a:t>
            </a:r>
            <a:r>
              <a:rPr lang="en-US" dirty="0" err="1"/>
              <a:t>delitvi</a:t>
            </a:r>
            <a:r>
              <a:rPr lang="en-US" dirty="0"/>
              <a:t> </a:t>
            </a:r>
            <a:r>
              <a:rPr lang="en-US" dirty="0" err="1"/>
              <a:t>poznamo</a:t>
            </a:r>
            <a:r>
              <a:rPr lang="en-US" dirty="0"/>
              <a:t> 3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migracij</a:t>
            </a:r>
            <a:r>
              <a:rPr lang="en-US" dirty="0"/>
              <a:t>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l-SI" b="1" i="1" dirty="0"/>
              <a:t>Emigracijo ali izselitev</a:t>
            </a:r>
            <a:r>
              <a:rPr lang="en-US" dirty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- </a:t>
            </a:r>
            <a:r>
              <a:rPr lang="en-US" dirty="0" err="1"/>
              <a:t>Izselitev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matične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 v </a:t>
            </a:r>
            <a:r>
              <a:rPr lang="en-US" dirty="0" err="1"/>
              <a:t>tujo</a:t>
            </a: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l-SI" b="1" i="1" dirty="0"/>
              <a:t>Imigracijo ali priselitev </a:t>
            </a:r>
            <a:endParaRPr lang="en-US" b="1" i="1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- Je </a:t>
            </a:r>
            <a:r>
              <a:rPr lang="en-US" dirty="0" err="1"/>
              <a:t>priseltiev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neko</a:t>
            </a:r>
            <a:r>
              <a:rPr lang="en-US" dirty="0"/>
              <a:t> </a:t>
            </a:r>
            <a:r>
              <a:rPr lang="en-US" dirty="0" err="1"/>
              <a:t>območje</a:t>
            </a:r>
            <a:r>
              <a:rPr lang="en-US" dirty="0"/>
              <a:t> oz. </a:t>
            </a:r>
            <a:r>
              <a:rPr lang="en-US" dirty="0" err="1"/>
              <a:t>državo</a:t>
            </a: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l-SI" b="1" i="1" dirty="0" err="1"/>
              <a:t>Remigracijo</a:t>
            </a:r>
            <a:r>
              <a:rPr lang="sl-SI" b="1" i="1" dirty="0"/>
              <a:t> ali vrnitev</a:t>
            </a:r>
            <a:endParaRPr lang="en-US" b="1" i="1" dirty="0"/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dirty="0"/>
              <a:t>Je </a:t>
            </a:r>
            <a:r>
              <a:rPr lang="en-US" dirty="0" err="1"/>
              <a:t>vrnitev</a:t>
            </a:r>
            <a:r>
              <a:rPr lang="en-US" dirty="0"/>
              <a:t> v </a:t>
            </a:r>
            <a:r>
              <a:rPr lang="en-US" dirty="0" err="1"/>
              <a:t>matično</a:t>
            </a:r>
            <a:r>
              <a:rPr lang="en-US" dirty="0"/>
              <a:t> </a:t>
            </a:r>
            <a:r>
              <a:rPr lang="en-US" dirty="0" err="1"/>
              <a:t>državo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izselitvi</a:t>
            </a:r>
            <a:r>
              <a:rPr lang="en-US" dirty="0"/>
              <a:t>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priselitvi</a:t>
            </a:r>
            <a:r>
              <a:rPr lang="en-US" dirty="0"/>
              <a:t> </a:t>
            </a:r>
            <a:r>
              <a:rPr lang="en-US" dirty="0" err="1"/>
              <a:t>nekam</a:t>
            </a:r>
            <a:r>
              <a:rPr lang="en-US" dirty="0"/>
              <a:t> </a:t>
            </a:r>
            <a:r>
              <a:rPr lang="en-US" dirty="0" err="1"/>
              <a:t>drugam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ED069EA-F1F1-403E-9B23-D4C51FFDF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sl-SI"/>
              <a:t>Beg možganov skozi čas v Sloveniji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70860738-F56D-4AC8-9398-323BDA645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sl-SI"/>
              <a:t>Vzroki za odhajanje se se čez zgodovino veliko spreminjali</a:t>
            </a:r>
          </a:p>
          <a:p>
            <a:pPr eaLnBrk="1" hangingPunct="1"/>
            <a:r>
              <a:rPr lang="en-US" altLang="sl-SI"/>
              <a:t>Največji val izselitev je bil med leti 1960-1970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sl-SI"/>
              <a:t>(100.000 ljudi)</a:t>
            </a:r>
          </a:p>
          <a:p>
            <a:pPr eaLnBrk="1" hangingPunct="1"/>
            <a:r>
              <a:rPr lang="en-US" altLang="sl-SI"/>
              <a:t>Po 2. svetovni vojni se je stanje normaliziralo in beg možganov se več ni tako veliko dogajal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B9C1F99-5BE3-431C-A017-79BC34ED9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sl-SI"/>
              <a:t>Selitve skozi čas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03867FF4-B4F3-4185-8704-2D7341CB7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2. </a:t>
            </a:r>
            <a:r>
              <a:rPr lang="en-US" dirty="0" err="1"/>
              <a:t>polovica</a:t>
            </a:r>
            <a:r>
              <a:rPr lang="en-US" dirty="0"/>
              <a:t> 19. </a:t>
            </a:r>
            <a:r>
              <a:rPr lang="en-US" dirty="0" err="1"/>
              <a:t>stoletja</a:t>
            </a:r>
            <a:r>
              <a:rPr lang="en-US" dirty="0"/>
              <a:t> -</a:t>
            </a:r>
            <a:r>
              <a:rPr lang="sl-SI" dirty="0"/>
              <a:t>ZDA, Kanada, Brazilija, Argentina</a:t>
            </a:r>
            <a:r>
              <a:rPr lang="en-US" dirty="0"/>
              <a:t>, </a:t>
            </a:r>
            <a:r>
              <a:rPr lang="en-US" dirty="0" err="1"/>
              <a:t>zaradi</a:t>
            </a:r>
            <a:r>
              <a:rPr lang="en-US" dirty="0"/>
              <a:t> </a:t>
            </a:r>
            <a:r>
              <a:rPr lang="en-US" dirty="0" err="1"/>
              <a:t>ekonomskih</a:t>
            </a:r>
            <a:r>
              <a:rPr lang="en-US" dirty="0"/>
              <a:t> </a:t>
            </a:r>
            <a:r>
              <a:rPr lang="en-US" dirty="0" err="1"/>
              <a:t>razlogov</a:t>
            </a: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Po 1. </a:t>
            </a:r>
            <a:r>
              <a:rPr lang="en-US" dirty="0" err="1"/>
              <a:t>svetovni</a:t>
            </a:r>
            <a:r>
              <a:rPr lang="en-US" dirty="0"/>
              <a:t> </a:t>
            </a:r>
            <a:r>
              <a:rPr lang="en-US" dirty="0" err="1"/>
              <a:t>vojni</a:t>
            </a:r>
            <a:r>
              <a:rPr lang="en-US" dirty="0"/>
              <a:t> - </a:t>
            </a:r>
            <a:r>
              <a:rPr lang="sl-SI" dirty="0"/>
              <a:t>Francija, Belgija, Nizozemska</a:t>
            </a:r>
            <a:r>
              <a:rPr lang="en-US" dirty="0"/>
              <a:t>, </a:t>
            </a:r>
            <a:r>
              <a:rPr lang="en-US" dirty="0" err="1"/>
              <a:t>ekonomski</a:t>
            </a:r>
            <a:r>
              <a:rPr lang="en-US" dirty="0"/>
              <a:t> in </a:t>
            </a:r>
            <a:r>
              <a:rPr lang="en-US" dirty="0" err="1"/>
              <a:t>politični</a:t>
            </a:r>
            <a:r>
              <a:rPr lang="en-US" dirty="0"/>
              <a:t> </a:t>
            </a:r>
            <a:r>
              <a:rPr lang="en-US" dirty="0" err="1"/>
              <a:t>razlogi</a:t>
            </a: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Med 2. </a:t>
            </a:r>
            <a:r>
              <a:rPr lang="en-US" dirty="0" err="1"/>
              <a:t>svetovno</a:t>
            </a:r>
            <a:r>
              <a:rPr lang="en-US" dirty="0"/>
              <a:t> </a:t>
            </a:r>
            <a:r>
              <a:rPr lang="en-US" dirty="0" err="1"/>
              <a:t>vojno</a:t>
            </a:r>
            <a:r>
              <a:rPr lang="en-US" dirty="0"/>
              <a:t> - </a:t>
            </a:r>
            <a:r>
              <a:rPr lang="sl-SI" dirty="0"/>
              <a:t>ZDA, Kanada, Avstralija, </a:t>
            </a:r>
            <a:r>
              <a:rPr lang="sl-SI" dirty="0" err="1"/>
              <a:t>Eahodna</a:t>
            </a:r>
            <a:r>
              <a:rPr lang="sl-SI" dirty="0"/>
              <a:t> Evropa</a:t>
            </a:r>
            <a:r>
              <a:rPr lang="en-US" dirty="0"/>
              <a:t>, </a:t>
            </a:r>
            <a:r>
              <a:rPr lang="en-US" dirty="0" err="1"/>
              <a:t>politični</a:t>
            </a:r>
            <a:r>
              <a:rPr lang="en-US" dirty="0"/>
              <a:t> </a:t>
            </a:r>
            <a:r>
              <a:rPr lang="en-US" dirty="0" err="1"/>
              <a:t>razlogi</a:t>
            </a: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l-SI" dirty="0"/>
              <a:t>Po 2. Svetovni vojni do leta 1960</a:t>
            </a:r>
            <a:r>
              <a:rPr lang="en-US" dirty="0"/>
              <a:t> - </a:t>
            </a:r>
            <a:r>
              <a:rPr lang="sl-SI" dirty="0"/>
              <a:t>Zahodna </a:t>
            </a:r>
            <a:r>
              <a:rPr lang="sl-SI" dirty="0" err="1"/>
              <a:t>evropa</a:t>
            </a:r>
            <a:r>
              <a:rPr lang="sl-SI" dirty="0"/>
              <a:t>, ZDA</a:t>
            </a:r>
            <a:r>
              <a:rPr lang="en-US" dirty="0"/>
              <a:t>, </a:t>
            </a:r>
            <a:r>
              <a:rPr lang="en-US" dirty="0" err="1"/>
              <a:t>politični</a:t>
            </a:r>
            <a:r>
              <a:rPr lang="en-US" dirty="0"/>
              <a:t> </a:t>
            </a:r>
            <a:r>
              <a:rPr lang="en-US" dirty="0" err="1"/>
              <a:t>razlogi</a:t>
            </a: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Do </a:t>
            </a:r>
            <a:r>
              <a:rPr lang="en-US" dirty="0" err="1"/>
              <a:t>leta</a:t>
            </a:r>
            <a:r>
              <a:rPr lang="en-US" dirty="0"/>
              <a:t> 1970 – </a:t>
            </a:r>
            <a:r>
              <a:rPr lang="en-US" dirty="0" err="1"/>
              <a:t>Zahodna</a:t>
            </a:r>
            <a:r>
              <a:rPr lang="en-US" dirty="0"/>
              <a:t> </a:t>
            </a:r>
            <a:r>
              <a:rPr lang="en-US" dirty="0" err="1"/>
              <a:t>Evropa</a:t>
            </a:r>
            <a:r>
              <a:rPr lang="en-US" dirty="0"/>
              <a:t>, </a:t>
            </a:r>
            <a:r>
              <a:rPr lang="en-US" dirty="0" err="1"/>
              <a:t>ekonomski</a:t>
            </a:r>
            <a:r>
              <a:rPr lang="en-US" dirty="0"/>
              <a:t> in </a:t>
            </a:r>
            <a:r>
              <a:rPr lang="en-US" dirty="0" err="1"/>
              <a:t>politični</a:t>
            </a:r>
            <a:r>
              <a:rPr lang="en-US" dirty="0"/>
              <a:t> </a:t>
            </a:r>
            <a:r>
              <a:rPr lang="en-US" dirty="0" err="1"/>
              <a:t>razlogi</a:t>
            </a: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1980 – ZDA, </a:t>
            </a:r>
            <a:r>
              <a:rPr lang="en-US" dirty="0" err="1"/>
              <a:t>Zahodna</a:t>
            </a:r>
            <a:r>
              <a:rPr lang="en-US" dirty="0"/>
              <a:t> </a:t>
            </a:r>
            <a:r>
              <a:rPr lang="en-US" dirty="0" err="1"/>
              <a:t>Evropa</a:t>
            </a:r>
            <a:r>
              <a:rPr lang="en-US" dirty="0"/>
              <a:t>, </a:t>
            </a:r>
            <a:r>
              <a:rPr lang="en-US" dirty="0" err="1"/>
              <a:t>ekonomski</a:t>
            </a:r>
            <a:r>
              <a:rPr lang="en-US" dirty="0"/>
              <a:t> </a:t>
            </a:r>
            <a:r>
              <a:rPr lang="en-US" dirty="0" err="1"/>
              <a:t>razlogi</a:t>
            </a: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1">
            <a:extLst>
              <a:ext uri="{FF2B5EF4-FFF2-40B4-BE49-F238E27FC236}">
                <a16:creationId xmlns:a16="http://schemas.microsoft.com/office/drawing/2014/main" id="{F20089F3-5C7D-4FF2-98C1-8625AB02C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sl-SI"/>
              <a:t>Viri</a:t>
            </a:r>
          </a:p>
        </p:txBody>
      </p:sp>
      <p:sp>
        <p:nvSpPr>
          <p:cNvPr id="8195" name="Ograda vsebine 2">
            <a:extLst>
              <a:ext uri="{FF2B5EF4-FFF2-40B4-BE49-F238E27FC236}">
                <a16:creationId xmlns:a16="http://schemas.microsoft.com/office/drawing/2014/main" id="{0C2681B5-F72F-4521-950F-A4A40A8D7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sl-SI" sz="1600"/>
              <a:t>Pirc, Damjan, 2010, Beg možganov znotraj slovenije. Zaključna projektna naloga, Univerza na Primorskem,Fakulteta za Management Koper.</a:t>
            </a:r>
            <a:endParaRPr lang="en-US" altLang="sl-SI" sz="1600"/>
          </a:p>
          <a:p>
            <a:pPr eaLnBrk="1" hangingPunct="1"/>
            <a:r>
              <a:rPr lang="sl-SI" altLang="sl-SI" sz="1600"/>
              <a:t>Panič, Aleksandra, 2004, Beg možganov in njegove posledice za sistem znanosti.  Diplomsko delo, Univerza v Ljubljani, Fakulteta za družbene vede.</a:t>
            </a:r>
            <a:endParaRPr lang="en-US" altLang="sl-SI" sz="1600"/>
          </a:p>
          <a:p>
            <a:pPr eaLnBrk="1" hangingPunct="1"/>
            <a:endParaRPr lang="en-US" altLang="sl-SI" sz="1600"/>
          </a:p>
          <a:p>
            <a:pPr eaLnBrk="1" hangingPunct="1"/>
            <a:endParaRPr lang="en-US" altLang="sl-S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288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Officeova tema</vt:lpstr>
      <vt:lpstr>Beg možganov</vt:lpstr>
      <vt:lpstr>Beg možganov</vt:lpstr>
      <vt:lpstr>Selitev ali migracija</vt:lpstr>
      <vt:lpstr>Meddržavna delitev</vt:lpstr>
      <vt:lpstr>Beg možganov skozi čas v Sloveniji</vt:lpstr>
      <vt:lpstr>Selitve skozi čas</vt:lpstr>
      <vt:lpstr>Viri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2019-05-30T09:43:48Z</dcterms:created>
  <dcterms:modified xsi:type="dcterms:W3CDTF">2019-05-30T09:43:49Z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