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E9BC42E7-7267-43DA-9E28-7DD179E552DD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644C99CB-5382-4384-8CB8-3318F6A272F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8D9FCFC2-6C0A-485E-A633-C8236EE8052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5" name="Freeform 5">
              <a:extLst>
                <a:ext uri="{FF2B5EF4-FFF2-40B4-BE49-F238E27FC236}">
                  <a16:creationId xmlns:a16="http://schemas.microsoft.com/office/drawing/2014/main" id="{31DEC14B-6BA2-4638-BA0D-FAE9CCB8E3E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6" name="Freeform 6">
              <a:extLst>
                <a:ext uri="{FF2B5EF4-FFF2-40B4-BE49-F238E27FC236}">
                  <a16:creationId xmlns:a16="http://schemas.microsoft.com/office/drawing/2014/main" id="{B3200078-2F56-4633-BDE8-AE915C9FD27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7" name="Freeform 7">
              <a:extLst>
                <a:ext uri="{FF2B5EF4-FFF2-40B4-BE49-F238E27FC236}">
                  <a16:creationId xmlns:a16="http://schemas.microsoft.com/office/drawing/2014/main" id="{20D5CDCE-4666-405C-BCA1-A04774451B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0488" name="Freeform 8">
              <a:extLst>
                <a:ext uri="{FF2B5EF4-FFF2-40B4-BE49-F238E27FC236}">
                  <a16:creationId xmlns:a16="http://schemas.microsoft.com/office/drawing/2014/main" id="{15D08847-0B54-4447-A2E1-710071841D0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0489" name="Rectangle 9">
            <a:extLst>
              <a:ext uri="{FF2B5EF4-FFF2-40B4-BE49-F238E27FC236}">
                <a16:creationId xmlns:a16="http://schemas.microsoft.com/office/drawing/2014/main" id="{B1EB63ED-C9AC-4A05-945A-260835EECE6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DBE22198-843C-4C99-B871-C476A981CD89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E5C9C9B1-798B-4AFB-919C-A9EAF7EB51D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AC4FB7F4-2EE2-4D85-A5B6-A4F4B379F3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BD042227-21A5-4B37-9160-7001AB46C2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E8D930-7C6B-42C7-934B-DA0196581DD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F2CA-010D-4CAF-B9D4-B5D65BB8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DCDBC-12E2-4008-9AEC-28202EBE3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AD3C-3934-4C6C-8512-AD5D20F0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46BF8-E742-4990-9917-E72CD2F8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82479-BEA1-404A-A5B7-543B858D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6341D-0F4B-4B37-8226-B8766FA5DD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593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AFE1D9-8966-4D09-82B4-862E37976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6BD50-0F38-4DEB-BE2D-6AC9CE6C2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6C0E7-1B38-47AF-8EB5-A025DA5A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C234E-70AE-4295-9A0E-42AA2E52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BB539-29C6-4CB7-874E-0F56E6D1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09A99-0EB5-4673-B3F1-6F50E0B1E4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859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F04AF-A513-47F6-96EC-3FEE16ED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E5AD-01DF-4916-8F27-BFD69C40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71F92-2C7C-408B-9EEE-B95AF21D6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3D32-FEC7-4A7E-9348-24D44542B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5B405-1186-4107-8109-AA4271F7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CB59D-AEC7-4F9B-9615-1912555A8D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7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51FD-CBB0-4A40-868F-83A1AD95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B0072-768A-4DBA-98B8-5FF66D2DB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D4B4-3AE7-45B4-82EE-DFD15B87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46B0D-6F7A-4315-BA04-2CEB7CE4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7A25D-C5D6-4827-AB3C-C00E7E9A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CB1D1-B462-4AD5-BE32-66AD7929A4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722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344EA-8B73-448D-B2DD-ECB389F8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5B2A-9604-4FE2-8FD5-1D6A899FF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CB598-4231-427F-BF46-79F24F1D5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C3A53-81FB-4178-BA7F-E198529B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2DBE6-87CF-455D-B001-801E196F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99BF3-9E09-4518-8216-85A0A9036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2BFA4-E7F7-4E30-AFA3-2E1E2675F6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275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A12FA-2E08-4BD5-A979-CAC5298E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4AC58-2719-4ED7-B513-1A2299373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09822-6B35-49C5-8A92-9516F55C6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44101-9FC9-4525-B367-EBA037D98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EADB4C-C62B-46AB-9E71-8871E8DC9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520BB-CC9B-46EC-BA82-79796FF1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D14652-12FB-483E-A729-664DFF25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E068A-50FF-4E79-BBE9-04DA90C0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07CE2-10E0-4A4A-9D2C-3DD3DCD947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467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907-71C6-432C-8024-E9692960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50AA7-277E-4EDE-AA03-6E8F36961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09AEC-95C8-417E-BBE5-457504B8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BA7BE-75F2-4A34-B718-09E80C45D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C1EF4-FC60-4BE3-B4C6-9A4D9C756D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209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E1DBA8-C48F-4AF7-BC50-B5B6BEB8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DE31D-EA00-4AA9-BB5C-0DA7F835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288A4-CE0B-4248-89F3-7C829E53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43CA0-E03A-4F25-A7D7-978E68DE77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569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D67C1-E421-4157-878C-27E2623E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17FD-4536-4F3E-80C7-C399D190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04856-2CB1-4087-B284-F7A8E1990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52734-4589-4190-AB21-6B5F125E0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EDED1-F7B9-4CC0-A382-F957F1AB5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18EE3-9386-4995-A0FA-0F91B783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06B1A-FD14-4AE3-9C66-C079496C9E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6466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DEA9-9279-4C8F-A18C-E100AAE3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E7B8BD-D5B2-4638-9472-554B2C575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3A023-224B-4D85-ADC7-A6A1C0E63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BA3E5-9BC3-4E19-9ACE-7E04C398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2E6F8-74A2-40AB-A295-7C8D4AF0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5C10F-590F-4A69-9F51-09B159A4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31D2-F5E4-4127-A444-E7F78EF5343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367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DD5B28FC-F7F0-4397-AD3B-D53A4FB05F82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9459" name="Freeform 3">
              <a:extLst>
                <a:ext uri="{FF2B5EF4-FFF2-40B4-BE49-F238E27FC236}">
                  <a16:creationId xmlns:a16="http://schemas.microsoft.com/office/drawing/2014/main" id="{52AFAC02-F8E1-4FE3-8BE8-E02E3157E08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60" name="Freeform 4">
              <a:extLst>
                <a:ext uri="{FF2B5EF4-FFF2-40B4-BE49-F238E27FC236}">
                  <a16:creationId xmlns:a16="http://schemas.microsoft.com/office/drawing/2014/main" id="{BE820795-737E-4B3F-A39D-DEB6C1FBBB6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61" name="Freeform 5">
              <a:extLst>
                <a:ext uri="{FF2B5EF4-FFF2-40B4-BE49-F238E27FC236}">
                  <a16:creationId xmlns:a16="http://schemas.microsoft.com/office/drawing/2014/main" id="{45E0FF58-5416-4DA9-868A-76A9142554D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62" name="Freeform 6">
              <a:extLst>
                <a:ext uri="{FF2B5EF4-FFF2-40B4-BE49-F238E27FC236}">
                  <a16:creationId xmlns:a16="http://schemas.microsoft.com/office/drawing/2014/main" id="{E5D9BC7D-B433-47E3-82D6-1C094D2EFA3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63" name="Freeform 7">
              <a:extLst>
                <a:ext uri="{FF2B5EF4-FFF2-40B4-BE49-F238E27FC236}">
                  <a16:creationId xmlns:a16="http://schemas.microsoft.com/office/drawing/2014/main" id="{0F4F6B73-3BD0-4713-8CA6-3C7B049C139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64" name="Freeform 8">
              <a:extLst>
                <a:ext uri="{FF2B5EF4-FFF2-40B4-BE49-F238E27FC236}">
                  <a16:creationId xmlns:a16="http://schemas.microsoft.com/office/drawing/2014/main" id="{9CF242C1-9DBC-45D9-A218-A9BBBB87D47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65" name="Freeform 9">
              <a:extLst>
                <a:ext uri="{FF2B5EF4-FFF2-40B4-BE49-F238E27FC236}">
                  <a16:creationId xmlns:a16="http://schemas.microsoft.com/office/drawing/2014/main" id="{7F6CABBB-7D4D-44FF-8C9F-8759476503F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66" name="Freeform 10">
              <a:extLst>
                <a:ext uri="{FF2B5EF4-FFF2-40B4-BE49-F238E27FC236}">
                  <a16:creationId xmlns:a16="http://schemas.microsoft.com/office/drawing/2014/main" id="{692EEECB-347C-4A7F-A6C0-E8E5167C8F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1E275C21-9D20-4E1D-84AD-9729FEF2CF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9468" name="Rectangle 12">
            <a:extLst>
              <a:ext uri="{FF2B5EF4-FFF2-40B4-BE49-F238E27FC236}">
                <a16:creationId xmlns:a16="http://schemas.microsoft.com/office/drawing/2014/main" id="{119E27F4-1BEA-44C7-BFA3-ABC1DBCAA4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9469" name="Rectangle 13">
            <a:extLst>
              <a:ext uri="{FF2B5EF4-FFF2-40B4-BE49-F238E27FC236}">
                <a16:creationId xmlns:a16="http://schemas.microsoft.com/office/drawing/2014/main" id="{D6A2DA6E-9F87-4A1A-A9AF-D4C219D588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38DFE65-689C-4F26-B531-D54D8BAABFD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9470" name="Rectangle 14">
            <a:extLst>
              <a:ext uri="{FF2B5EF4-FFF2-40B4-BE49-F238E27FC236}">
                <a16:creationId xmlns:a16="http://schemas.microsoft.com/office/drawing/2014/main" id="{A288BE65-EF41-495C-AB22-AF3FA1C6283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9471" name="Rectangle 15">
            <a:extLst>
              <a:ext uri="{FF2B5EF4-FFF2-40B4-BE49-F238E27FC236}">
                <a16:creationId xmlns:a16="http://schemas.microsoft.com/office/drawing/2014/main" id="{FDA70AEA-7ECF-4CE6-9AEE-AA61E2DA16B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524657D-30C5-4F22-B3B5-7F8500D2DF0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758825" y="476250"/>
            <a:ext cx="8385175" cy="1431925"/>
          </a:xfrm>
        </p:spPr>
        <p:txBody>
          <a:bodyPr/>
          <a:lstStyle/>
          <a:p>
            <a:r>
              <a:rPr lang="sl-SI" altLang="sl-SI"/>
              <a:t>Bela krajina</a:t>
            </a:r>
          </a:p>
        </p:txBody>
      </p:sp>
      <p:pic>
        <p:nvPicPr>
          <p:cNvPr id="2053" name="Picture 5" descr="006">
            <a:extLst>
              <a:ext uri="{FF2B5EF4-FFF2-40B4-BE49-F238E27FC236}">
                <a16:creationId xmlns:a16="http://schemas.microsoft.com/office/drawing/2014/main" id="{5DBA455A-4E37-4FFD-9583-2D23C2272E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965325"/>
            <a:ext cx="4537075" cy="3017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DA891B8-1A8A-49D0-8631-87565D7672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Podnebje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8624DE1-6765-4247-A7A9-35AE7C8763A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989138"/>
            <a:ext cx="4525962" cy="3744912"/>
          </a:xfrm>
        </p:spPr>
        <p:txBody>
          <a:bodyPr/>
          <a:lstStyle/>
          <a:p>
            <a:r>
              <a:rPr lang="sl-SI" altLang="sl-SI" sz="2400"/>
              <a:t>Subpanonsko podnebje</a:t>
            </a:r>
          </a:p>
          <a:p>
            <a:r>
              <a:rPr lang="sl-SI" altLang="sl-SI" sz="2400"/>
              <a:t>Pogosti megla in slana, tudi toča</a:t>
            </a:r>
          </a:p>
          <a:p>
            <a:r>
              <a:rPr lang="sl-SI" altLang="sl-SI" sz="2400"/>
              <a:t>Največ padavin v Kočevskem rogu in Poljanski dolini</a:t>
            </a:r>
          </a:p>
          <a:p>
            <a:r>
              <a:rPr lang="sl-SI" altLang="sl-SI" sz="2400"/>
              <a:t>Povprečno 1200-1300  mm padavin na leto, višek jeseni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400"/>
              <a:t>  </a:t>
            </a:r>
          </a:p>
        </p:txBody>
      </p:sp>
      <p:pic>
        <p:nvPicPr>
          <p:cNvPr id="17412" name="Picture 4" descr="zemljevid">
            <a:extLst>
              <a:ext uri="{FF2B5EF4-FFF2-40B4-BE49-F238E27FC236}">
                <a16:creationId xmlns:a16="http://schemas.microsoft.com/office/drawing/2014/main" id="{53621953-7237-4125-9E55-F58CF9C9F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989138"/>
            <a:ext cx="3725863" cy="286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35DC5AC-21F9-4BFD-91F6-13D3B48F0A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Rastlinstvo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ED4B6A8-66D7-4509-938A-F364A97D4E1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454525" cy="4191000"/>
          </a:xfrm>
        </p:spPr>
        <p:txBody>
          <a:bodyPr/>
          <a:lstStyle/>
          <a:p>
            <a:r>
              <a:rPr lang="sl-SI" altLang="sl-SI" sz="2400"/>
              <a:t>Velik delež gozda</a:t>
            </a:r>
          </a:p>
          <a:p>
            <a:r>
              <a:rPr lang="sl-SI" altLang="sl-SI" sz="2400"/>
              <a:t>Višji deli - predgorski bukov gozd, najvišje lege dinarski gozd jelke in bukve, tudi smreka</a:t>
            </a:r>
          </a:p>
        </p:txBody>
      </p:sp>
      <p:pic>
        <p:nvPicPr>
          <p:cNvPr id="3076" name="Picture 4" descr="breza">
            <a:extLst>
              <a:ext uri="{FF2B5EF4-FFF2-40B4-BE49-F238E27FC236}">
                <a16:creationId xmlns:a16="http://schemas.microsoft.com/office/drawing/2014/main" id="{6DCDCF1B-390E-4948-B3F8-801AA078C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628775"/>
            <a:ext cx="300037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75FF099-B721-4C25-B381-2EBAEA1DEC7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Vodne  površine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5F111A9-2530-4380-9450-268DCD67307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381500" cy="2747963"/>
          </a:xfrm>
        </p:spPr>
        <p:txBody>
          <a:bodyPr/>
          <a:lstStyle/>
          <a:p>
            <a:r>
              <a:rPr lang="sl-SI" altLang="sl-SI" sz="2400"/>
              <a:t>Porečje Kolpe in Lahinje</a:t>
            </a:r>
          </a:p>
          <a:p>
            <a:r>
              <a:rPr lang="sl-SI" altLang="sl-SI" sz="2400"/>
              <a:t>Večina vode pod površjem – kras</a:t>
            </a:r>
          </a:p>
          <a:p>
            <a:r>
              <a:rPr lang="sl-SI" altLang="sl-SI" sz="2400"/>
              <a:t>Vrtače, ponikve</a:t>
            </a:r>
          </a:p>
          <a:p>
            <a:r>
              <a:rPr lang="sl-SI" altLang="sl-SI" sz="2400"/>
              <a:t>Največji pretok novembra, najmanjši avgusta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400"/>
          </a:p>
          <a:p>
            <a:endParaRPr lang="sl-SI" altLang="sl-SI" sz="2400"/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136AD1E5-23A5-4624-B793-69967C728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500438"/>
            <a:ext cx="3384550" cy="253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E7BA2BD-2EE0-43F1-9625-11F9F687652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Prebivalstvo in naselja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3109F96-D2E9-46DB-A995-059B92A8AF8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43815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Zelo razpršen naselitveni vzorec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Gručasta, razložena in raztresena naselja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Na podeželju tradicionalni tip hiše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1869 – 26000, 1910 manj kot 2200 ljudi       izseljevanje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Večji kraji Črnomelj, Metlika, Semič</a:t>
            </a: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6CF84A6D-519D-4EA2-B2F8-221DB43F3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205038"/>
            <a:ext cx="37528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D9B6E5A-BAB3-4DAD-9C6D-F4B78F7AA90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Gospodarstvo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FE967DB-84FF-45C1-9D86-2034691A2D3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905000"/>
            <a:ext cx="4103687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Kovinskopredelovalna in strojna industrija (Revoz)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Rudarstvo – rjavi premog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Elektroindustrija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Tekstilna industrija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Vinogradništvo</a:t>
            </a:r>
          </a:p>
        </p:txBody>
      </p:sp>
      <p:pic>
        <p:nvPicPr>
          <p:cNvPr id="24580" name="Picture 4" descr="pictures_wine_road_1_2006_Zidanica_(Large)_(Small)_89066">
            <a:extLst>
              <a:ext uri="{FF2B5EF4-FFF2-40B4-BE49-F238E27FC236}">
                <a16:creationId xmlns:a16="http://schemas.microsoft.com/office/drawing/2014/main" id="{95A6ACD5-9E6F-409E-855A-12E83C5AB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349500"/>
            <a:ext cx="4513262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asti stekla">
  <a:themeElements>
    <a:clrScheme name="Plasti ste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123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</vt:lpstr>
      <vt:lpstr>Plasti stekla</vt:lpstr>
      <vt:lpstr>Bela krajina</vt:lpstr>
      <vt:lpstr>Podnebje</vt:lpstr>
      <vt:lpstr>Rastlinstvo</vt:lpstr>
      <vt:lpstr>Vodne  površine</vt:lpstr>
      <vt:lpstr>Prebivalstvo in naselja</vt:lpstr>
      <vt:lpstr>Gospodarstvo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2019-05-30T09:43:51Z</dcterms:created>
  <dcterms:modified xsi:type="dcterms:W3CDTF">2019-05-30T09:43:51Z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