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9" r:id="rId9"/>
    <p:sldId id="262" r:id="rId10"/>
    <p:sldId id="263" r:id="rId11"/>
    <p:sldId id="265" r:id="rId12"/>
    <p:sldId id="268" r:id="rId13"/>
    <p:sldId id="270" r:id="rId14"/>
    <p:sldId id="271" r:id="rId15"/>
    <p:sldId id="272" r:id="rId16"/>
    <p:sldId id="273" r:id="rId17"/>
    <p:sldId id="267" r:id="rId18"/>
    <p:sldId id="264" r:id="rId1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>
      <p:cViewPr varScale="1">
        <p:scale>
          <a:sx n="108" d="100"/>
          <a:sy n="108" d="100"/>
        </p:scale>
        <p:origin x="10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6F6FB86A-CD29-405D-802D-F1699A325A31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8D2B9889-CA81-4B7B-BB08-ED3A08F5EF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411A101E-F112-439C-B93C-C23C485E1C9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6B14267D-5BD6-4981-B9A8-85174BE625C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FF22A892-5C3C-4591-9677-036FC470334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F4F0E987-3929-4D4C-A064-FE703C4BC1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E2ECDC38-CC4F-495A-953A-BEFCF7C9C1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A036C9A-8A55-43CA-B0A7-18036AF2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C481F-A054-46AC-8E29-B79B023D7E8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14AA9EA-FA85-416E-88B5-D6C2F311C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2E0853A-1A39-4B11-939A-E07F2D60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E70C8-27A8-48D3-885E-676853F04B7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6504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CC523-C23B-4B11-B2D0-E5EE8F93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68348-BE18-4534-86CB-F46DD4D9390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91543-220E-4548-A1CC-122C939C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83131-193D-46FD-998F-B9BF6E12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25DD7-5EF3-4742-A56E-B3137F3EAC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2253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3696ABF8-0B95-4AA6-9377-38F81E571C3A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82440569-6A84-44EF-92E2-EBDF9BD2B1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7F93A7FD-52A0-487E-A086-D6AB286ABF5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3EF9E058-BA74-419F-BDA6-A93F11044FF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22246F48-0006-49ED-978C-BFC1132180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EDF5FBD9-DD68-4D7D-B78F-786354448D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0" name="Freeform 25">
              <a:extLst>
                <a:ext uri="{FF2B5EF4-FFF2-40B4-BE49-F238E27FC236}">
                  <a16:creationId xmlns:a16="http://schemas.microsoft.com/office/drawing/2014/main" id="{B2785B55-F2CE-4071-8DD0-3CF00618B31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7BEFD2B-191B-4B4C-B128-92C6EF22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63D98-6374-4CD7-BFA6-2A71F8DD85E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A2200F5-5003-4B73-A609-D64E4653D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C32198D-006C-4DBE-A4C3-68EBF718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6AFBD-6EC8-4C81-BD4E-57B1FA3E19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7060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8C815-A727-486E-8461-906A6DE2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A493-6603-47CE-A776-922BCB6F623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3DCDB-98AC-4E20-977D-C9747434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FD1F8-5748-4FB5-81E6-724ED27D7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F085F-D1D4-4935-8C90-1EC6EA8912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3017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3D30B262-331F-4F36-8D07-64183035A681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58F7A0E7-E6C8-45DD-BCE9-86DE4FACD939}"/>
              </a:ext>
            </a:extLst>
          </p:cNvPr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24530CFA-35E0-4658-9A97-7344B024A662}"/>
              </a:ext>
            </a:extLst>
          </p:cNvPr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47126B2A-6507-4602-8FFA-F21C45A3C358}"/>
              </a:ext>
            </a:extLst>
          </p:cNvPr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587038BD-FD55-464F-9A5C-09AE373C5744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BD1F1892-D0FB-43A9-B63A-9CE574E32206}"/>
              </a:ext>
            </a:extLst>
          </p:cNvPr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5C55834-5BA9-44BE-A2FE-38547BEA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BFEE2-A868-40B2-BF50-265AEDDA771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712A724-BF93-48E6-8B9F-131AE36CC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50D4622-2B57-4077-9FB8-536049FB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B8D05-5A0C-446C-BC43-48B6DECE24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9015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137392-163F-42A6-9CA0-3A910224B7C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FF43-208E-41E9-B2A3-1559FA2CEA1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9B3E51-482D-49C8-A213-AAE3B982747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9F3319-C956-469E-805F-45D802A92EA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E6DF6B1-6E93-4043-9523-71E9E228DE4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3285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5FD6D47-8066-4583-B181-CE38BAA1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32FB-DE82-4E13-AED2-4E7F88F67E2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55CCF1-B7CB-4C2C-9641-5D47D695A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C22DEF-33A7-41E2-90C0-F0ACD433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A0D30-EA3B-40CB-A4E1-A6CE7B5A82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991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D8EDAE9-3CB8-4753-B5CA-05CD05F7B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BB703-F91D-4AA3-AEEC-5BA4264DB09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2F87C8-81AF-401B-9202-35AE578F9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C921E8-D018-45EE-8A2A-0E3B4CB6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D68AF-F269-4DF7-A435-735CA6CD714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389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B6157BF8-E315-439B-BFC5-B7B42BDDBE5B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116BA406-DBD1-4C4E-B91F-C4397F6F491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75916476-C9F7-44D7-8D79-A1622C2234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92060C03-4A88-4630-897A-843EDB461E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3F4E7B2-2C0C-4A6A-905D-3D1BB0866C6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EA4B1A4A-3375-470D-BEF3-3DD8DA63D9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8" name="Freeform 25">
              <a:extLst>
                <a:ext uri="{FF2B5EF4-FFF2-40B4-BE49-F238E27FC236}">
                  <a16:creationId xmlns:a16="http://schemas.microsoft.com/office/drawing/2014/main" id="{2E2FC1D2-036E-4FE3-B40D-04934AB1D3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9B4D90C-07B6-44D6-B360-3160B2A73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69EC7-E4FE-478C-9D27-9C88DFBC443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4F8D8F2-0DCB-4330-8263-3FEB1B79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F0216CC-F212-408B-B8F8-6B16C22F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CA130-DA7A-458E-898D-C691E7C171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9566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C4992A99-A143-4016-A951-8673508F8E4D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993F665C-C285-44B6-B839-94CC093EF7E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09FB06E6-53AA-4DE9-B002-EE26E61C92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44E702F8-E19D-4CF9-B411-FB25D80EE9C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FEBA092F-9E5E-4084-BD96-BD3395CD5D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95B2D34F-C636-4469-AD2A-8A14F6EE9D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1" name="Freeform 25">
              <a:extLst>
                <a:ext uri="{FF2B5EF4-FFF2-40B4-BE49-F238E27FC236}">
                  <a16:creationId xmlns:a16="http://schemas.microsoft.com/office/drawing/2014/main" id="{F3C0E04C-83D2-471D-8323-C35630A453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16EF0012-39A5-41CD-BC1E-11B7CF5A9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DEFA8-66E4-4D5E-903D-58EC6F01FCA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EFF647BD-EBF3-4F56-8195-31931A47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FAA1AEA9-AD30-4811-B64B-CB15A16F6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7BB3F-9073-41FD-8348-D116F7D7D0A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036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58F142B1-A0D2-401B-9871-CDA8C0AD2803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F4B0523B-DBDF-4167-9BAC-B5EE515CE6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25F95D75-59C9-45D3-A65D-9B44CE6199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1838DF79-F050-41CB-BEA5-75149E523CD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CD59DCF6-5356-4FF2-B4B0-EED5CC114C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89DB3539-3019-4F95-9B5C-4D42F62E90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id="{AE84AF50-16A0-4B66-9667-6F8E964A65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4ACE0448-43C1-4763-8CCC-18B9ED9A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A8C37-3CBC-4877-B8C8-C5195008DA8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98ABD2E3-A605-40D0-8A30-E7AFAD52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1A053E1-BE9F-445F-ADA6-95DFC6DE2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6523C-85BE-4344-B21F-9BBD1B4692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6291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3B06DC6-60FC-4EF5-880B-F7A4C63A0800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>
            <a:extLst>
              <a:ext uri="{FF2B5EF4-FFF2-40B4-BE49-F238E27FC236}">
                <a16:creationId xmlns:a16="http://schemas.microsoft.com/office/drawing/2014/main" id="{A136D415-88B9-4C83-9735-71B180820EC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>
              <a:extLst>
                <a:ext uri="{FF2B5EF4-FFF2-40B4-BE49-F238E27FC236}">
                  <a16:creationId xmlns:a16="http://schemas.microsoft.com/office/drawing/2014/main" id="{3C1D57AB-2B96-4B05-9F21-389F221BAF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4" name="Freeform 18">
              <a:extLst>
                <a:ext uri="{FF2B5EF4-FFF2-40B4-BE49-F238E27FC236}">
                  <a16:creationId xmlns:a16="http://schemas.microsoft.com/office/drawing/2014/main" id="{3BCE78AF-BBF9-4614-A561-9E6D1AA6608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5" name="Freeform 22">
              <a:extLst>
                <a:ext uri="{FF2B5EF4-FFF2-40B4-BE49-F238E27FC236}">
                  <a16:creationId xmlns:a16="http://schemas.microsoft.com/office/drawing/2014/main" id="{EBAD57AB-0658-4832-A92E-675BE3FC71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6" name="Freeform 26">
              <a:extLst>
                <a:ext uri="{FF2B5EF4-FFF2-40B4-BE49-F238E27FC236}">
                  <a16:creationId xmlns:a16="http://schemas.microsoft.com/office/drawing/2014/main" id="{E8594AB5-852D-46A8-B319-A81D0EF5D5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037" name="Freeform 10">
              <a:extLst>
                <a:ext uri="{FF2B5EF4-FFF2-40B4-BE49-F238E27FC236}">
                  <a16:creationId xmlns:a16="http://schemas.microsoft.com/office/drawing/2014/main" id="{F3EC8833-1365-4173-98F7-B93BF9D765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94334D09-0435-44DA-BF8D-13B8D97821C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859A8-C7DB-4722-8416-69DAFE4BF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559CEC-F323-4821-8970-75522565C85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6A523-278C-4C4A-B791-64E9A6A19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0F7C2-0584-42C3-90AC-EEB015675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74C888A-15E2-46B8-B609-704FC55FB36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id="{DB6BD2F9-053B-4144-9733-D84365A528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0" r:id="rId2"/>
    <p:sldLayoutId id="2147483696" r:id="rId3"/>
    <p:sldLayoutId id="2147483691" r:id="rId4"/>
    <p:sldLayoutId id="2147483692" r:id="rId5"/>
    <p:sldLayoutId id="2147483693" r:id="rId6"/>
    <p:sldLayoutId id="2147483697" r:id="rId7"/>
    <p:sldLayoutId id="2147483698" r:id="rId8"/>
    <p:sldLayoutId id="2147483699" r:id="rId9"/>
    <p:sldLayoutId id="2147483694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eWyx1KuC0Q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vijahorizont.com/?page=prispevek&amp;id_stran=12&amp;id_prispevek=106&amp;PHPSESSID=b8432812205335b4a43c780ec49e1683" TargetMode="External"/><Relationship Id="rId7" Type="http://schemas.openxmlformats.org/officeDocument/2006/relationships/hyperlink" Target="http://mss.svarog.si/geografija/index.php?page_id=11182" TargetMode="External"/><Relationship Id="rId2" Type="http://schemas.openxmlformats.org/officeDocument/2006/relationships/hyperlink" Target="http://sl.wikipedia.org/wiki/Belgij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intbelgium.blogspot.com/2009/08/zgodovina-belgije-na-kratko.html" TargetMode="External"/><Relationship Id="rId5" Type="http://schemas.openxmlformats.org/officeDocument/2006/relationships/hyperlink" Target="https://www.google.si/search?q=belgija&amp;espv=2&amp;biw=1366&amp;bih=707&amp;source=lnms&amp;tbm=isch&amp;sa=X&amp;ei=80n3VLWSC6GL7AaB_IG4DQ&amp;ved=0CAYQ_AUoAQ" TargetMode="External"/><Relationship Id="rId4" Type="http://schemas.openxmlformats.org/officeDocument/2006/relationships/hyperlink" Target="http://www.delo.si/mnenja/blog/belgijsko-morje-pozimi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A8D1943-D2CE-4DFC-9CD8-D408B1717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8913"/>
            <a:ext cx="7772400" cy="1871662"/>
          </a:xfrm>
        </p:spPr>
        <p:txBody>
          <a:bodyPr/>
          <a:lstStyle/>
          <a:p>
            <a:r>
              <a:rPr lang="sl-SI" altLang="sl-SI" sz="9600"/>
              <a:t>BELGIJA</a:t>
            </a:r>
          </a:p>
        </p:txBody>
      </p:sp>
      <p:sp>
        <p:nvSpPr>
          <p:cNvPr id="8195" name="Subtitle 2">
            <a:extLst>
              <a:ext uri="{FF2B5EF4-FFF2-40B4-BE49-F238E27FC236}">
                <a16:creationId xmlns:a16="http://schemas.microsoft.com/office/drawing/2014/main" id="{DE0BB4ED-A69A-4F2F-B773-1D957A28B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445125"/>
            <a:ext cx="6400800" cy="647700"/>
          </a:xfrm>
        </p:spPr>
        <p:txBody>
          <a:bodyPr/>
          <a:lstStyle/>
          <a:p>
            <a:r>
              <a:rPr lang="sl-SI" altLang="sl-SI" sz="3200">
                <a:solidFill>
                  <a:schemeClr val="tx2"/>
                </a:solidFill>
              </a:rPr>
              <a:t> </a:t>
            </a:r>
            <a:endParaRPr lang="sl-SI" altLang="sl-SI" sz="3200" dirty="0">
              <a:solidFill>
                <a:schemeClr val="tx2"/>
              </a:solidFill>
            </a:endParaRP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CE8FE454-0A9E-460B-B313-E7452D544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844675"/>
            <a:ext cx="480695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>
            <a:extLst>
              <a:ext uri="{FF2B5EF4-FFF2-40B4-BE49-F238E27FC236}">
                <a16:creationId xmlns:a16="http://schemas.microsoft.com/office/drawing/2014/main" id="{72FCAAE1-8B72-4484-889E-89785324C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975"/>
            <a:ext cx="9036050" cy="5545138"/>
          </a:xfrm>
        </p:spPr>
        <p:txBody>
          <a:bodyPr/>
          <a:lstStyle/>
          <a:p>
            <a:r>
              <a:rPr lang="sl-SI" altLang="sl-SI"/>
              <a:t>11 miljonov </a:t>
            </a:r>
          </a:p>
          <a:p>
            <a:r>
              <a:rPr lang="sl-SI" altLang="sl-SI"/>
              <a:t>30,500 km²</a:t>
            </a:r>
          </a:p>
        </p:txBody>
      </p:sp>
      <p:sp>
        <p:nvSpPr>
          <p:cNvPr id="17411" name="Title 2">
            <a:extLst>
              <a:ext uri="{FF2B5EF4-FFF2-40B4-BE49-F238E27FC236}">
                <a16:creationId xmlns:a16="http://schemas.microsoft.com/office/drawing/2014/main" id="{82825B70-4652-43C4-B55C-49BAFBB6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Prebivalstvo in velikost</a:t>
            </a:r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9459A96E-444A-416F-970A-873BE49C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62138"/>
            <a:ext cx="61214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>
            <a:extLst>
              <a:ext uri="{FF2B5EF4-FFF2-40B4-BE49-F238E27FC236}">
                <a16:creationId xmlns:a16="http://schemas.microsoft.com/office/drawing/2014/main" id="{E543B643-EC6B-4BBC-B11F-6669D518B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5400675"/>
          </a:xfrm>
        </p:spPr>
        <p:txBody>
          <a:bodyPr/>
          <a:lstStyle/>
          <a:p>
            <a:r>
              <a:rPr lang="sl-SI" altLang="sl-SI"/>
              <a:t>Prej belgijski franki </a:t>
            </a:r>
          </a:p>
          <a:p>
            <a:r>
              <a:rPr lang="sl-SI" altLang="sl-SI"/>
              <a:t>Zdaj Evro</a:t>
            </a:r>
          </a:p>
        </p:txBody>
      </p:sp>
      <p:sp>
        <p:nvSpPr>
          <p:cNvPr id="18435" name="Title 2">
            <a:extLst>
              <a:ext uri="{FF2B5EF4-FFF2-40B4-BE49-F238E27FC236}">
                <a16:creationId xmlns:a16="http://schemas.microsoft.com/office/drawing/2014/main" id="{2E401B29-9017-4599-A47D-B3F47CAB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Denarna valuta</a:t>
            </a: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B3B1D013-7989-474F-A8E2-7CFC4ED93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1844675"/>
            <a:ext cx="28590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>
            <a:extLst>
              <a:ext uri="{FF2B5EF4-FFF2-40B4-BE49-F238E27FC236}">
                <a16:creationId xmlns:a16="http://schemas.microsoft.com/office/drawing/2014/main" id="{F72FB716-AF23-49B8-815B-55B9BB7D1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4633913"/>
            <a:ext cx="45370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>
            <a:extLst>
              <a:ext uri="{FF2B5EF4-FFF2-40B4-BE49-F238E27FC236}">
                <a16:creationId xmlns:a16="http://schemas.microsoft.com/office/drawing/2014/main" id="{55D734AB-5CD7-4A0C-B945-0492D039B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316038"/>
            <a:ext cx="226853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">
            <a:extLst>
              <a:ext uri="{FF2B5EF4-FFF2-40B4-BE49-F238E27FC236}">
                <a16:creationId xmlns:a16="http://schemas.microsoft.com/office/drawing/2014/main" id="{035850EE-E044-4C84-8D18-6D1356B9A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582988"/>
            <a:ext cx="4198938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>
            <a:extLst>
              <a:ext uri="{FF2B5EF4-FFF2-40B4-BE49-F238E27FC236}">
                <a16:creationId xmlns:a16="http://schemas.microsoft.com/office/drawing/2014/main" id="{BAB66784-9DEB-44C0-895F-E6177EE4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ZNAMENITOSTI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C9567173-AC32-4066-85EE-E2AB5A271E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84313"/>
            <a:ext cx="3173413" cy="2376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>
            <a:extLst>
              <a:ext uri="{FF2B5EF4-FFF2-40B4-BE49-F238E27FC236}">
                <a16:creationId xmlns:a16="http://schemas.microsoft.com/office/drawing/2014/main" id="{590F798D-1FCC-420C-AF2D-DF605F88D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412875"/>
            <a:ext cx="44370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>
            <a:extLst>
              <a:ext uri="{FF2B5EF4-FFF2-40B4-BE49-F238E27FC236}">
                <a16:creationId xmlns:a16="http://schemas.microsoft.com/office/drawing/2014/main" id="{FB6D7290-57AC-4F5D-A6F8-1B086AD1D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399573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grada vsebine 1">
            <a:extLst>
              <a:ext uri="{FF2B5EF4-FFF2-40B4-BE49-F238E27FC236}">
                <a16:creationId xmlns:a16="http://schemas.microsoft.com/office/drawing/2014/main" id="{8689FF34-46C4-4A92-9D7A-02DE6841C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5750"/>
            <a:ext cx="7408863" cy="3451225"/>
          </a:xfrm>
        </p:spPr>
        <p:txBody>
          <a:bodyPr/>
          <a:lstStyle/>
          <a:p>
            <a:r>
              <a:rPr lang="en-US" altLang="sl-SI"/>
              <a:t>l. 1831</a:t>
            </a:r>
            <a:r>
              <a:rPr lang="sl-SI" altLang="sl-SI"/>
              <a:t>-</a:t>
            </a:r>
            <a:r>
              <a:rPr lang="en-US" altLang="sl-SI"/>
              <a:t>Prvi kralj Belgije</a:t>
            </a:r>
          </a:p>
          <a:p>
            <a:r>
              <a:rPr lang="en-US" altLang="sl-SI"/>
              <a:t>l. 1835 </a:t>
            </a:r>
            <a:r>
              <a:rPr lang="sl-SI" altLang="sl-SI"/>
              <a:t>-</a:t>
            </a:r>
            <a:r>
              <a:rPr lang="en-US" altLang="sl-SI"/>
              <a:t>prva želežniška proga v Evropi</a:t>
            </a:r>
          </a:p>
          <a:p>
            <a:r>
              <a:rPr lang="en-US" altLang="sl-SI"/>
              <a:t>l. 1914</a:t>
            </a:r>
            <a:r>
              <a:rPr lang="sl-SI" altLang="sl-SI"/>
              <a:t>-</a:t>
            </a:r>
            <a:r>
              <a:rPr lang="en-US" altLang="sl-SI"/>
              <a:t> Belgija napade nemško vojsko</a:t>
            </a:r>
          </a:p>
          <a:p>
            <a:r>
              <a:rPr lang="en-US" altLang="sl-SI"/>
              <a:t>l. 1944</a:t>
            </a:r>
            <a:r>
              <a:rPr lang="sl-SI" altLang="sl-SI"/>
              <a:t>-</a:t>
            </a:r>
            <a:r>
              <a:rPr lang="en-US" altLang="sl-SI"/>
              <a:t> osvoboditev Belgije</a:t>
            </a:r>
          </a:p>
          <a:p>
            <a:r>
              <a:rPr lang="en-US" altLang="sl-SI"/>
              <a:t>l. 1957</a:t>
            </a:r>
            <a:r>
              <a:rPr lang="sl-SI" altLang="sl-SI"/>
              <a:t>-</a:t>
            </a:r>
            <a:r>
              <a:rPr lang="en-US" altLang="sl-SI"/>
              <a:t> Rimska pogodbba</a:t>
            </a:r>
          </a:p>
          <a:p>
            <a:r>
              <a:rPr lang="en-US" altLang="sl-SI"/>
              <a:t>l. 1958</a:t>
            </a:r>
            <a:r>
              <a:rPr lang="sl-SI" altLang="sl-SI"/>
              <a:t>-</a:t>
            </a:r>
            <a:r>
              <a:rPr lang="en-US" altLang="sl-SI"/>
              <a:t> </a:t>
            </a:r>
            <a:r>
              <a:rPr lang="sl-SI" altLang="sl-SI"/>
              <a:t>evropska </a:t>
            </a:r>
            <a:r>
              <a:rPr lang="en-US" altLang="sl-SI"/>
              <a:t>Atomij</a:t>
            </a:r>
          </a:p>
          <a:p>
            <a:r>
              <a:rPr lang="en-US" altLang="sl-SI"/>
              <a:t>l. 2001 </a:t>
            </a:r>
            <a:r>
              <a:rPr lang="sl-SI" altLang="sl-SI"/>
              <a:t>-</a:t>
            </a:r>
            <a:r>
              <a:rPr lang="en-US" altLang="sl-SI"/>
              <a:t>postane prestolnica Europe</a:t>
            </a:r>
          </a:p>
        </p:txBody>
      </p:sp>
      <p:pic>
        <p:nvPicPr>
          <p:cNvPr id="20483" name="Picture 2" descr="Slika:Saksen-Koburg Leopold-2a.jpeg">
            <a:extLst>
              <a:ext uri="{FF2B5EF4-FFF2-40B4-BE49-F238E27FC236}">
                <a16:creationId xmlns:a16="http://schemas.microsoft.com/office/drawing/2014/main" id="{9A2AEF9D-A5C5-419A-AA13-E7D9AAD49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14313"/>
            <a:ext cx="2646363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http://www.dw.de/image/0,,1493478_4,00.jpg">
            <a:extLst>
              <a:ext uri="{FF2B5EF4-FFF2-40B4-BE49-F238E27FC236}">
                <a16:creationId xmlns:a16="http://schemas.microsoft.com/office/drawing/2014/main" id="{87C113A9-69F7-4EDE-BD42-FF196B21C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429000"/>
            <a:ext cx="396081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http://t2.gstatic.com/images?q=tbn:ANd9GcTsgnAWaqmDLd5UiorFp3aFrSirB7HdJRGTOft0UGnidv_tITBFUw">
            <a:extLst>
              <a:ext uri="{FF2B5EF4-FFF2-40B4-BE49-F238E27FC236}">
                <a16:creationId xmlns:a16="http://schemas.microsoft.com/office/drawing/2014/main" id="{FE039EF2-E61E-432B-8A8A-990079B24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857625"/>
            <a:ext cx="34290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grada vsebine 1">
            <a:extLst>
              <a:ext uri="{FF2B5EF4-FFF2-40B4-BE49-F238E27FC236}">
                <a16:creationId xmlns:a16="http://schemas.microsoft.com/office/drawing/2014/main" id="{8E9C3C95-3ACF-406C-AB0A-046277AEC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5" y="1000125"/>
            <a:ext cx="7408863" cy="3451225"/>
          </a:xfrm>
        </p:spPr>
        <p:txBody>
          <a:bodyPr/>
          <a:lstStyle/>
          <a:p>
            <a:r>
              <a:rPr lang="sl-SI" altLang="sl-SI"/>
              <a:t>Katoličani 80%</a:t>
            </a:r>
            <a:endParaRPr lang="en-US" altLang="sl-SI"/>
          </a:p>
          <a:p>
            <a:r>
              <a:rPr lang="sl-SI" altLang="sl-SI"/>
              <a:t> muslimani 1,1%,</a:t>
            </a:r>
            <a:endParaRPr lang="en-US" altLang="sl-SI"/>
          </a:p>
          <a:p>
            <a:r>
              <a:rPr lang="sl-SI" altLang="sl-SI"/>
              <a:t> protestanti 0,4%,</a:t>
            </a:r>
            <a:endParaRPr lang="en-US" altLang="sl-SI"/>
          </a:p>
          <a:p>
            <a:r>
              <a:rPr lang="sl-SI" altLang="sl-SI"/>
              <a:t> ateisti 7,5%</a:t>
            </a:r>
            <a:endParaRPr lang="en-US" altLang="sl-SI"/>
          </a:p>
          <a:p>
            <a:r>
              <a:rPr lang="sl-SI" altLang="sl-SI"/>
              <a:t>+ ostali.</a:t>
            </a:r>
            <a:endParaRPr lang="en-US" altLang="sl-SI"/>
          </a:p>
          <a:p>
            <a:r>
              <a:rPr lang="sl-SI" altLang="sl-SI"/>
              <a:t>Verska svoboda v državi je zagotovljena</a:t>
            </a:r>
            <a:endParaRPr lang="en-US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B2F0063F-6ABB-4AA8-B329-616FC8CE9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Verska sestava</a:t>
            </a:r>
            <a:br>
              <a:rPr lang="en-US" dirty="0"/>
            </a:br>
            <a:endParaRPr lang="en-US" dirty="0"/>
          </a:p>
        </p:txBody>
      </p:sp>
      <p:pic>
        <p:nvPicPr>
          <p:cNvPr id="21508" name="Picture 2" descr="http://www.religionfacts.com/islam/images/symbols/crescent-200.gif">
            <a:extLst>
              <a:ext uri="{FF2B5EF4-FFF2-40B4-BE49-F238E27FC236}">
                <a16:creationId xmlns:a16="http://schemas.microsoft.com/office/drawing/2014/main" id="{F969F1D7-B48A-4583-B9D8-7B9B31C68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78631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Krščanstvo">
            <a:extLst>
              <a:ext uri="{FF2B5EF4-FFF2-40B4-BE49-F238E27FC236}">
                <a16:creationId xmlns:a16="http://schemas.microsoft.com/office/drawing/2014/main" id="{15903394-31FD-4711-9945-5D0711E71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786188"/>
            <a:ext cx="1885950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http://upload.wikimedia.org/wikipedia/commons/thumb/8/85/Ichthus.svg/220px-Ichthus.svg.png">
            <a:extLst>
              <a:ext uri="{FF2B5EF4-FFF2-40B4-BE49-F238E27FC236}">
                <a16:creationId xmlns:a16="http://schemas.microsoft.com/office/drawing/2014/main" id="{06B3A0AF-9861-4390-92F6-8F7483FCB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000125"/>
            <a:ext cx="35242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vsebine 1">
            <a:extLst>
              <a:ext uri="{FF2B5EF4-FFF2-40B4-BE49-F238E27FC236}">
                <a16:creationId xmlns:a16="http://schemas.microsoft.com/office/drawing/2014/main" id="{23149F90-435F-49FB-8E82-47ED2B15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214438"/>
            <a:ext cx="7408862" cy="4625975"/>
          </a:xfrm>
        </p:spPr>
        <p:txBody>
          <a:bodyPr/>
          <a:lstStyle/>
          <a:p>
            <a:r>
              <a:rPr lang="sl-SI" altLang="sl-SI"/>
              <a:t>60 % površine je obdelane. Obsežnejši gozdovi so v Ardenih. V velikih količinah najdemo v Belgiji hiacinte, lilije.</a:t>
            </a:r>
            <a:endParaRPr lang="en-US" altLang="sl-SI"/>
          </a:p>
          <a:p>
            <a:r>
              <a:rPr lang="sl-SI" altLang="sl-SI"/>
              <a:t> </a:t>
            </a:r>
            <a:endParaRPr lang="en-US" altLang="sl-SI"/>
          </a:p>
          <a:p>
            <a:r>
              <a:rPr lang="sl-SI" altLang="sl-SI" b="1"/>
              <a:t>Raba tal</a:t>
            </a:r>
            <a:endParaRPr lang="en-US" altLang="sl-SI"/>
          </a:p>
          <a:p>
            <a:r>
              <a:rPr lang="sl-SI" altLang="sl-SI"/>
              <a:t>NJIVE 24,7%</a:t>
            </a:r>
            <a:endParaRPr lang="en-US" altLang="sl-SI"/>
          </a:p>
          <a:p>
            <a:r>
              <a:rPr lang="sl-SI" altLang="sl-SI"/>
              <a:t>TRAVNIKI in PAŠNIKI 21,2%</a:t>
            </a:r>
            <a:endParaRPr lang="en-US" altLang="sl-SI"/>
          </a:p>
          <a:p>
            <a:r>
              <a:rPr lang="sl-SI" altLang="sl-SI"/>
              <a:t>GOZD 21,1%</a:t>
            </a:r>
            <a:endParaRPr lang="en-US" altLang="sl-SI"/>
          </a:p>
          <a:p>
            <a:r>
              <a:rPr lang="sl-SI" altLang="sl-SI"/>
              <a:t>OSTALO 33%</a:t>
            </a:r>
            <a:endParaRPr lang="en-US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BBAD1557-F74A-455C-838F-6A6B90748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Rastje in živali</a:t>
            </a:r>
            <a:br>
              <a:rPr lang="en-US" dirty="0"/>
            </a:br>
            <a:endParaRPr lang="en-US" dirty="0"/>
          </a:p>
        </p:txBody>
      </p:sp>
      <p:pic>
        <p:nvPicPr>
          <p:cNvPr id="22532" name="Picture 2" descr="Rezultat iskanja slik za hijacinta">
            <a:extLst>
              <a:ext uri="{FF2B5EF4-FFF2-40B4-BE49-F238E27FC236}">
                <a16:creationId xmlns:a16="http://schemas.microsoft.com/office/drawing/2014/main" id="{30375C69-4C5C-4649-B593-91C548065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143125"/>
            <a:ext cx="326231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Rezultat iskanja slik za lilija">
            <a:extLst>
              <a:ext uri="{FF2B5EF4-FFF2-40B4-BE49-F238E27FC236}">
                <a16:creationId xmlns:a16="http://schemas.microsoft.com/office/drawing/2014/main" id="{19AD9F23-1ECE-431C-AC60-21B4F2B5F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357688"/>
            <a:ext cx="3048000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>
            <a:extLst>
              <a:ext uri="{FF2B5EF4-FFF2-40B4-BE49-F238E27FC236}">
                <a16:creationId xmlns:a16="http://schemas.microsoft.com/office/drawing/2014/main" id="{CEED1C1D-5552-473A-8E77-69A5B4FAC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787400"/>
          </a:xfrm>
        </p:spPr>
        <p:txBody>
          <a:bodyPr/>
          <a:lstStyle/>
          <a:p>
            <a:r>
              <a:rPr lang="sl-SI" altLang="sl-SI"/>
              <a:t>Atomij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3AAD5F0C-7C85-4C09-88CE-878E8C8B28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09850"/>
            <a:ext cx="3287713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>
            <a:extLst>
              <a:ext uri="{FF2B5EF4-FFF2-40B4-BE49-F238E27FC236}">
                <a16:creationId xmlns:a16="http://schemas.microsoft.com/office/drawing/2014/main" id="{FD87C17E-5731-4E09-857F-141B25C4D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1052513"/>
            <a:ext cx="246697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>
            <a:extLst>
              <a:ext uri="{FF2B5EF4-FFF2-40B4-BE49-F238E27FC236}">
                <a16:creationId xmlns:a16="http://schemas.microsoft.com/office/drawing/2014/main" id="{CB35C081-4530-45B6-889D-0E4B198DF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525"/>
            <a:ext cx="34575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>
            <a:extLst>
              <a:ext uri="{FF2B5EF4-FFF2-40B4-BE49-F238E27FC236}">
                <a16:creationId xmlns:a16="http://schemas.microsoft.com/office/drawing/2014/main" id="{7593CB87-C86D-4408-887E-E516A6365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4813"/>
            <a:ext cx="346233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>
            <a:extLst>
              <a:ext uri="{FF2B5EF4-FFF2-40B4-BE49-F238E27FC236}">
                <a16:creationId xmlns:a16="http://schemas.microsoft.com/office/drawing/2014/main" id="{1B77739A-2A97-47BE-B372-17933999A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556125"/>
            <a:ext cx="298132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>
            <a:extLst>
              <a:ext uri="{FF2B5EF4-FFF2-40B4-BE49-F238E27FC236}">
                <a16:creationId xmlns:a16="http://schemas.microsoft.com/office/drawing/2014/main" id="{49DFB92E-D2EF-4465-843A-CBC94015F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3476625"/>
            <a:ext cx="499586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8">
            <a:extLst>
              <a:ext uri="{FF2B5EF4-FFF2-40B4-BE49-F238E27FC236}">
                <a16:creationId xmlns:a16="http://schemas.microsoft.com/office/drawing/2014/main" id="{53826FA8-D72A-4F23-9295-4F848957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23574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>
            <a:extLst>
              <a:ext uri="{FF2B5EF4-FFF2-40B4-BE49-F238E27FC236}">
                <a16:creationId xmlns:a16="http://schemas.microsoft.com/office/drawing/2014/main" id="{D0558035-C12A-4C90-97E1-D2A6B26A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28775"/>
            <a:ext cx="8496300" cy="5113338"/>
          </a:xfrm>
        </p:spPr>
        <p:txBody>
          <a:bodyPr/>
          <a:lstStyle/>
          <a:p>
            <a:r>
              <a:rPr lang="sl-SI" altLang="sl-SI">
                <a:hlinkClick r:id="rId2"/>
              </a:rPr>
              <a:t>https://www.youtube.com/watch?v=XeWyx1KuC0Q</a:t>
            </a:r>
            <a:r>
              <a:rPr lang="sl-SI" altLang="sl-SI"/>
              <a:t> </a:t>
            </a:r>
          </a:p>
        </p:txBody>
      </p:sp>
      <p:sp>
        <p:nvSpPr>
          <p:cNvPr id="24579" name="Title 2">
            <a:extLst>
              <a:ext uri="{FF2B5EF4-FFF2-40B4-BE49-F238E27FC236}">
                <a16:creationId xmlns:a16="http://schemas.microsoft.com/office/drawing/2014/main" id="{CB0AC478-E435-4000-AC25-F5D7759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HIMNA BELGIJE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>
            <a:extLst>
              <a:ext uri="{FF2B5EF4-FFF2-40B4-BE49-F238E27FC236}">
                <a16:creationId xmlns:a16="http://schemas.microsoft.com/office/drawing/2014/main" id="{09F6A498-71BB-4894-80C0-F01DB7994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975"/>
            <a:ext cx="8964613" cy="5545138"/>
          </a:xfrm>
        </p:spPr>
        <p:txBody>
          <a:bodyPr/>
          <a:lstStyle/>
          <a:p>
            <a:r>
              <a:rPr lang="sl-SI" altLang="sl-SI">
                <a:hlinkClick r:id="rId2"/>
              </a:rPr>
              <a:t>http://sl.wikipedia.org/wiki/Belgija</a:t>
            </a:r>
            <a:r>
              <a:rPr lang="sl-SI" altLang="sl-SI"/>
              <a:t> (18.2)</a:t>
            </a:r>
          </a:p>
          <a:p>
            <a:r>
              <a:rPr lang="sl-SI" altLang="sl-SI">
                <a:hlinkClick r:id="rId3"/>
              </a:rPr>
              <a:t>http://www.revijahorizont.com/?page=prispevek&amp;id_stran=12&amp;id_prispevek=106&amp;PHPSESSID=b8432812205335b4a43c780ec49e1683</a:t>
            </a:r>
            <a:r>
              <a:rPr lang="sl-SI" altLang="sl-SI"/>
              <a:t> (18.2)</a:t>
            </a:r>
          </a:p>
          <a:p>
            <a:r>
              <a:rPr lang="sl-SI" altLang="sl-SI">
                <a:hlinkClick r:id="rId4"/>
              </a:rPr>
              <a:t>http://www.delo.si/mnenja/blog/belgijsko-morje-pozimi.html</a:t>
            </a:r>
            <a:r>
              <a:rPr lang="sl-SI" altLang="sl-SI"/>
              <a:t> (18.2)</a:t>
            </a:r>
          </a:p>
          <a:p>
            <a:r>
              <a:rPr lang="sl-SI" altLang="sl-SI">
                <a:hlinkClick r:id="rId5"/>
              </a:rPr>
              <a:t>https://www.google.si/search?q=belgija&amp;espv=2&amp;biw=1366&amp;bih=707&amp;source=lnms&amp;tbm=isch&amp;sa=X&amp;ei=80n3VLWSC6GL7AaB_IG4DQ&amp;ved=0CAYQ_AUoAQ</a:t>
            </a:r>
            <a:r>
              <a:rPr lang="sl-SI" altLang="sl-SI"/>
              <a:t> (18.2)</a:t>
            </a:r>
          </a:p>
          <a:p>
            <a:r>
              <a:rPr lang="sl-SI" altLang="sl-SI">
                <a:hlinkClick r:id="rId6"/>
              </a:rPr>
              <a:t>http://pointbelgium.blogspot.com/2009/08/zgodovina-belgije-na-kratko.html</a:t>
            </a:r>
            <a:r>
              <a:rPr lang="sl-SI" altLang="sl-SI"/>
              <a:t> (18.2) </a:t>
            </a:r>
            <a:r>
              <a:rPr lang="sl-SI" altLang="sl-SI">
                <a:hlinkClick r:id="rId7"/>
              </a:rPr>
              <a:t>http://mss.svarog.si/geografija/index.php?page_id=11182</a:t>
            </a:r>
            <a:r>
              <a:rPr lang="sl-SI" altLang="sl-SI"/>
              <a:t> (19.2)</a:t>
            </a:r>
          </a:p>
          <a:p>
            <a:r>
              <a:rPr lang="sl-SI" altLang="sl-SI"/>
              <a:t>Uč. Za Geografijo </a:t>
            </a:r>
          </a:p>
          <a:p>
            <a:endParaRPr lang="sl-SI" altLang="sl-SI"/>
          </a:p>
        </p:txBody>
      </p:sp>
      <p:sp>
        <p:nvSpPr>
          <p:cNvPr id="25603" name="Title 2">
            <a:extLst>
              <a:ext uri="{FF2B5EF4-FFF2-40B4-BE49-F238E27FC236}">
                <a16:creationId xmlns:a16="http://schemas.microsoft.com/office/drawing/2014/main" id="{D4C6CEF8-711A-4230-9884-D591ADE04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3D428A-C6CA-4E58-A10A-D22A09BE9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60350"/>
            <a:ext cx="9145587" cy="6408738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l-SI" sz="3200" dirty="0"/>
              <a:t>Kraljevina  Belgija 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sz="3200" dirty="0"/>
              <a:t>Severnozahodna  Evropa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sz="3200" dirty="0"/>
              <a:t>Bruselj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sz="3200" dirty="0"/>
              <a:t>Evropski parlament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sl-SI" sz="3200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sl-SI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0E52C9-0269-414C-A3FF-C6CD978D2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381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7EB065AB-5DA1-4723-9E63-680532035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24175"/>
            <a:ext cx="48577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>
            <a:extLst>
              <a:ext uri="{FF2B5EF4-FFF2-40B4-BE49-F238E27FC236}">
                <a16:creationId xmlns:a16="http://schemas.microsoft.com/office/drawing/2014/main" id="{2586EB20-BDD5-4F37-843C-579FE66D0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3644900"/>
            <a:ext cx="43973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>
            <a:extLst>
              <a:ext uri="{FF2B5EF4-FFF2-40B4-BE49-F238E27FC236}">
                <a16:creationId xmlns:a16="http://schemas.microsoft.com/office/drawing/2014/main" id="{EC6930CF-0650-43CD-B00C-FA7FEC14C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404813"/>
            <a:ext cx="42640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>
            <a:extLst>
              <a:ext uri="{FF2B5EF4-FFF2-40B4-BE49-F238E27FC236}">
                <a16:creationId xmlns:a16="http://schemas.microsoft.com/office/drawing/2014/main" id="{F74A85A1-837B-4158-A7EA-076742359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338" y="1268413"/>
            <a:ext cx="8677276" cy="5761037"/>
          </a:xfrm>
        </p:spPr>
        <p:txBody>
          <a:bodyPr/>
          <a:lstStyle/>
          <a:p>
            <a:r>
              <a:rPr lang="sl-SI" altLang="sl-SI"/>
              <a:t>Diamanti</a:t>
            </a:r>
          </a:p>
          <a:p>
            <a:r>
              <a:rPr lang="sl-SI" altLang="sl-SI"/>
              <a:t>Pristanišča </a:t>
            </a:r>
          </a:p>
          <a:p>
            <a:r>
              <a:rPr lang="sl-SI" altLang="sl-SI"/>
              <a:t>Razviti želežnijski sistemi </a:t>
            </a:r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10243" name="Title 2">
            <a:extLst>
              <a:ext uri="{FF2B5EF4-FFF2-40B4-BE49-F238E27FC236}">
                <a16:creationId xmlns:a16="http://schemas.microsoft.com/office/drawing/2014/main" id="{F27E80C7-9F61-4378-90F1-C0ECA354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sl-SI" altLang="sl-SI"/>
              <a:t>Gospodarstvo 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50D49F11-0136-4BA3-AA3E-345956D2E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195388"/>
            <a:ext cx="42862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6B3FDAFD-223B-47AE-9165-BADB9160E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11600"/>
            <a:ext cx="40989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>
            <a:extLst>
              <a:ext uri="{FF2B5EF4-FFF2-40B4-BE49-F238E27FC236}">
                <a16:creationId xmlns:a16="http://schemas.microsoft.com/office/drawing/2014/main" id="{F524D77E-1607-41C9-AA7C-62E005F51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948113"/>
            <a:ext cx="4895850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>
            <a:extLst>
              <a:ext uri="{FF2B5EF4-FFF2-40B4-BE49-F238E27FC236}">
                <a16:creationId xmlns:a16="http://schemas.microsoft.com/office/drawing/2014/main" id="{44BDFFC6-E5D9-4F51-8A66-00D487630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500313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96C32B-5482-4E76-93D1-E41689173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96975"/>
            <a:ext cx="8856663" cy="56292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sl-SI" dirty="0"/>
              <a:t>Pšenica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sl-SI" dirty="0"/>
              <a:t>Koruza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sl-SI" dirty="0"/>
              <a:t>Krompir 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sl-SI" dirty="0"/>
              <a:t>Ječmen 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1267" name="Title 2">
            <a:extLst>
              <a:ext uri="{FF2B5EF4-FFF2-40B4-BE49-F238E27FC236}">
                <a16:creationId xmlns:a16="http://schemas.microsoft.com/office/drawing/2014/main" id="{B0AAB7CE-0A15-493B-A1AE-679F90F8A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r>
              <a:rPr lang="sl-SI" altLang="sl-SI"/>
              <a:t>Kmetistvo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A63C907B-1892-4516-AD03-89CC21D6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268413"/>
            <a:ext cx="39052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>
            <a:extLst>
              <a:ext uri="{FF2B5EF4-FFF2-40B4-BE49-F238E27FC236}">
                <a16:creationId xmlns:a16="http://schemas.microsoft.com/office/drawing/2014/main" id="{0ED75EAF-4B78-4644-A8EA-193EA88A0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44900"/>
            <a:ext cx="428307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>
            <a:extLst>
              <a:ext uri="{FF2B5EF4-FFF2-40B4-BE49-F238E27FC236}">
                <a16:creationId xmlns:a16="http://schemas.microsoft.com/office/drawing/2014/main" id="{56EA8B63-6896-412A-A04D-F068816AC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870325"/>
            <a:ext cx="42195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>
            <a:extLst>
              <a:ext uri="{FF2B5EF4-FFF2-40B4-BE49-F238E27FC236}">
                <a16:creationId xmlns:a16="http://schemas.microsoft.com/office/drawing/2014/main" id="{0D2710BC-CE98-46AF-8361-B6EDB060D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5175"/>
            <a:ext cx="9467850" cy="6551613"/>
          </a:xfrm>
        </p:spPr>
        <p:txBody>
          <a:bodyPr/>
          <a:lstStyle/>
          <a:p>
            <a:r>
              <a:rPr lang="sl-SI" altLang="sl-SI"/>
              <a:t>Nizozemščina</a:t>
            </a:r>
          </a:p>
          <a:p>
            <a:r>
              <a:rPr lang="sl-SI" altLang="sl-SI"/>
              <a:t>Frančoščina</a:t>
            </a:r>
          </a:p>
          <a:p>
            <a:r>
              <a:rPr lang="sl-SI" altLang="sl-SI"/>
              <a:t>Nemščina</a:t>
            </a:r>
          </a:p>
        </p:txBody>
      </p:sp>
      <p:sp>
        <p:nvSpPr>
          <p:cNvPr id="12291" name="Title 2">
            <a:extLst>
              <a:ext uri="{FF2B5EF4-FFF2-40B4-BE49-F238E27FC236}">
                <a16:creationId xmlns:a16="http://schemas.microsoft.com/office/drawing/2014/main" id="{1FE0ED42-C782-45AA-9A4A-AD1EC0303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sl-SI" altLang="sl-SI" sz="5400"/>
              <a:t>Jeziki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6ECEC4D3-510A-4716-A4E8-FC2C69A7D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222625"/>
            <a:ext cx="50768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>
            <a:extLst>
              <a:ext uri="{FF2B5EF4-FFF2-40B4-BE49-F238E27FC236}">
                <a16:creationId xmlns:a16="http://schemas.microsoft.com/office/drawing/2014/main" id="{D78F8183-3486-44AD-88C2-22F2C4B11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908050"/>
            <a:ext cx="3240087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>
            <a:extLst>
              <a:ext uri="{FF2B5EF4-FFF2-40B4-BE49-F238E27FC236}">
                <a16:creationId xmlns:a16="http://schemas.microsoft.com/office/drawing/2014/main" id="{353CC18A-4573-421A-ACB7-CE7CD7D7A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0063"/>
            <a:ext cx="372427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>
            <a:extLst>
              <a:ext uri="{FF2B5EF4-FFF2-40B4-BE49-F238E27FC236}">
                <a16:creationId xmlns:a16="http://schemas.microsoft.com/office/drawing/2014/main" id="{87EA815C-8A75-4084-894B-F05478A05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341438"/>
            <a:ext cx="7812087" cy="5327650"/>
          </a:xfrm>
        </p:spPr>
        <p:txBody>
          <a:bodyPr/>
          <a:lstStyle/>
          <a:p>
            <a:r>
              <a:rPr lang="sl-SI" altLang="sl-SI"/>
              <a:t>Nizozemska</a:t>
            </a:r>
          </a:p>
          <a:p>
            <a:r>
              <a:rPr lang="sl-SI" altLang="sl-SI"/>
              <a:t>Luksemburg</a:t>
            </a:r>
          </a:p>
          <a:p>
            <a:r>
              <a:rPr lang="sl-SI" altLang="sl-SI"/>
              <a:t>Nemčja</a:t>
            </a:r>
          </a:p>
          <a:p>
            <a:r>
              <a:rPr lang="sl-SI" altLang="sl-SI"/>
              <a:t>Francija</a:t>
            </a:r>
          </a:p>
        </p:txBody>
      </p:sp>
      <p:sp>
        <p:nvSpPr>
          <p:cNvPr id="13315" name="Title 2">
            <a:extLst>
              <a:ext uri="{FF2B5EF4-FFF2-40B4-BE49-F238E27FC236}">
                <a16:creationId xmlns:a16="http://schemas.microsoft.com/office/drawing/2014/main" id="{B5F96096-471F-4F3A-A0CE-9CD587255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Sosednje države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42D30071-2289-4970-BB11-0A4969DD2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349500"/>
            <a:ext cx="63785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7B184071-737C-4EF8-ADCB-A99C52027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2150"/>
            <a:ext cx="9096375" cy="6165850"/>
          </a:xfrm>
        </p:spPr>
        <p:txBody>
          <a:bodyPr/>
          <a:lstStyle/>
          <a:p>
            <a:r>
              <a:rPr lang="sl-SI" altLang="sl-SI"/>
              <a:t>Oceansko podnebje </a:t>
            </a:r>
          </a:p>
          <a:p>
            <a:r>
              <a:rPr lang="sl-SI" altLang="sl-SI"/>
              <a:t>Hladna poletja in mile zime</a:t>
            </a:r>
          </a:p>
          <a:p>
            <a:r>
              <a:rPr lang="sl-SI" altLang="sl-SI"/>
              <a:t>Bližini morja je toplpo,vlažno in blago</a:t>
            </a:r>
          </a:p>
          <a:p>
            <a:r>
              <a:rPr lang="sl-SI" altLang="sl-SI"/>
              <a:t>Junij 13°C - 22°C</a:t>
            </a:r>
          </a:p>
          <a:p>
            <a:r>
              <a:rPr lang="sl-SI" altLang="sl-SI"/>
              <a:t>Januar 0°C -5°C</a:t>
            </a:r>
          </a:p>
        </p:txBody>
      </p:sp>
      <p:sp>
        <p:nvSpPr>
          <p:cNvPr id="14339" name="Title 2">
            <a:extLst>
              <a:ext uri="{FF2B5EF4-FFF2-40B4-BE49-F238E27FC236}">
                <a16:creationId xmlns:a16="http://schemas.microsoft.com/office/drawing/2014/main" id="{47B3A5F9-ECD3-47CD-9B86-4F7A2636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sl-SI" altLang="sl-SI"/>
              <a:t>Podnebje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F25BE85A-142D-4708-89CC-3189AE841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068638"/>
            <a:ext cx="6767513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1E91086F-7370-442E-A03F-409872131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557338"/>
            <a:ext cx="8712200" cy="5300662"/>
          </a:xfrm>
        </p:spPr>
        <p:txBody>
          <a:bodyPr/>
          <a:lstStyle/>
          <a:p>
            <a:r>
              <a:rPr lang="sl-SI" altLang="sl-SI"/>
              <a:t>Reka Meus</a:t>
            </a:r>
          </a:p>
          <a:p>
            <a:r>
              <a:rPr lang="sl-SI" altLang="sl-SI"/>
              <a:t>Oise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8FCAC981-D84A-4DF0-AF74-E271861C3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REKE 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C1147032-3A3B-4FEA-AEC5-CAE92BD55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05075"/>
            <a:ext cx="37338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>
            <a:extLst>
              <a:ext uri="{FF2B5EF4-FFF2-40B4-BE49-F238E27FC236}">
                <a16:creationId xmlns:a16="http://schemas.microsoft.com/office/drawing/2014/main" id="{CC7F6F17-2488-4752-B14F-7BD634C91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1557338"/>
            <a:ext cx="423545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E8ABE7-4A09-4810-9451-275157DA7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5589587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it-IT" dirty="0"/>
              <a:t>Federal</a:t>
            </a:r>
            <a:r>
              <a:rPr lang="sl-SI" dirty="0"/>
              <a:t>ne </a:t>
            </a:r>
            <a:r>
              <a:rPr lang="it-IT" dirty="0"/>
              <a:t>enot</a:t>
            </a:r>
            <a:r>
              <a:rPr lang="sl-SI" dirty="0"/>
              <a:t>e</a:t>
            </a:r>
            <a:r>
              <a:rPr lang="it-IT" dirty="0"/>
              <a:t>: flamsk</a:t>
            </a:r>
            <a:r>
              <a:rPr lang="sl-SI" dirty="0"/>
              <a:t>a</a:t>
            </a:r>
            <a:r>
              <a:rPr lang="it-IT" dirty="0"/>
              <a:t>, valonsk</a:t>
            </a:r>
            <a:r>
              <a:rPr lang="sl-SI" dirty="0"/>
              <a:t>a </a:t>
            </a:r>
            <a:r>
              <a:rPr lang="it-IT" dirty="0"/>
              <a:t>in</a:t>
            </a:r>
            <a:r>
              <a:rPr lang="sl-SI" dirty="0"/>
              <a:t> bruselj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sl-SI" sz="1200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sl-SI" sz="1200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sl-SI" sz="1200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sl-SI" sz="1200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sl-SI" sz="1200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sl-SI" sz="1200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sl-SI" sz="1200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sl-SI" sz="1200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sl-SI" sz="1200" dirty="0"/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sl-SI" sz="1200" dirty="0"/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sl-SI" sz="1200" dirty="0"/>
              <a:t>                    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sl-SI" sz="1200" dirty="0"/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sl-SI" sz="1200" dirty="0"/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sl-SI" sz="1200" dirty="0"/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sl-SI" sz="1200" dirty="0"/>
              <a:t>    FLAMSKA                                                                    VALONSKA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sl-SI" sz="1200" dirty="0"/>
              <a:t>                                                          </a:t>
            </a:r>
          </a:p>
        </p:txBody>
      </p:sp>
      <p:sp>
        <p:nvSpPr>
          <p:cNvPr id="16387" name="Title 2">
            <a:extLst>
              <a:ext uri="{FF2B5EF4-FFF2-40B4-BE49-F238E27FC236}">
                <a16:creationId xmlns:a16="http://schemas.microsoft.com/office/drawing/2014/main" id="{834D0247-5AA6-481C-A634-0DEFCAE4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sl-SI" altLang="sl-SI"/>
              <a:t>Državna ureditev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A07950F9-E8E1-476D-9D07-4D9ED131B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762250"/>
            <a:ext cx="2592387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>
            <a:extLst>
              <a:ext uri="{FF2B5EF4-FFF2-40B4-BE49-F238E27FC236}">
                <a16:creationId xmlns:a16="http://schemas.microsoft.com/office/drawing/2014/main" id="{7D7536A1-16C9-4E6E-8A67-36099B761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3141663"/>
            <a:ext cx="22320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>
            <a:extLst>
              <a:ext uri="{FF2B5EF4-FFF2-40B4-BE49-F238E27FC236}">
                <a16:creationId xmlns:a16="http://schemas.microsoft.com/office/drawing/2014/main" id="{677CEBEA-17A5-40CE-BF4A-E31CC2220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97200"/>
            <a:ext cx="4176712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373</Words>
  <Application>Microsoft Office PowerPoint</Application>
  <PresentationFormat>On-screen Show (4:3)</PresentationFormat>
  <Paragraphs>92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Candara</vt:lpstr>
      <vt:lpstr>Symbol</vt:lpstr>
      <vt:lpstr>Waveform</vt:lpstr>
      <vt:lpstr>BELGIJA</vt:lpstr>
      <vt:lpstr>PowerPoint Presentation</vt:lpstr>
      <vt:lpstr>Gospodarstvo </vt:lpstr>
      <vt:lpstr>Kmetistvo</vt:lpstr>
      <vt:lpstr>Jeziki</vt:lpstr>
      <vt:lpstr>Sosednje države</vt:lpstr>
      <vt:lpstr>Podnebje</vt:lpstr>
      <vt:lpstr>REKE </vt:lpstr>
      <vt:lpstr>Državna ureditev</vt:lpstr>
      <vt:lpstr>Prebivalstvo in velikost</vt:lpstr>
      <vt:lpstr>Denarna valuta</vt:lpstr>
      <vt:lpstr>ZNAMENITOSTI</vt:lpstr>
      <vt:lpstr>PowerPoint Presentation</vt:lpstr>
      <vt:lpstr>Verska sestava </vt:lpstr>
      <vt:lpstr>Rastje in živali </vt:lpstr>
      <vt:lpstr>Atomij</vt:lpstr>
      <vt:lpstr>HIMNA BELGIJE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2019-05-30T09:43:53Z</dcterms:created>
  <dcterms:modified xsi:type="dcterms:W3CDTF">2019-05-30T09:43:53Z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