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</p:sldMasterIdLst>
  <p:sldIdLst>
    <p:sldId id="257" r:id="rId2"/>
    <p:sldId id="293" r:id="rId3"/>
    <p:sldId id="277" r:id="rId4"/>
    <p:sldId id="259" r:id="rId5"/>
    <p:sldId id="283" r:id="rId6"/>
    <p:sldId id="285" r:id="rId7"/>
    <p:sldId id="286" r:id="rId8"/>
    <p:sldId id="287" r:id="rId9"/>
    <p:sldId id="278" r:id="rId10"/>
    <p:sldId id="262" r:id="rId11"/>
    <p:sldId id="280" r:id="rId12"/>
    <p:sldId id="307" r:id="rId13"/>
    <p:sldId id="282" r:id="rId14"/>
    <p:sldId id="289" r:id="rId15"/>
    <p:sldId id="292" r:id="rId16"/>
    <p:sldId id="290" r:id="rId17"/>
    <p:sldId id="300" r:id="rId18"/>
    <p:sldId id="302" r:id="rId19"/>
    <p:sldId id="304" r:id="rId20"/>
    <p:sldId id="305" r:id="rId21"/>
    <p:sldId id="306" r:id="rId22"/>
    <p:sldId id="308" r:id="rId23"/>
    <p:sldId id="309" r:id="rId24"/>
    <p:sldId id="281" r:id="rId25"/>
    <p:sldId id="301" r:id="rId26"/>
    <p:sldId id="288" r:id="rId27"/>
    <p:sldId id="296" r:id="rId28"/>
    <p:sldId id="297" r:id="rId29"/>
    <p:sldId id="298" r:id="rId30"/>
    <p:sldId id="299" r:id="rId3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2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12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B05F7AA-6A49-4BB5-835D-4B8AA709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C5DB-205B-408F-A7F0-142F7C48F71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8BE296E-E94F-4855-8774-922ED4F4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8C093FB-49CB-420E-BF3F-1CAE20AA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09BEF-EA54-4B0D-AA30-29DFF6BF81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489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997507B-59C4-43E8-9CB3-ECF46C35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1C9D-8BFF-4D6D-969D-B83184A2218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F29B0A6-9FFB-43BC-B966-CBEBE27F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B90884A-56C2-4FB9-B1B1-5C827FE8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7886A-0CC9-4A0F-9396-30E901D927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3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5B43D2C-384A-44C3-957A-AD44CF00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91E5-57F4-4445-A08A-E082D17FB99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C5F66DE-B634-4685-B946-B2B16AFA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D3C9F78-F2BF-408B-ACE7-CEF9E318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5E199-FD21-461D-BD8E-7D030B828F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626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C1CAD7D-677B-4C8C-BA08-C795BF54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0EA2-5820-4A57-A4EE-867EE5F1EC9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5343734-5CFC-4BBF-8340-64139B63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F01A16D-7933-4359-A0B1-61978B2FB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4F2D4-A6DB-4271-A4A8-CC2D6BB240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170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BDBE0D7-536F-4BCB-82AF-60BDDD0D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EBB7-C396-41D4-B413-26F31B3F79B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7D2D991-4D38-4982-AB48-EBC31756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AC25556-8D07-4205-85D1-0C22852C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DADB0-BB74-4A4C-9A4F-0985177664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980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9A3386C-B642-4617-947F-FA5556F3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B206-42EB-4D38-842B-0084639BC6C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0E58A31-00BA-4582-9838-65A9D29C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5A6FC69-92D6-4B7D-81F9-F4230599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145F-FAAA-4DDA-8960-B54EAE9088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5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C7E89993-456E-47C4-B44B-CCD1D069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D14F-BEC0-4AF8-88C5-B797214A786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0396733D-B736-42E9-941A-7126439B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AC091588-014A-437A-89B8-81A4BA06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5D2EB-054D-40EB-B8AA-F734EF3FFF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39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7E7F5CE4-AAAB-47C1-B826-2EAB4955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76DF-0352-4AC4-BC83-F15D90EB5FC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15AD3AF8-7511-477D-8916-42528089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8E5D19B9-8E62-483C-BA23-0D1347FB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0251-9EFB-4C6D-8B4D-3DEF772DB7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289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29EF920B-5643-464F-B939-C67AA391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63A6B-154E-4F5C-804A-93BE1BE0090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471D1F17-D658-4932-9507-BD0BAB1B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53E9BC57-59D0-4A3C-B20B-ADF6F0F3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C9368-F3B6-494B-AF6E-2A04BF6E69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9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A9BD50E-2B4A-470B-878E-7413D3C0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24B1-AB64-46DE-8A69-BE9F15EC948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A0C24D6-753F-4DFC-990D-E5F7E3C3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00B2724-7D0C-40D4-BB80-374B790F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05D4E-CDCA-4635-95DE-E9813C994D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316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2DE7B0E-72B1-4712-B2F9-D04BAE28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ABFF-E0BB-4E9F-AE1F-DFFD57DD9D1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4BE7D46-A8FB-48E9-9A8E-FA942B0D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1B8C75A-CFCF-48F1-AA6E-5CA3346E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6124B-E559-4C4C-9E84-E6E01FA3A5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974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9F85765E-7608-4504-9808-6F9A42356F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E11C915F-2BEA-49B8-9333-71E3479400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81463F7-8397-4A74-A8DE-F8DAC4721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9730E-4C22-4D1A-A43B-8D5711B7033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33F6E8D-071B-48AB-AB76-11AC8E5C2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E69F1DC-226F-475C-B38D-B90B5E940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8214E78-7D8B-4F4E-857B-FE7AA404DD2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FF9nZepHF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hiTC1pAzA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802C26EA-B67A-493B-81CA-9578ED932796}"/>
              </a:ext>
            </a:extLst>
          </p:cNvPr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Belorusija</a:t>
            </a:r>
          </a:p>
        </p:txBody>
      </p:sp>
      <p:pic>
        <p:nvPicPr>
          <p:cNvPr id="2051" name="Picture 2" descr="http://www.zdruzenje-manager.si/storage/3211/belarusflag.jpg">
            <a:extLst>
              <a:ext uri="{FF2B5EF4-FFF2-40B4-BE49-F238E27FC236}">
                <a16:creationId xmlns:a16="http://schemas.microsoft.com/office/drawing/2014/main" id="{561F5ECA-9CB6-4ADF-A8CB-96936F3D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9144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I. gimnazija Celje">
            <a:extLst>
              <a:ext uri="{FF2B5EF4-FFF2-40B4-BE49-F238E27FC236}">
                <a16:creationId xmlns:a16="http://schemas.microsoft.com/office/drawing/2014/main" id="{A20316B6-6F47-4D30-9342-35E0A987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74613"/>
            <a:ext cx="209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B4D435-722D-4EEF-BF2C-5F737E43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Osnovni podatki o Belorusiji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F14DC2B-CE77-46E2-9B8E-AB261B318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Himna</a:t>
            </a: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 </a:t>
            </a:r>
            <a:r>
              <a:rPr lang="sl-SI" dirty="0"/>
              <a:t>» </a:t>
            </a:r>
            <a:r>
              <a:rPr lang="sl-SI" dirty="0">
                <a:hlinkClick r:id="rId2"/>
              </a:rPr>
              <a:t>Dziaržaŭny himn Respubliki Biełarus</a:t>
            </a:r>
            <a:r>
              <a:rPr lang="sl-SI" dirty="0"/>
              <a:t> </a:t>
            </a: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Glavno mesto:</a:t>
            </a:r>
            <a:r>
              <a:rPr lang="sl-SI" dirty="0"/>
              <a:t> Minsk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Večja mesta: </a:t>
            </a:r>
            <a:r>
              <a:rPr lang="sl-SI" dirty="0"/>
              <a:t>Brest, Hrodna, Homiel, Mahilyow in Vitsebsk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Uradna jezika:</a:t>
            </a:r>
            <a:r>
              <a:rPr lang="sl-SI" dirty="0"/>
              <a:t> beloruščina in ruščina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E57EF8-ABA5-4D6A-9CEC-862DEB0A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Osnovni podatki o Belorusiji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7DFE76DE-32EA-4EEF-B468-BB0D31EF0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Etnična sestava: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</a:t>
            </a:r>
            <a:r>
              <a:rPr lang="en-US" altLang="sl-SI"/>
              <a:t>83</a:t>
            </a:r>
            <a:r>
              <a:rPr lang="sl-SI" altLang="sl-SI"/>
              <a:t>,</a:t>
            </a:r>
            <a:r>
              <a:rPr lang="en-US" altLang="sl-SI"/>
              <a:t>7%</a:t>
            </a:r>
            <a:r>
              <a:rPr lang="sl-SI" altLang="sl-SI"/>
              <a:t>   Belorusi</a:t>
            </a:r>
            <a:br>
              <a:rPr lang="en-US" altLang="sl-SI"/>
            </a:br>
            <a:r>
              <a:rPr lang="en-US" altLang="sl-SI"/>
              <a:t>8</a:t>
            </a:r>
            <a:r>
              <a:rPr lang="sl-SI" altLang="sl-SI"/>
              <a:t>,</a:t>
            </a:r>
            <a:r>
              <a:rPr lang="en-US" altLang="sl-SI"/>
              <a:t>3% </a:t>
            </a:r>
            <a:r>
              <a:rPr lang="sl-SI" altLang="sl-SI"/>
              <a:t>     </a:t>
            </a:r>
            <a:r>
              <a:rPr lang="en-US" altLang="sl-SI"/>
              <a:t>Rus</a:t>
            </a:r>
            <a:r>
              <a:rPr lang="sl-SI" altLang="sl-SI"/>
              <a:t>i</a:t>
            </a:r>
            <a:br>
              <a:rPr lang="en-US" altLang="sl-SI"/>
            </a:br>
            <a:r>
              <a:rPr lang="en-US" altLang="sl-SI"/>
              <a:t>3</a:t>
            </a:r>
            <a:r>
              <a:rPr lang="sl-SI" altLang="sl-SI"/>
              <a:t>,</a:t>
            </a:r>
            <a:r>
              <a:rPr lang="en-US" altLang="sl-SI"/>
              <a:t>1% </a:t>
            </a:r>
            <a:r>
              <a:rPr lang="sl-SI" altLang="sl-SI"/>
              <a:t>     </a:t>
            </a:r>
            <a:r>
              <a:rPr lang="en-US" altLang="sl-SI"/>
              <a:t>P</a:t>
            </a:r>
            <a:r>
              <a:rPr lang="sl-SI" altLang="sl-SI"/>
              <a:t>oljaki</a:t>
            </a:r>
            <a:br>
              <a:rPr lang="en-US" altLang="sl-SI"/>
            </a:br>
            <a:r>
              <a:rPr lang="en-US" altLang="sl-SI"/>
              <a:t>1</a:t>
            </a:r>
            <a:r>
              <a:rPr lang="sl-SI" altLang="sl-SI"/>
              <a:t>,</a:t>
            </a:r>
            <a:r>
              <a:rPr lang="en-US" altLang="sl-SI"/>
              <a:t>7% </a:t>
            </a:r>
            <a:r>
              <a:rPr lang="sl-SI" altLang="sl-SI"/>
              <a:t>     Ukrajinci</a:t>
            </a:r>
            <a:br>
              <a:rPr lang="en-US" altLang="sl-SI"/>
            </a:br>
            <a:r>
              <a:rPr lang="en-US" altLang="sl-SI"/>
              <a:t>4</a:t>
            </a:r>
            <a:r>
              <a:rPr lang="sl-SI" altLang="sl-SI"/>
              <a:t>,</a:t>
            </a:r>
            <a:r>
              <a:rPr lang="en-US" altLang="sl-SI"/>
              <a:t>2% </a:t>
            </a:r>
            <a:r>
              <a:rPr lang="sl-SI" altLang="sl-SI"/>
              <a:t>     ostali</a:t>
            </a:r>
          </a:p>
        </p:txBody>
      </p:sp>
      <p:graphicFrame>
        <p:nvGraphicFramePr>
          <p:cNvPr id="12292" name="Grafikon 3">
            <a:extLst>
              <a:ext uri="{FF2B5EF4-FFF2-40B4-BE49-F238E27FC236}">
                <a16:creationId xmlns:a16="http://schemas.microsoft.com/office/drawing/2014/main" id="{E0359D85-8312-407F-AA31-A89B2EAB89C3}"/>
              </a:ext>
            </a:extLst>
          </p:cNvPr>
          <p:cNvGraphicFramePr>
            <a:graphicFrameLocks/>
          </p:cNvGraphicFramePr>
          <p:nvPr/>
        </p:nvGraphicFramePr>
        <p:xfrm>
          <a:off x="3592513" y="1735138"/>
          <a:ext cx="5602287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r:id="rId3" imgW="5602710" imgH="5169856" progId="Excel.Chart.8">
                  <p:embed/>
                </p:oleObj>
              </mc:Choice>
              <mc:Fallback>
                <p:oleObj r:id="rId3" imgW="5602710" imgH="5169856" progId="Excel.Chart.8">
                  <p:embed/>
                  <p:pic>
                    <p:nvPicPr>
                      <p:cNvPr id="0" name="Grafikon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3" y="1735138"/>
                        <a:ext cx="5602287" cy="517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11DFFE-CFF7-4172-B808-917CBDFF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Osnovni podatki o Belorusiji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EA1EBE0C-72F7-4DC3-BFC5-B58B9A1F0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Verska sestava: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sl-SI" altLang="sl-SI" sz="3200"/>
              <a:t>48,3%   pravoslavci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sl-SI" altLang="sl-SI" sz="3200"/>
              <a:t>41,1%   neverniki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sl-SI" altLang="sl-SI" sz="3200"/>
              <a:t>7,1%     katoliki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sl-SI" altLang="sl-SI" sz="3200"/>
              <a:t>3,5%     drugi</a:t>
            </a:r>
          </a:p>
        </p:txBody>
      </p:sp>
      <p:graphicFrame>
        <p:nvGraphicFramePr>
          <p:cNvPr id="13316" name="Grafikon 4">
            <a:extLst>
              <a:ext uri="{FF2B5EF4-FFF2-40B4-BE49-F238E27FC236}">
                <a16:creationId xmlns:a16="http://schemas.microsoft.com/office/drawing/2014/main" id="{080C3F39-5C57-45F5-ABDF-1513D810E726}"/>
              </a:ext>
            </a:extLst>
          </p:cNvPr>
          <p:cNvGraphicFramePr>
            <a:graphicFrameLocks/>
          </p:cNvGraphicFramePr>
          <p:nvPr/>
        </p:nvGraphicFramePr>
        <p:xfrm>
          <a:off x="2997200" y="1735138"/>
          <a:ext cx="6197600" cy="480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r:id="rId3" imgW="6194073" imgH="4804064" progId="Excel.Chart.8">
                  <p:embed/>
                </p:oleObj>
              </mc:Choice>
              <mc:Fallback>
                <p:oleObj r:id="rId3" imgW="6194073" imgH="4804064" progId="Excel.Chart.8">
                  <p:embed/>
                  <p:pic>
                    <p:nvPicPr>
                      <p:cNvPr id="0" name="Grafikon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1735138"/>
                        <a:ext cx="6197600" cy="480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DE61BF-DA2E-4F63-B766-2146C17E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Upravna delitev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4533D79C-F747-45CB-9473-2E2EB6BC7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Regije:</a:t>
            </a:r>
            <a:r>
              <a:rPr lang="sl-SI" altLang="sl-SI"/>
              <a:t> 6 regij + glavno mesto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             Minsk z okolico</a:t>
            </a:r>
          </a:p>
        </p:txBody>
      </p:sp>
      <p:pic>
        <p:nvPicPr>
          <p:cNvPr id="14340" name="Picture 8" descr="http://www.courageandcompassionexhibit.com/userfiles/images/Current-Day-Belarus.jpg">
            <a:extLst>
              <a:ext uri="{FF2B5EF4-FFF2-40B4-BE49-F238E27FC236}">
                <a16:creationId xmlns:a16="http://schemas.microsoft.com/office/drawing/2014/main" id="{EB8C24B7-BED2-442E-87CE-D16FCE2F9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550"/>
            <a:ext cx="4214813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File:Belarus provinces english.png">
            <a:extLst>
              <a:ext uri="{FF2B5EF4-FFF2-40B4-BE49-F238E27FC236}">
                <a16:creationId xmlns:a16="http://schemas.microsoft.com/office/drawing/2014/main" id="{4376BFC3-0126-4DF2-A79F-8366404C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00188"/>
            <a:ext cx="47625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C437E-5ACB-4562-8871-1EAC9F99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Delitev oblasti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59D402B4-41F5-4557-B217-A379BB84D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Je republika, ki ima predsednika in državni zbor.</a:t>
            </a:r>
          </a:p>
          <a:p>
            <a:endParaRPr lang="sl-SI" altLang="sl-SI"/>
          </a:p>
          <a:p>
            <a:r>
              <a:rPr lang="sl-SI" altLang="sl-SI"/>
              <a:t>Državni zbor je sestavljen iz:</a:t>
            </a:r>
          </a:p>
          <a:p>
            <a:pPr lvl="1"/>
            <a:r>
              <a:rPr lang="sl-SI" altLang="sl-SI"/>
              <a:t>spodnjega/predstavniškega domu (110 poslancev)</a:t>
            </a:r>
          </a:p>
          <a:p>
            <a:pPr lvl="1"/>
            <a:r>
              <a:rPr lang="sl-SI" altLang="sl-SI"/>
              <a:t>zgornjega doma/državnega sveta (64 poslancev)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Belarus-Minsk-House of Government and Vladimir Lenin Monument (perspective corrected).jpg">
            <a:extLst>
              <a:ext uri="{FF2B5EF4-FFF2-40B4-BE49-F238E27FC236}">
                <a16:creationId xmlns:a16="http://schemas.microsoft.com/office/drawing/2014/main" id="{A3163229-82BE-4530-9E5C-F18C8D91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E44222-7B67-4C79-BAE9-42C66D49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Delitev oblasti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106C4815-61CA-4713-9ADF-C425D3E2B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sl-SI" altLang="sl-SI"/>
              <a:t>Predsednik je vse od leta 1994 Aleksander Lukašenko.</a:t>
            </a:r>
          </a:p>
          <a:p>
            <a:endParaRPr lang="sl-SI" altLang="sl-SI"/>
          </a:p>
          <a:p>
            <a:r>
              <a:rPr lang="sl-SI" altLang="sl-SI"/>
              <a:t>Spremeni ustavo: </a:t>
            </a:r>
          </a:p>
          <a:p>
            <a:pPr lvl="1"/>
            <a:r>
              <a:rPr lang="sl-SI" altLang="sl-SI"/>
              <a:t>Leta 1996 podaljša predsedniški mandat iz 5 na 7 let.</a:t>
            </a:r>
          </a:p>
          <a:p>
            <a:pPr lvl="1"/>
            <a:r>
              <a:rPr lang="sl-SI" altLang="sl-SI"/>
              <a:t>Leta 2004 ukine možnost le dvakratnega kandidiranja za predsednika.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sl-SI" altLang="sl-SI"/>
              <a:t>=&gt; ni več omejitev za njegovo diktaturo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5A53E0-79C2-4CA7-89E3-F925EF66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Delitev oblasti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DC9CB447-3364-438F-812C-CAF594AAE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sl-SI" altLang="sl-SI"/>
              <a:t>Prve volitve leta 1994, druge prestavljene iz 1999 na 2001, nato pa so bile še leta 2006 in 2010.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Naslednje bodo leta 2014.</a:t>
            </a:r>
          </a:p>
          <a:p>
            <a:endParaRPr lang="sl-SI" altLang="sl-SI"/>
          </a:p>
          <a:p>
            <a:r>
              <a:rPr lang="sl-SI" altLang="sl-SI"/>
              <a:t>Na zadnjih volitvah je zmagal s skoraj 80% glasov, njegov največji konkurent je dobil okoli 2%. Volitve je le Rusija razglasila za legitimne,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ostale evropske institucije in opazovalci pa ne.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8EA987-6EE1-4BF1-8DF3-1658D549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Odzivi na Lukašenka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85F028A1-95D7-4D03-A2C8-2F893A20C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sl-SI" altLang="sl-SI"/>
              <a:t>Lukašenko se ima za avtoritarnega in demokratičnega voditelja, Zahod pa ga dojema kot diktatorja.</a:t>
            </a:r>
          </a:p>
          <a:p>
            <a:endParaRPr lang="sl-SI" altLang="sl-SI"/>
          </a:p>
          <a:p>
            <a:r>
              <a:rPr lang="sl-SI" altLang="sl-SI"/>
              <a:t>Svet Evrope je leta 1997 Belorusijo izločil iz skupnosti zaradi nedemokratičnega glasovanja na volitvah leta 1996.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ka:Council of Europe map.png">
            <a:extLst>
              <a:ext uri="{FF2B5EF4-FFF2-40B4-BE49-F238E27FC236}">
                <a16:creationId xmlns:a16="http://schemas.microsoft.com/office/drawing/2014/main" id="{EF7A6FAB-088E-43F0-B0C4-AA81A4F47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6645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6" descr="http://cdn2.wn.com/pd/db/93/9593a074711cd5f6b3e0d8f478a0_grande.jpg">
            <a:extLst>
              <a:ext uri="{FF2B5EF4-FFF2-40B4-BE49-F238E27FC236}">
                <a16:creationId xmlns:a16="http://schemas.microsoft.com/office/drawing/2014/main" id="{4382B16E-A33A-43BF-B41A-D72E77962F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44577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20484" name="AutoShape 8" descr="http://cdn2.wn.com/pd/db/93/9593a074711cd5f6b3e0d8f478a0_grande.jpg">
            <a:extLst>
              <a:ext uri="{FF2B5EF4-FFF2-40B4-BE49-F238E27FC236}">
                <a16:creationId xmlns:a16="http://schemas.microsoft.com/office/drawing/2014/main" id="{2BEFAEEF-78CD-4930-88CD-FBC5B8AC63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44577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20485" name="Picture 2" descr="http://cdn2.wn.com/pd/db/93/9593a074711cd5f6b3e0d8f478a0_grande.jpg">
            <a:extLst>
              <a:ext uri="{FF2B5EF4-FFF2-40B4-BE49-F238E27FC236}">
                <a16:creationId xmlns:a16="http://schemas.microsoft.com/office/drawing/2014/main" id="{CB7BB1CD-242C-4C58-8D07-8C268619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3714750"/>
            <a:ext cx="45545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http://cryptome.org/info/belarus-protest/pict62.jpg">
            <a:extLst>
              <a:ext uri="{FF2B5EF4-FFF2-40B4-BE49-F238E27FC236}">
                <a16:creationId xmlns:a16="http://schemas.microsoft.com/office/drawing/2014/main" id="{89740FD2-3867-42EF-9660-8AE9C9318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46053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19B257-EFD0-4740-A378-DD9E41530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Predstavitev vsebuje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E41204B-E6F2-446A-AE0A-C994994C6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Nekaj splošnih podatkov o Belorusiji (lega, geologija, statistični podatki, upravna delitev)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Delitev oblasti in diktatura Lukašenka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Omejene človekove pravice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Zanimivosti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8DE92DA9-75F1-4FAE-906F-A4A5F3AE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Beloruska vlada ne upošteva človekovih pravic, preganja nevladne organizacije, neodvisne novinarje, manjšine in opozicijske politike ter ljudi, ki mislijo drugače.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Condoleezza Rice je Belorusijo uvrstila v skupino držav, kjer je oporišče zatiranja (poleg Belorusije še Kuba, Severna Koreja, Iran, Mjanmar in Zimbabve).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F8242129-E494-4182-BE5E-CC4A0B77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Odzivi na Lukašenka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vsebine 2">
            <a:extLst>
              <a:ext uri="{FF2B5EF4-FFF2-40B4-BE49-F238E27FC236}">
                <a16:creationId xmlns:a16="http://schemas.microsoft.com/office/drawing/2014/main" id="{42A196AB-8A7E-4AC4-8EDB-102523C15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sl-SI" altLang="sl-SI"/>
              <a:t>Vlada in predsednik sta omejila pravico govora, tiska in mirnega zborovanja, za političnimi nasprotniki pa še zdaj vohunijo.</a:t>
            </a:r>
          </a:p>
          <a:p>
            <a:endParaRPr lang="sl-SI" altLang="sl-SI"/>
          </a:p>
          <a:p>
            <a:r>
              <a:rPr lang="sl-SI" altLang="sl-SI"/>
              <a:t>Edina država v Evropi, ki še ima smrtno kazen. Lani so tako ubili 2 človeka.</a:t>
            </a:r>
          </a:p>
          <a:p>
            <a:endParaRPr lang="sl-SI" altLang="sl-SI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37CC83B2-1CEB-4065-A2E7-B785CE65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Omejene človekove pravice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Death Penalty World Map.svg">
            <a:extLst>
              <a:ext uri="{FF2B5EF4-FFF2-40B4-BE49-F238E27FC236}">
                <a16:creationId xmlns:a16="http://schemas.microsoft.com/office/drawing/2014/main" id="{DA92FA80-8311-499D-8DB6-F808FE2F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857250"/>
            <a:ext cx="10001251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vsebine 2">
            <a:extLst>
              <a:ext uri="{FF2B5EF4-FFF2-40B4-BE49-F238E27FC236}">
                <a16:creationId xmlns:a16="http://schemas.microsoft.com/office/drawing/2014/main" id="{B0A7BC52-2248-47A3-A999-C295644A8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sl-SI" altLang="sl-SI"/>
              <a:t>Amnesty International je kritičen do beloruske politike zapiranja, saj so zaprli veliko pripadnikov podmladka Beloruske domekratske stranke, leta 1999 so zaprli Yuryja Bandaževskega, znansvetnika, ki je razkril podatke o svojih odkritjih o boleznih, ki jih je povzročila jedrska nesreča v Černobilu. Poleg tega so zaprli tudi pesnico, ki je leta 2005 napisala satirično pesem.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38C34D75-9FB4-4A4A-9A9D-720C0653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Omejene človekove pravice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EB2E4-0870-4457-9538-6FE3BBB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Zanimivosti</a:t>
            </a:r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37193C5E-A8B6-4C4D-8998-965B430BF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Več kot 40% celotnega ozemlja je pokritega z lesom.</a:t>
            </a:r>
          </a:p>
          <a:p>
            <a:endParaRPr lang="sl-SI" altLang="sl-SI"/>
          </a:p>
          <a:p>
            <a:r>
              <a:rPr lang="sl-SI" altLang="sl-SI"/>
              <a:t>Osamosvojitev je oznanila 27. julija 1990, dokončno pa se je osamosvojila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25. decembra 1991.</a:t>
            </a:r>
          </a:p>
          <a:p>
            <a:endParaRPr lang="sl-SI" altLang="sl-SI"/>
          </a:p>
          <a:p>
            <a:r>
              <a:rPr lang="sl-SI" altLang="sl-SI"/>
              <a:t>BDP je 15.000 $/preb.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BFCB5F-1168-4351-9294-412FC2D3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Zanimivosti</a:t>
            </a:r>
          </a:p>
        </p:txBody>
      </p:sp>
      <p:sp>
        <p:nvSpPr>
          <p:cNvPr id="26627" name="Ograda vsebine 2">
            <a:extLst>
              <a:ext uri="{FF2B5EF4-FFF2-40B4-BE49-F238E27FC236}">
                <a16:creationId xmlns:a16="http://schemas.microsoft.com/office/drawing/2014/main" id="{8ED6330A-C788-4627-B4C0-B53BF5067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Dan samostojnosti je 3. julij, ta dan pa se je Belorusija osvobodila nacistične Nemčije v II. svetovni vojni.</a:t>
            </a:r>
          </a:p>
          <a:p>
            <a:endParaRPr lang="sl-SI" altLang="sl-SI"/>
          </a:p>
          <a:p>
            <a:r>
              <a:rPr lang="sl-SI" altLang="sl-SI"/>
              <a:t>Od 167 držav sveta, ki so bile ocenjene o svobodi tiska v državi, Belorusija zaseda 162. mesto.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6BE67E-F069-4058-B0D6-08F0BC33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Zanimivosti</a:t>
            </a:r>
          </a:p>
        </p:txBody>
      </p:sp>
      <p:sp>
        <p:nvSpPr>
          <p:cNvPr id="27651" name="Ograda vsebine 2">
            <a:extLst>
              <a:ext uri="{FF2B5EF4-FFF2-40B4-BE49-F238E27FC236}">
                <a16:creationId xmlns:a16="http://schemas.microsoft.com/office/drawing/2014/main" id="{6628AD8F-D47A-4487-99E8-C9509A62A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Okoli 70% radioaktivnih delcev je po černobilski jedrski nesreči prišlo na beloruska ozemlje =&gt; petina ozemlja, ki je bilo prej zelo dobro kmečko obdelano je še zdaj kmetijsko nepomembno in slabše donosno</a:t>
            </a:r>
          </a:p>
          <a:p>
            <a:endParaRPr lang="sl-SI" altLang="sl-SI"/>
          </a:p>
          <a:p>
            <a:r>
              <a:rPr lang="sl-SI" altLang="sl-SI">
                <a:hlinkClick r:id="rId2"/>
              </a:rPr>
              <a:t>Vsako leto obeležujejo praznik beloruske vojske</a:t>
            </a:r>
            <a:endParaRPr lang="sl-SI" altLang="sl-SI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4.bp.blogspot.com/-djOuRx7-5lI/T4w9EZwqZAI/AAAAAAAAKGA/bF0aexzWyO0/s1600/lukashenko.jpg">
            <a:extLst>
              <a:ext uri="{FF2B5EF4-FFF2-40B4-BE49-F238E27FC236}">
                <a16:creationId xmlns:a16="http://schemas.microsoft.com/office/drawing/2014/main" id="{F23C48DC-849F-4B1C-9701-99A612E8C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0"/>
            <a:ext cx="4714876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http://speedingdragon.files.wordpress.com/2011/04/aleksander-lukashenko.jpg">
            <a:extLst>
              <a:ext uri="{FF2B5EF4-FFF2-40B4-BE49-F238E27FC236}">
                <a16:creationId xmlns:a16="http://schemas.microsoft.com/office/drawing/2014/main" id="{21B2C3E3-0F8C-4D85-AB40-B1C4F703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300037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 descr="http://english.safe-democracy.org/wp-content/uploads/2010/12/lukashenko_2.jpg">
            <a:extLst>
              <a:ext uri="{FF2B5EF4-FFF2-40B4-BE49-F238E27FC236}">
                <a16:creationId xmlns:a16="http://schemas.microsoft.com/office/drawing/2014/main" id="{9C10A995-9960-4F80-B606-E47E6EF5E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0"/>
            <a:ext cx="35655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2" descr="http://en.rian.ru/images/16212/94/162129436.jpg">
            <a:extLst>
              <a:ext uri="{FF2B5EF4-FFF2-40B4-BE49-F238E27FC236}">
                <a16:creationId xmlns:a16="http://schemas.microsoft.com/office/drawing/2014/main" id="{0D9DF7AF-EC07-49B9-B448-02E073AB1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3"/>
            <a:ext cx="557212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rt.com/files/politics/lukashenko-belarus-ukraine-barroso/lukashenko-aleksandr-61.n.jpg">
            <a:extLst>
              <a:ext uri="{FF2B5EF4-FFF2-40B4-BE49-F238E27FC236}">
                <a16:creationId xmlns:a16="http://schemas.microsoft.com/office/drawing/2014/main" id="{7AD7909B-BE27-4A1E-AF4B-152E9DCA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http://marxistleninist.files.wordpress.com/2011/02/mugabe-lukashenko-chavez2.jpg">
            <a:extLst>
              <a:ext uri="{FF2B5EF4-FFF2-40B4-BE49-F238E27FC236}">
                <a16:creationId xmlns:a16="http://schemas.microsoft.com/office/drawing/2014/main" id="{098A5DC6-C7C8-4A6C-82A5-9E15836F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http://www.armyrecognition.com/images/stories/news/2009/February/Alexander_Lukashenko_and_dmitri_medvedev_001.jpg">
            <a:extLst>
              <a:ext uri="{FF2B5EF4-FFF2-40B4-BE49-F238E27FC236}">
                <a16:creationId xmlns:a16="http://schemas.microsoft.com/office/drawing/2014/main" id="{1B6ECD59-7374-4B3F-8165-ECB9C3396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0"/>
            <a:ext cx="442912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 descr="http://www.moscowtopnews.com/image/article/2/0/0/1200.jpeg">
            <a:extLst>
              <a:ext uri="{FF2B5EF4-FFF2-40B4-BE49-F238E27FC236}">
                <a16:creationId xmlns:a16="http://schemas.microsoft.com/office/drawing/2014/main" id="{5663FFAB-B8D4-49B9-A002-CC6BCD76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2275"/>
            <a:ext cx="4572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newsby.org/by/newsimg/2011/10/lukashenko-09.jpg">
            <a:extLst>
              <a:ext uri="{FF2B5EF4-FFF2-40B4-BE49-F238E27FC236}">
                <a16:creationId xmlns:a16="http://schemas.microsoft.com/office/drawing/2014/main" id="{0EDB98A5-0881-4DA4-8057-699A601F5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2" descr="http://hottestheadsofstate.files.wordpress.com/2009/07/blog-lukashenko.jpg?w=450">
            <a:extLst>
              <a:ext uri="{FF2B5EF4-FFF2-40B4-BE49-F238E27FC236}">
                <a16:creationId xmlns:a16="http://schemas.microsoft.com/office/drawing/2014/main" id="{62BF2CFE-8D0C-4EC3-93C8-066D3970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0"/>
            <a:ext cx="2357438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http://banana.by/uploads/posts/2010-06/1275979867_lukashenko6_001.jpg">
            <a:extLst>
              <a:ext uri="{FF2B5EF4-FFF2-40B4-BE49-F238E27FC236}">
                <a16:creationId xmlns:a16="http://schemas.microsoft.com/office/drawing/2014/main" id="{D5F02644-FBE4-401E-A771-51321A43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813"/>
            <a:ext cx="50657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http://t3.gstatic.com/images?q=tbn:ANd9GcSCXvokuWt1C856G2BqPOq2UuFArWx9RMw6_1tBepBEnqUKmzgKSvEiXmX1Ng">
            <a:extLst>
              <a:ext uri="{FF2B5EF4-FFF2-40B4-BE49-F238E27FC236}">
                <a16:creationId xmlns:a16="http://schemas.microsoft.com/office/drawing/2014/main" id="{8BC2335F-C0C2-4448-B867-1D427324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167063"/>
            <a:ext cx="2928937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http://tomgpalmer.com/wp-content/uploads/legacy-images/lukashenko-finger.jpg">
            <a:extLst>
              <a:ext uri="{FF2B5EF4-FFF2-40B4-BE49-F238E27FC236}">
                <a16:creationId xmlns:a16="http://schemas.microsoft.com/office/drawing/2014/main" id="{734ADD55-04F1-48F9-881B-9E7E240C8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0"/>
            <a:ext cx="2928937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ttp://www.eu-russiacentre.org/wp-content/uploads/2009/06/lukashenko.jpg">
            <a:extLst>
              <a:ext uri="{FF2B5EF4-FFF2-40B4-BE49-F238E27FC236}">
                <a16:creationId xmlns:a16="http://schemas.microsoft.com/office/drawing/2014/main" id="{A03D7608-7B2E-47D8-90A7-3E4A64FDF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071813"/>
            <a:ext cx="24955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F6E023-447E-4ACB-8572-5E27557C5BB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Lega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CC34C168-C6A0-4B31-848A-8296219733BB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altLang="sl-SI" sz="3200"/>
              <a:t>Leži v vzhodni Evropi.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l-SI" altLang="sl-SI" sz="320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altLang="sl-SI" sz="3200"/>
              <a:t>Meji na Rusijo (V), Ukrajino (J), Poljsko (Z), Litvo (SZ) in Latvijo (S).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nimg.sulekha.com/others/original700/alexander-lukashenko-2010-12-20-10-58-23.jpg">
            <a:extLst>
              <a:ext uri="{FF2B5EF4-FFF2-40B4-BE49-F238E27FC236}">
                <a16:creationId xmlns:a16="http://schemas.microsoft.com/office/drawing/2014/main" id="{49589C8A-85F5-4FFD-8E4A-58E3AB94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3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6C30120-6220-4D59-A507-931615C2B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2928938"/>
            <a:ext cx="20923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500" b="1">
                <a:solidFill>
                  <a:srgbClr val="C00000"/>
                </a:solidFill>
              </a:rPr>
              <a:t>True Story</a:t>
            </a:r>
          </a:p>
        </p:txBody>
      </p:sp>
      <p:pic>
        <p:nvPicPr>
          <p:cNvPr id="64516" name="Picture 4" descr="http://www.murketing.com/journal/wp-content/uploads/2011/03/6a00d8341d4dc653ef010536a7be88970b-500wi.jpg">
            <a:extLst>
              <a:ext uri="{FF2B5EF4-FFF2-40B4-BE49-F238E27FC236}">
                <a16:creationId xmlns:a16="http://schemas.microsoft.com/office/drawing/2014/main" id="{D3C13F87-F10F-46BA-8912-1DDD0BBC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upload.wikimedia.org/wikipedia/commons/thumb/0/0b/Location_Belarus_Europe.png/250px-Location_Belarus_Europe.png">
            <a:extLst>
              <a:ext uri="{FF2B5EF4-FFF2-40B4-BE49-F238E27FC236}">
                <a16:creationId xmlns:a16="http://schemas.microsoft.com/office/drawing/2014/main" id="{07F12DCA-4F18-4086-BD68-91FE37697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078038"/>
            <a:ext cx="6143625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upload.wikimedia.org/wikipedia/commons/thumb/2/2b/Belarus_in_Europe.svg/330px-Belarus_in_Europe.svg.png">
            <a:extLst>
              <a:ext uri="{FF2B5EF4-FFF2-40B4-BE49-F238E27FC236}">
                <a16:creationId xmlns:a16="http://schemas.microsoft.com/office/drawing/2014/main" id="{FA995159-5C4A-4214-9AA9-4F928D709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2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25526D-0CA2-4911-A457-5D5D9E9F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Geologija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2FE2DA36-71D5-4711-B316-CD278DA2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Je kopenska država, ki nima izhoda na morje.</a:t>
            </a:r>
          </a:p>
          <a:p>
            <a:endParaRPr lang="sl-SI" altLang="sl-SI"/>
          </a:p>
          <a:p>
            <a:r>
              <a:rPr lang="sl-SI" altLang="sl-SI"/>
              <a:t>Čez njo tečejo 3 pomembnejše reke: Dnjeper, Neman in Pripyat.</a:t>
            </a:r>
          </a:p>
          <a:p>
            <a:endParaRPr lang="sl-SI" altLang="sl-SI"/>
          </a:p>
          <a:p>
            <a:r>
              <a:rPr lang="sl-SI" altLang="sl-SI"/>
              <a:t>Ima več kot 11.000 jezer.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c/cc/Nara%C4%8D_-_5.jpg/240px-Nara%C4%8D_-_5.jpg">
            <a:extLst>
              <a:ext uri="{FF2B5EF4-FFF2-40B4-BE49-F238E27FC236}">
                <a16:creationId xmlns:a16="http://schemas.microsoft.com/office/drawing/2014/main" id="{A2BFCAF5-A1F7-43D2-B96D-830A748D5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57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Lake Narach">
            <a:extLst>
              <a:ext uri="{FF2B5EF4-FFF2-40B4-BE49-F238E27FC236}">
                <a16:creationId xmlns:a16="http://schemas.microsoft.com/office/drawing/2014/main" id="{005149D7-6948-4247-BC56-4791BDB4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ttp://www.worldatlas.com/webimage/countrys/europe/belarus/bypics/landformpics/dnieper.JPG">
            <a:extLst>
              <a:ext uri="{FF2B5EF4-FFF2-40B4-BE49-F238E27FC236}">
                <a16:creationId xmlns:a16="http://schemas.microsoft.com/office/drawing/2014/main" id="{7D163216-7E32-46EF-A24B-A1589721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4286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http://upload.wikimedia.org/wikipedia/commons/7/77/Bo-map.png">
            <a:extLst>
              <a:ext uri="{FF2B5EF4-FFF2-40B4-BE49-F238E27FC236}">
                <a16:creationId xmlns:a16="http://schemas.microsoft.com/office/drawing/2014/main" id="{7C3938CC-DD8A-4BFD-8CC4-20A7E807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28875"/>
            <a:ext cx="42862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F21D62-57E5-40D7-AC8B-A60DEBD6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Geologija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FD026AA2-FF2F-408B-B125-5B14742D5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Najnižja točka v Belorusiji je pri reki Neman, in sicer 90 metrov nadmorske višnine.</a:t>
            </a:r>
          </a:p>
          <a:p>
            <a:endParaRPr lang="sl-SI" altLang="sl-SI"/>
          </a:p>
          <a:p>
            <a:r>
              <a:rPr lang="sl-SI" altLang="sl-SI"/>
              <a:t>Najvišja točka, ‘’gora’’ je Dzyarzhynskaya Hara s svojimi 345 metri nadmorske višine.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akery.com/static/images/items/main/dzyarzhynskaya-hara-0.jpg.910x580_q85_crop-top.jpg">
            <a:extLst>
              <a:ext uri="{FF2B5EF4-FFF2-40B4-BE49-F238E27FC236}">
                <a16:creationId xmlns:a16="http://schemas.microsoft.com/office/drawing/2014/main" id="{44D7E8AE-3439-4D3D-8BA8-30BFFDB8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C8DCE2-D46A-4AD9-843E-451383A3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Osnovni podatki o Belorusiji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B967725-DF89-4B83-BEE2-4C96B26A0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Površina</a:t>
            </a: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 </a:t>
            </a:r>
            <a:r>
              <a:rPr lang="sl-SI" dirty="0"/>
              <a:t>207.595 km</a:t>
            </a:r>
            <a:r>
              <a:rPr lang="sl-SI" baseline="30000" dirty="0"/>
              <a:t>2</a:t>
            </a:r>
            <a:r>
              <a:rPr lang="sl-SI" dirty="0"/>
              <a:t> (85. na svetu)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Prebivalstvo:</a:t>
            </a:r>
            <a:r>
              <a:rPr lang="sl-SI" dirty="0"/>
              <a:t> 9.500.000 milijonov (87. na svetu)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Gostota prebivalstva: </a:t>
            </a:r>
            <a:r>
              <a:rPr lang="sl-SI" dirty="0"/>
              <a:t>46 preb./km</a:t>
            </a:r>
            <a:r>
              <a:rPr lang="sl-SI" baseline="30000" dirty="0"/>
              <a:t>2</a:t>
            </a:r>
            <a:r>
              <a:rPr lang="sl-SI" dirty="0"/>
              <a:t> (142. na svetu)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Umetnišk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643</Words>
  <Application>Microsoft Office PowerPoint</Application>
  <PresentationFormat>On-screen Show (4:3)</PresentationFormat>
  <Paragraphs>98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Officeova tema</vt:lpstr>
      <vt:lpstr>Microsoft Excel Chart</vt:lpstr>
      <vt:lpstr>PowerPoint Presentation</vt:lpstr>
      <vt:lpstr>Predstavitev vsebuje</vt:lpstr>
      <vt:lpstr>PowerPoint Presentation</vt:lpstr>
      <vt:lpstr>PowerPoint Presentation</vt:lpstr>
      <vt:lpstr>Geologija</vt:lpstr>
      <vt:lpstr>PowerPoint Presentation</vt:lpstr>
      <vt:lpstr>Geologija</vt:lpstr>
      <vt:lpstr>PowerPoint Presentation</vt:lpstr>
      <vt:lpstr>Osnovni podatki o Belorusiji</vt:lpstr>
      <vt:lpstr>Osnovni podatki o Belorusiji</vt:lpstr>
      <vt:lpstr>Osnovni podatki o Belorusiji</vt:lpstr>
      <vt:lpstr>Osnovni podatki o Belorusiji</vt:lpstr>
      <vt:lpstr>Upravna delitev</vt:lpstr>
      <vt:lpstr>Delitev oblasti</vt:lpstr>
      <vt:lpstr>PowerPoint Presentation</vt:lpstr>
      <vt:lpstr>Delitev oblasti</vt:lpstr>
      <vt:lpstr>Delitev oblasti</vt:lpstr>
      <vt:lpstr>Odzivi na Lukašenka</vt:lpstr>
      <vt:lpstr>PowerPoint Presentation</vt:lpstr>
      <vt:lpstr>Odzivi na Lukašenka</vt:lpstr>
      <vt:lpstr>Omejene človekove pravice</vt:lpstr>
      <vt:lpstr>PowerPoint Presentation</vt:lpstr>
      <vt:lpstr>Omejene človekove pravice</vt:lpstr>
      <vt:lpstr>Zanimivosti</vt:lpstr>
      <vt:lpstr>Zanimivosti</vt:lpstr>
      <vt:lpstr>Zanimivosti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2019-05-30T09:43:56Z</dcterms:created>
  <dcterms:modified xsi:type="dcterms:W3CDTF">2019-05-30T09:43:56Z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